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Layout+xml" PartName="/ppt/slideLayouts/slideLayout8.xml"/>
  <Override ContentType="application/vnd.openxmlformats-officedocument.presentationml.notesSlide+xml" PartName="/ppt/notesSlides/notesSlide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xml" PartName="/ppt/slides/slide36.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theme+xml" PartName="/ppt/theme/theme1.xml"/>
  <Override ContentType="application/vnd.openxmlformats-officedocument.presentationml.slideLayout+xml" PartName="/ppt/slideLayouts/slideLayout2.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presentationml.notesSlide+xml" PartName="/ppt/notesSlides/notesSlide4.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Layout+xml" PartName="/ppt/slideLayouts/slideLayout7.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Override ContentType="application/vnd.openxmlformats-officedocument.presentationml.slideLayout+xml" PartName="/ppt/slideLayouts/slideLayout3.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9"/>
  </p:notesMasterIdLst>
  <p:sldIdLst>
    <p:sldId id="256" r:id="rId2"/>
    <p:sldId id="257" r:id="rId3"/>
    <p:sldId id="259" r:id="rId4"/>
    <p:sldId id="260" r:id="rId5"/>
    <p:sldId id="261" r:id="rId6"/>
    <p:sldId id="262" r:id="rId7"/>
    <p:sldId id="263" r:id="rId8"/>
    <p:sldId id="264" r:id="rId9"/>
    <p:sldId id="267" r:id="rId10"/>
    <p:sldId id="268" r:id="rId11"/>
    <p:sldId id="270" r:id="rId12"/>
    <p:sldId id="269"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5" r:id="rId36"/>
    <p:sldId id="293" r:id="rId37"/>
    <p:sldId id="296"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990000"/>
    <a:srgbClr val="008000"/>
    <a:srgbClr val="000099"/>
    <a:srgbClr val="0000FF"/>
    <a:srgbClr val="FFFF00"/>
    <a:srgbClr val="66FF66"/>
    <a:srgbClr val="33CC33"/>
    <a:srgbClr val="00FF00"/>
    <a:srgbClr val="63BD6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62" autoAdjust="0"/>
    <p:restoredTop sz="94624" autoAdjust="0"/>
  </p:normalViewPr>
  <p:slideViewPr>
    <p:cSldViewPr>
      <p:cViewPr>
        <p:scale>
          <a:sx n="59" d="100"/>
          <a:sy n="59" d="100"/>
        </p:scale>
        <p:origin x="-1680" y="-3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6F79B3-E772-4F25-9E56-FD1AEE66064B}" type="datetimeFigureOut">
              <a:rPr lang="ru-RU" smtClean="0"/>
              <a:pPr/>
              <a:t>25.01.2016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05E431-C4AA-4BD4-A7FA-A9EB279C7209}" type="slidenum">
              <a:rPr lang="ru-RU" smtClean="0"/>
              <a:pPr/>
              <a:t>‹#›</a:t>
            </a:fld>
            <a:endParaRPr lang="ru-RU"/>
          </a:p>
        </p:txBody>
      </p:sp>
    </p:spTree>
    <p:extLst>
      <p:ext uri="{BB962C8B-B14F-4D97-AF65-F5344CB8AC3E}">
        <p14:creationId xmlns="" xmlns:p14="http://schemas.microsoft.com/office/powerpoint/2010/main" val="1788599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AB05E431-C4AA-4BD4-A7FA-A9EB279C7209}" type="slidenum">
              <a:rPr lang="ru-RU" smtClean="0"/>
              <a:pPr/>
              <a:t>2</a:t>
            </a:fld>
            <a:endParaRPr lang="ru-RU"/>
          </a:p>
        </p:txBody>
      </p:sp>
    </p:spTree>
    <p:extLst>
      <p:ext uri="{BB962C8B-B14F-4D97-AF65-F5344CB8AC3E}">
        <p14:creationId xmlns="" xmlns:p14="http://schemas.microsoft.com/office/powerpoint/2010/main" val="2015557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AB05E431-C4AA-4BD4-A7FA-A9EB279C7209}" type="slidenum">
              <a:rPr lang="ru-RU" smtClean="0"/>
              <a:pPr/>
              <a:t>9</a:t>
            </a:fld>
            <a:endParaRPr lang="ru-RU"/>
          </a:p>
        </p:txBody>
      </p:sp>
    </p:spTree>
    <p:extLst>
      <p:ext uri="{BB962C8B-B14F-4D97-AF65-F5344CB8AC3E}">
        <p14:creationId xmlns="" xmlns:p14="http://schemas.microsoft.com/office/powerpoint/2010/main" val="4280665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AB05E431-C4AA-4BD4-A7FA-A9EB279C7209}" type="slidenum">
              <a:rPr lang="ru-RU" smtClean="0"/>
              <a:pPr/>
              <a:t>15</a:t>
            </a:fld>
            <a:endParaRPr lang="ru-RU"/>
          </a:p>
        </p:txBody>
      </p:sp>
    </p:spTree>
    <p:extLst>
      <p:ext uri="{BB962C8B-B14F-4D97-AF65-F5344CB8AC3E}">
        <p14:creationId xmlns="" xmlns:p14="http://schemas.microsoft.com/office/powerpoint/2010/main" val="2748097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AB05E431-C4AA-4BD4-A7FA-A9EB279C7209}" type="slidenum">
              <a:rPr lang="ru-RU" smtClean="0"/>
              <a:pPr/>
              <a:t>19</a:t>
            </a:fld>
            <a:endParaRPr lang="ru-RU"/>
          </a:p>
        </p:txBody>
      </p:sp>
    </p:spTree>
    <p:extLst>
      <p:ext uri="{BB962C8B-B14F-4D97-AF65-F5344CB8AC3E}">
        <p14:creationId xmlns="" xmlns:p14="http://schemas.microsoft.com/office/powerpoint/2010/main" val="1865393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303E468-8ACB-42C6-BF1B-860DA8E74498}" type="datetimeFigureOut">
              <a:rPr lang="ru-RU" smtClean="0"/>
              <a:pPr/>
              <a:t>25.01.2016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3E92C8F-1A7E-420D-B557-DE22C5D4CCC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3E468-8ACB-42C6-BF1B-860DA8E74498}" type="datetimeFigureOut">
              <a:rPr lang="ru-RU" smtClean="0"/>
              <a:pPr/>
              <a:t>25.01.2016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E92C8F-1A7E-420D-B557-DE22C5D4CCC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6.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2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2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64.jpeg"/><Relationship Id="rId4" Type="http://schemas.openxmlformats.org/officeDocument/2006/relationships/image" Target="../media/image77.jpeg"/></Relationships>
</file>

<file path=ppt/slides/_rels/slide2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2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28.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AW5-Swedish.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642910" y="1857364"/>
            <a:ext cx="8104206" cy="2585323"/>
          </a:xfrm>
          <a:prstGeom prst="rect">
            <a:avLst/>
          </a:prstGeom>
          <a:noFill/>
        </p:spPr>
        <p:txBody>
          <a:bodyPr wrap="none" lIns="91440" tIns="45720" rIns="91440" bIns="45720">
            <a:spAutoFit/>
          </a:bodyPr>
          <a:lstStyle/>
          <a:p>
            <a:pPr algn="ctr"/>
            <a:r>
              <a:rPr lang="ru-RU" sz="5400" b="1" cap="none" spc="0" dirty="0" err="1" smtClean="0">
                <a:ln w="19050">
                  <a:solidFill>
                    <a:srgbClr val="000099"/>
                  </a:solidFill>
                  <a:prstDash val="solid"/>
                </a:ln>
                <a:solidFill>
                  <a:schemeClr val="bg1"/>
                </a:solidFill>
                <a:effectLst>
                  <a:outerShdw blurRad="50800" dist="38100" dir="18900000" algn="bl" rotWithShape="0">
                    <a:prstClr val="black">
                      <a:alpha val="40000"/>
                    </a:prstClr>
                  </a:outerShdw>
                </a:effectLst>
              </a:rPr>
              <a:t>Природні</a:t>
            </a:r>
            <a:r>
              <a:rPr lang="ru-RU" sz="5400" b="1" cap="none" spc="0" dirty="0" smtClean="0">
                <a:ln w="19050">
                  <a:solidFill>
                    <a:srgbClr val="000099"/>
                  </a:solidFill>
                  <a:prstDash val="solid"/>
                </a:ln>
                <a:solidFill>
                  <a:schemeClr val="bg1"/>
                </a:solidFill>
                <a:effectLst>
                  <a:outerShdw blurRad="50800" dist="38100" dir="18900000" algn="bl" rotWithShape="0">
                    <a:prstClr val="black">
                      <a:alpha val="40000"/>
                    </a:prstClr>
                  </a:outerShdw>
                </a:effectLst>
              </a:rPr>
              <a:t> </a:t>
            </a:r>
            <a:r>
              <a:rPr lang="ru-RU" sz="5400" b="1" cap="none" spc="0" dirty="0" err="1" smtClean="0">
                <a:ln w="19050">
                  <a:solidFill>
                    <a:srgbClr val="000099"/>
                  </a:solidFill>
                  <a:prstDash val="solid"/>
                </a:ln>
                <a:solidFill>
                  <a:schemeClr val="bg1"/>
                </a:solidFill>
                <a:effectLst>
                  <a:outerShdw blurRad="50800" dist="38100" dir="18900000" algn="bl" rotWithShape="0">
                    <a:prstClr val="black">
                      <a:alpha val="40000"/>
                    </a:prstClr>
                  </a:outerShdw>
                </a:effectLst>
              </a:rPr>
              <a:t>зони</a:t>
            </a:r>
            <a:endParaRPr lang="ru-RU" sz="5400" b="1" cap="none" spc="0" dirty="0" smtClean="0">
              <a:ln w="19050">
                <a:solidFill>
                  <a:srgbClr val="000099"/>
                </a:solidFill>
                <a:prstDash val="solid"/>
              </a:ln>
              <a:solidFill>
                <a:schemeClr val="bg1"/>
              </a:solidFill>
              <a:effectLst>
                <a:outerShdw blurRad="50800" dist="38100" dir="18900000" algn="bl" rotWithShape="0">
                  <a:prstClr val="black">
                    <a:alpha val="40000"/>
                  </a:prstClr>
                </a:outerShdw>
              </a:effectLst>
            </a:endParaRPr>
          </a:p>
          <a:p>
            <a:pPr algn="ctr"/>
            <a:r>
              <a:rPr lang="uk-UA" sz="5400" b="1" dirty="0" smtClean="0">
                <a:ln w="19050">
                  <a:solidFill>
                    <a:srgbClr val="000099"/>
                  </a:solidFill>
                  <a:prstDash val="solid"/>
                </a:ln>
                <a:solidFill>
                  <a:schemeClr val="bg1"/>
                </a:solidFill>
                <a:effectLst>
                  <a:outerShdw blurRad="50800" dist="38100" dir="18900000" algn="bl" rotWithShape="0">
                    <a:prstClr val="black">
                      <a:alpha val="40000"/>
                    </a:prstClr>
                  </a:outerShdw>
                </a:effectLst>
              </a:rPr>
              <a:t>Південної Америки.</a:t>
            </a:r>
          </a:p>
          <a:p>
            <a:pPr algn="ctr"/>
            <a:r>
              <a:rPr lang="uk-UA" sz="5400" b="1" cap="none" spc="0" dirty="0" smtClean="0">
                <a:ln w="19050">
                  <a:solidFill>
                    <a:srgbClr val="000099"/>
                  </a:solidFill>
                  <a:prstDash val="solid"/>
                </a:ln>
                <a:solidFill>
                  <a:schemeClr val="bg1"/>
                </a:solidFill>
                <a:effectLst>
                  <a:outerShdw blurRad="50800" dist="38100" dir="18900000" algn="bl" rotWithShape="0">
                    <a:prstClr val="black">
                      <a:alpha val="40000"/>
                    </a:prstClr>
                  </a:outerShdw>
                </a:effectLst>
              </a:rPr>
              <a:t>Висотна поясність в Андах</a:t>
            </a:r>
            <a:endParaRPr lang="ru-RU" sz="5400" b="1" cap="none" spc="0" dirty="0">
              <a:ln w="19050">
                <a:solidFill>
                  <a:srgbClr val="000099"/>
                </a:solidFill>
                <a:prstDash val="solid"/>
              </a:ln>
              <a:solidFill>
                <a:schemeClr val="bg1"/>
              </a:solidFill>
              <a:effectLst>
                <a:outerShdw blurRad="50800" dist="38100" dir="18900000" algn="bl" rotWithShape="0">
                  <a:prstClr val="black">
                    <a:alpha val="40000"/>
                  </a:prstClr>
                </a:outerShdw>
              </a:effectLst>
            </a:endParaRPr>
          </a:p>
        </p:txBody>
      </p:sp>
      <p:sp>
        <p:nvSpPr>
          <p:cNvPr id="6" name="Прямоугольник 5"/>
          <p:cNvSpPr/>
          <p:nvPr/>
        </p:nvSpPr>
        <p:spPr>
          <a:xfrm>
            <a:off x="2928926" y="5357826"/>
            <a:ext cx="5092228" cy="954107"/>
          </a:xfrm>
          <a:prstGeom prst="rect">
            <a:avLst/>
          </a:prstGeom>
          <a:noFill/>
        </p:spPr>
        <p:txBody>
          <a:bodyPr wrap="none" lIns="91440" tIns="45720" rIns="91440" bIns="45720">
            <a:spAutoFit/>
          </a:bodyPr>
          <a:lstStyle/>
          <a:p>
            <a:r>
              <a:rPr lang="uk-UA" sz="2800" dirty="0" smtClean="0"/>
              <a:t>Остапенко Г.С. вчитель </a:t>
            </a:r>
            <a:r>
              <a:rPr lang="uk-UA" sz="2800" dirty="0" smtClean="0"/>
              <a:t>географії</a:t>
            </a:r>
          </a:p>
          <a:p>
            <a:r>
              <a:rPr lang="uk-UA" sz="2800" dirty="0" smtClean="0"/>
              <a:t> </a:t>
            </a:r>
            <a:r>
              <a:rPr lang="uk-UA" sz="2800" dirty="0" smtClean="0"/>
              <a:t>Фастівської ЗОШ № 10.</a:t>
            </a:r>
            <a:endParaRPr lang="ru-RU" sz="28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714348" y="642918"/>
            <a:ext cx="7996923" cy="5693866"/>
          </a:xfrm>
          <a:prstGeom prst="rect">
            <a:avLst/>
          </a:prstGeom>
          <a:noFill/>
        </p:spPr>
        <p:txBody>
          <a:bodyPr wrap="square" lIns="91440" tIns="45720" rIns="91440" bIns="45720">
            <a:spAutoFit/>
          </a:bodyPr>
          <a:lstStyle/>
          <a:p>
            <a:pPr algn="just"/>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uk-UA" sz="2600" b="1" i="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Основне заняття населення сельви </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використання лісових багатств, особливо вирубка лісів. </a:t>
            </a:r>
          </a:p>
          <a:p>
            <a:pPr algn="just"/>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Амазонські ліси дають більш ніж третину всього кисню, що виробляється зеленими рослинами Землі і надходять в атмосферу. Ось чому сельву називають «легенями» планети. Нинішній стан цих «легенів» викликає занепокоєння.</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r>
              <a:rPr lang="uk-UA"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«Серія запитань. Чому?»</a:t>
            </a:r>
            <a:endParaRPr lang="ru-RU"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endParaRPr>
          </a:p>
          <a:p>
            <a:pPr marL="457200" lvl="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Як пристосовані рослини до життя в густому вологому лісі?</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marL="457200" lvl="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Чому вологі екваторіальні ліси вічнозелені?</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marL="457200" lvl="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Чому більшість тварин живе на деревах? Які це тварини?</a:t>
            </a:r>
            <a:endParaRPr lang="ru-RU" sz="26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pic>
        <p:nvPicPr>
          <p:cNvPr id="6" name="Рисунок 5" descr="ocl1.jpg"/>
          <p:cNvPicPr>
            <a:picLocks noChangeAspect="1"/>
          </p:cNvPicPr>
          <p:nvPr/>
        </p:nvPicPr>
        <p:blipFill>
          <a:blip r:embed="rId3"/>
          <a:stretch>
            <a:fillRect/>
          </a:stretch>
        </p:blipFill>
        <p:spPr>
          <a:xfrm>
            <a:off x="0" y="0"/>
            <a:ext cx="9144000" cy="6858000"/>
          </a:xfrm>
          <a:prstGeom prst="rect">
            <a:avLst/>
          </a:prstGeom>
        </p:spPr>
      </p:pic>
      <p:sp>
        <p:nvSpPr>
          <p:cNvPr id="7" name="Прямоугольник 6"/>
          <p:cNvSpPr/>
          <p:nvPr/>
        </p:nvSpPr>
        <p:spPr>
          <a:xfrm>
            <a:off x="1612241" y="285728"/>
            <a:ext cx="5987537" cy="769441"/>
          </a:xfrm>
          <a:prstGeom prst="rect">
            <a:avLst/>
          </a:prstGeom>
          <a:noFill/>
        </p:spPr>
        <p:txBody>
          <a:bodyPr wrap="none" lIns="91440" tIns="45720" rIns="91440" bIns="45720">
            <a:spAutoFit/>
          </a:bodyPr>
          <a:lstStyle/>
          <a:p>
            <a:pPr algn="ct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Савани</a:t>
            </a: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та </a:t>
            </a: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рідколісся</a:t>
            </a:r>
            <a:endParaRPr lang="ru-RU" sz="44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8" name="Прямоугольник 7"/>
          <p:cNvSpPr/>
          <p:nvPr/>
        </p:nvSpPr>
        <p:spPr>
          <a:xfrm>
            <a:off x="321439" y="2348880"/>
            <a:ext cx="8501122" cy="3693319"/>
          </a:xfrm>
          <a:prstGeom prst="rect">
            <a:avLst/>
          </a:prstGeom>
          <a:noFill/>
        </p:spPr>
        <p:txBody>
          <a:bodyPr wrap="square" lIns="91440" tIns="45720" rIns="91440" bIns="45720">
            <a:spAutoFit/>
          </a:bodyPr>
          <a:lstStyle/>
          <a:p>
            <a:pPr marL="457200" indent="-457200" algn="just">
              <a:buBlip>
                <a:blip r:embed="rId4"/>
              </a:buBlip>
            </a:pPr>
            <a:r>
              <a:rPr lang="uk-UA"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Займають </a:t>
            </a:r>
            <a:r>
              <a:rPr lang="uk-UA" sz="2600" dirty="0" err="1"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Орінокську</a:t>
            </a:r>
            <a:r>
              <a:rPr lang="uk-UA"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низовину, більшу  частину Гвіанського та Бразильського плоскогір’їв.</a:t>
            </a:r>
          </a:p>
          <a:p>
            <a:pPr marL="457200" indent="-457200" algn="just">
              <a:buBlip>
                <a:blip r:embed="rId4"/>
              </a:buBlip>
            </a:pPr>
            <a:endParaRPr lang="ru-RU"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just">
              <a:buBlip>
                <a:blip r:embed="rId4"/>
              </a:buBlip>
            </a:pPr>
            <a:r>
              <a:rPr lang="uk-UA"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Розташовані у субекваторіальному та тропічному поясах  на червоних  та червоно – коричневих   </a:t>
            </a:r>
            <a:r>
              <a:rPr lang="uk-UA" sz="2600" dirty="0" err="1"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грунтах</a:t>
            </a:r>
            <a:r>
              <a:rPr lang="uk-UA"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457200" indent="-457200" algn="just">
              <a:buBlip>
                <a:blip r:embed="rId4"/>
              </a:buBlip>
            </a:pPr>
            <a:endParaRPr lang="uk-UA"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just">
              <a:buBlip>
                <a:blip r:embed="rId4"/>
              </a:buBlip>
            </a:pPr>
            <a:r>
              <a:rPr lang="uk-UA" sz="260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Савани північної і південної частин материка дещо відмінні між собою.</a:t>
            </a:r>
            <a:endParaRPr lang="ru-RU" sz="2600" dirty="0">
              <a:ln w="18415" cmpd="sng">
                <a:solidFill>
                  <a:srgbClr val="FFFFFF"/>
                </a:solidFill>
                <a:prstDash val="solid"/>
              </a:ln>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VEm4T.jpg"/>
          <p:cNvPicPr>
            <a:picLocks noChangeAspect="1"/>
          </p:cNvPicPr>
          <p:nvPr/>
        </p:nvPicPr>
        <p:blipFill>
          <a:blip r:embed="rId2"/>
          <a:stretch>
            <a:fillRect/>
          </a:stretch>
        </p:blipFill>
        <p:spPr>
          <a:xfrm>
            <a:off x="0" y="0"/>
            <a:ext cx="9144000" cy="6858000"/>
          </a:xfrm>
          <a:prstGeom prst="rect">
            <a:avLst/>
          </a:prstGeom>
        </p:spPr>
      </p:pic>
      <p:sp>
        <p:nvSpPr>
          <p:cNvPr id="12" name="Прямоугольник 11"/>
          <p:cNvSpPr/>
          <p:nvPr/>
        </p:nvSpPr>
        <p:spPr>
          <a:xfrm>
            <a:off x="467544" y="357166"/>
            <a:ext cx="8280920" cy="1292662"/>
          </a:xfrm>
          <a:prstGeom prst="rect">
            <a:avLst/>
          </a:prstGeom>
          <a:noFill/>
        </p:spPr>
        <p:txBody>
          <a:bodyPr wrap="square" lIns="91440" tIns="45720" rIns="91440" bIns="45720">
            <a:spAutoFit/>
          </a:bodyPr>
          <a:lstStyle/>
          <a:p>
            <a:pPr algn="just"/>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Савани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Північноі</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півкулі  - льянос (від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ісп</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льяно</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 рівний) більш вологі. </a:t>
            </a:r>
          </a:p>
          <a:p>
            <a:pPr algn="just"/>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Серед високих трав тут ростуть:</a:t>
            </a:r>
            <a:endParaRPr lang="ru-RU" sz="26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pic>
        <p:nvPicPr>
          <p:cNvPr id="14" name="Рисунок 13" descr="маврикив пальма.jpg"/>
          <p:cNvPicPr>
            <a:picLocks noChangeAspect="1"/>
          </p:cNvPicPr>
          <p:nvPr/>
        </p:nvPicPr>
        <p:blipFill>
          <a:blip r:embed="rId3"/>
          <a:stretch>
            <a:fillRect/>
          </a:stretch>
        </p:blipFill>
        <p:spPr>
          <a:xfrm>
            <a:off x="2775255" y="4111723"/>
            <a:ext cx="2047487" cy="26418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descr="кактус на дерево.jpg"/>
          <p:cNvPicPr>
            <a:picLocks noChangeAspect="1"/>
          </p:cNvPicPr>
          <p:nvPr/>
        </p:nvPicPr>
        <p:blipFill>
          <a:blip r:embed="rId4"/>
          <a:stretch>
            <a:fillRect/>
          </a:stretch>
        </p:blipFill>
        <p:spPr>
          <a:xfrm>
            <a:off x="5033264" y="2072460"/>
            <a:ext cx="3864798" cy="4293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Рисунок 15" descr="акация.jpg"/>
          <p:cNvPicPr>
            <a:picLocks noChangeAspect="1"/>
          </p:cNvPicPr>
          <p:nvPr/>
        </p:nvPicPr>
        <p:blipFill>
          <a:blip r:embed="rId5"/>
          <a:stretch>
            <a:fillRect/>
          </a:stretch>
        </p:blipFill>
        <p:spPr>
          <a:xfrm>
            <a:off x="199399" y="4111722"/>
            <a:ext cx="2443775" cy="26418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Рисунок 16" descr="d8e17a8229ec.jpg"/>
          <p:cNvPicPr>
            <a:picLocks noChangeAspect="1"/>
          </p:cNvPicPr>
          <p:nvPr/>
        </p:nvPicPr>
        <p:blipFill>
          <a:blip r:embed="rId6"/>
          <a:stretch>
            <a:fillRect/>
          </a:stretch>
        </p:blipFill>
        <p:spPr>
          <a:xfrm>
            <a:off x="199399" y="1684938"/>
            <a:ext cx="4623343" cy="22456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Прямоугольник 17"/>
          <p:cNvSpPr/>
          <p:nvPr/>
        </p:nvSpPr>
        <p:spPr>
          <a:xfrm>
            <a:off x="5014567" y="5432672"/>
            <a:ext cx="3157467"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Деревовидні</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кактуси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Прямоугольник 18"/>
          <p:cNvSpPr/>
          <p:nvPr/>
        </p:nvSpPr>
        <p:spPr>
          <a:xfrm>
            <a:off x="928662" y="3286124"/>
            <a:ext cx="127855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Кактуси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0" name="Прямоугольник 19"/>
          <p:cNvSpPr/>
          <p:nvPr/>
        </p:nvSpPr>
        <p:spPr>
          <a:xfrm>
            <a:off x="1428728" y="6261177"/>
            <a:ext cx="102137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Акації</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1" name="Прямоугольник 20"/>
          <p:cNvSpPr/>
          <p:nvPr/>
        </p:nvSpPr>
        <p:spPr>
          <a:xfrm>
            <a:off x="2877111" y="5931197"/>
            <a:ext cx="1843773" cy="892552"/>
          </a:xfrm>
          <a:prstGeom prst="rect">
            <a:avLst/>
          </a:prstGeom>
          <a:noFill/>
        </p:spPr>
        <p:txBody>
          <a:bodyPr wrap="none" lIns="91440" tIns="45720" rIns="91440" bIns="45720">
            <a:spAutoFit/>
          </a:bodyPr>
          <a:lstStyle/>
          <a:p>
            <a:pPr algn="ctr"/>
            <a:r>
              <a:rPr lang="uk-UA"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Маврикієва</a:t>
            </a:r>
          </a:p>
          <a:p>
            <a:pPr algn="ctr"/>
            <a:r>
              <a:rPr lang="uk-UA"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пальма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VEm4T.jpg"/>
          <p:cNvPicPr>
            <a:picLocks noChangeAspect="1"/>
          </p:cNvPicPr>
          <p:nvPr/>
        </p:nvPicPr>
        <p:blipFill>
          <a:blip r:embed="rId2"/>
          <a:stretch>
            <a:fillRect/>
          </a:stretch>
        </p:blipFill>
        <p:spPr>
          <a:xfrm>
            <a:off x="0" y="0"/>
            <a:ext cx="9144000" cy="6858000"/>
          </a:xfrm>
          <a:prstGeom prst="rect">
            <a:avLst/>
          </a:prstGeom>
        </p:spPr>
      </p:pic>
      <p:pic>
        <p:nvPicPr>
          <p:cNvPr id="22" name="Рисунок 21" descr="агава.jpg"/>
          <p:cNvPicPr>
            <a:picLocks noChangeAspect="1"/>
          </p:cNvPicPr>
          <p:nvPr/>
        </p:nvPicPr>
        <p:blipFill>
          <a:blip r:embed="rId3"/>
          <a:stretch>
            <a:fillRect/>
          </a:stretch>
        </p:blipFill>
        <p:spPr>
          <a:xfrm>
            <a:off x="4966418" y="3611389"/>
            <a:ext cx="3950991" cy="28762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Рисунок 22" descr="мимоза.jpg"/>
          <p:cNvPicPr>
            <a:picLocks noChangeAspect="1"/>
          </p:cNvPicPr>
          <p:nvPr/>
        </p:nvPicPr>
        <p:blipFill>
          <a:blip r:embed="rId4"/>
          <a:stretch>
            <a:fillRect/>
          </a:stretch>
        </p:blipFill>
        <p:spPr>
          <a:xfrm>
            <a:off x="4966419" y="296618"/>
            <a:ext cx="3950991" cy="3143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7" name="Рисунок 26" descr="кебрачо.jpg"/>
          <p:cNvPicPr>
            <a:picLocks noChangeAspect="1"/>
          </p:cNvPicPr>
          <p:nvPr/>
        </p:nvPicPr>
        <p:blipFill>
          <a:blip r:embed="rId5"/>
          <a:stretch>
            <a:fillRect/>
          </a:stretch>
        </p:blipFill>
        <p:spPr>
          <a:xfrm>
            <a:off x="296388" y="2942046"/>
            <a:ext cx="4347049" cy="35687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Прямоугольник 29"/>
          <p:cNvSpPr/>
          <p:nvPr/>
        </p:nvSpPr>
        <p:spPr>
          <a:xfrm>
            <a:off x="536497" y="655967"/>
            <a:ext cx="4214810" cy="2369880"/>
          </a:xfrm>
          <a:prstGeom prst="rect">
            <a:avLst/>
          </a:prstGeom>
          <a:noFill/>
        </p:spPr>
        <p:txBody>
          <a:bodyPr wrap="square" lIns="91440" tIns="45720" rIns="91440" bIns="45720">
            <a:spAutoFit/>
          </a:bodyPr>
          <a:lstStyle/>
          <a:p>
            <a:pPr algn="ct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Савани Південної півкулі –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кампос</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(від </a:t>
            </a:r>
            <a:r>
              <a:rPr lang="uk-UA" sz="24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ісп</a:t>
            </a: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uk-UA" sz="24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кампо</a:t>
            </a: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 поле) посушливі, мають меншу кількість деревних порід. </a:t>
            </a:r>
            <a:endPar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ctr"/>
            <a:r>
              <a:rPr lang="uk-UA"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endParaRPr lang="ru-RU" sz="2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5072066" y="428604"/>
            <a:ext cx="1250663"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Мімоза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2" name="Прямоугольник 31"/>
          <p:cNvSpPr/>
          <p:nvPr/>
        </p:nvSpPr>
        <p:spPr>
          <a:xfrm>
            <a:off x="6945209" y="5975670"/>
            <a:ext cx="870751"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Алоє</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3" name="Прямоугольник 32"/>
          <p:cNvSpPr/>
          <p:nvPr/>
        </p:nvSpPr>
        <p:spPr>
          <a:xfrm>
            <a:off x="3000364" y="5786454"/>
            <a:ext cx="137255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Кебрачо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VEm4T.jpg"/>
          <p:cNvPicPr>
            <a:picLocks noChangeAspect="1"/>
          </p:cNvPicPr>
          <p:nvPr/>
        </p:nvPicPr>
        <p:blipFill>
          <a:blip r:embed="rId2"/>
          <a:stretch>
            <a:fillRect/>
          </a:stretch>
        </p:blipFill>
        <p:spPr>
          <a:xfrm>
            <a:off x="0" y="0"/>
            <a:ext cx="9144000" cy="6858000"/>
          </a:xfrm>
          <a:prstGeom prst="rect">
            <a:avLst/>
          </a:prstGeom>
        </p:spPr>
      </p:pic>
      <p:pic>
        <p:nvPicPr>
          <p:cNvPr id="10" name="Рисунок 9" descr="arahis.jpg"/>
          <p:cNvPicPr>
            <a:picLocks noChangeAspect="1"/>
          </p:cNvPicPr>
          <p:nvPr/>
        </p:nvPicPr>
        <p:blipFill>
          <a:blip r:embed="rId3"/>
          <a:stretch>
            <a:fillRect/>
          </a:stretch>
        </p:blipFill>
        <p:spPr>
          <a:xfrm>
            <a:off x="214282" y="128147"/>
            <a:ext cx="3563888" cy="37132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araukariya_4.jpg"/>
          <p:cNvPicPr>
            <a:picLocks noChangeAspect="1"/>
          </p:cNvPicPr>
          <p:nvPr/>
        </p:nvPicPr>
        <p:blipFill>
          <a:blip r:embed="rId4" cstate="print"/>
          <a:stretch>
            <a:fillRect/>
          </a:stretch>
        </p:blipFill>
        <p:spPr>
          <a:xfrm>
            <a:off x="4429124" y="3988894"/>
            <a:ext cx="4531272" cy="2757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descr="молочай.jpg"/>
          <p:cNvPicPr>
            <a:picLocks noChangeAspect="1"/>
          </p:cNvPicPr>
          <p:nvPr/>
        </p:nvPicPr>
        <p:blipFill>
          <a:blip r:embed="rId5"/>
          <a:stretch>
            <a:fillRect/>
          </a:stretch>
        </p:blipFill>
        <p:spPr>
          <a:xfrm>
            <a:off x="3995936" y="128147"/>
            <a:ext cx="4962852" cy="368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Прямоугольник 13"/>
          <p:cNvSpPr/>
          <p:nvPr/>
        </p:nvSpPr>
        <p:spPr>
          <a:xfrm>
            <a:off x="214282" y="3286124"/>
            <a:ext cx="1073178"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Арахіс</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4286248" y="285728"/>
            <a:ext cx="1380763"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Молочаї</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4572000" y="6136021"/>
            <a:ext cx="158049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Араукарія</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8" name="Рисунок 17" descr="пляшкове дер.jpg"/>
          <p:cNvPicPr>
            <a:picLocks noChangeAspect="1"/>
          </p:cNvPicPr>
          <p:nvPr/>
        </p:nvPicPr>
        <p:blipFill>
          <a:blip r:embed="rId6"/>
          <a:stretch>
            <a:fillRect/>
          </a:stretch>
        </p:blipFill>
        <p:spPr>
          <a:xfrm>
            <a:off x="200352" y="3973311"/>
            <a:ext cx="4228772" cy="2772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9" name="Прямоугольник 18"/>
          <p:cNvSpPr/>
          <p:nvPr/>
        </p:nvSpPr>
        <p:spPr>
          <a:xfrm>
            <a:off x="142844" y="6215082"/>
            <a:ext cx="2714397"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Пляшкове</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дерево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3"/>
          <a:stretch>
            <a:fillRect/>
          </a:stretch>
        </p:blipFill>
        <p:spPr>
          <a:xfrm>
            <a:off x="0" y="0"/>
            <a:ext cx="9144000" cy="6858000"/>
          </a:xfrm>
          <a:prstGeom prst="rect">
            <a:avLst/>
          </a:prstGeom>
        </p:spPr>
      </p:pic>
      <p:sp>
        <p:nvSpPr>
          <p:cNvPr id="5" name="Прямоугольник 4"/>
          <p:cNvSpPr/>
          <p:nvPr/>
        </p:nvSpPr>
        <p:spPr>
          <a:xfrm>
            <a:off x="64300" y="150475"/>
            <a:ext cx="9158276" cy="492443"/>
          </a:xfrm>
          <a:prstGeom prst="rect">
            <a:avLst/>
          </a:prstGeom>
          <a:noFill/>
        </p:spPr>
        <p:txBody>
          <a:bodyPr wrap="none" lIns="91440" tIns="45720" rIns="91440" bIns="45720">
            <a:spAutoFit/>
          </a:bodyPr>
          <a:lstStyle/>
          <a:p>
            <a:pPr algn="ct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Своєрідний</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тваринний</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світ</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саван. Тут мало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копитних</a:t>
            </a:r>
            <a:endParaRPr lang="ru-RU" sz="26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олені.jpg"/>
          <p:cNvPicPr>
            <a:picLocks noChangeAspect="1"/>
          </p:cNvPicPr>
          <p:nvPr/>
        </p:nvPicPr>
        <p:blipFill>
          <a:blip r:embed="rId4"/>
          <a:stretch>
            <a:fillRect/>
          </a:stretch>
        </p:blipFill>
        <p:spPr>
          <a:xfrm>
            <a:off x="126057" y="3596589"/>
            <a:ext cx="4301927" cy="31184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свині пекарі.jpg"/>
          <p:cNvPicPr>
            <a:picLocks noChangeAspect="1"/>
          </p:cNvPicPr>
          <p:nvPr/>
        </p:nvPicPr>
        <p:blipFill>
          <a:blip r:embed="rId5"/>
          <a:stretch>
            <a:fillRect/>
          </a:stretch>
        </p:blipFill>
        <p:spPr>
          <a:xfrm>
            <a:off x="4643438" y="3596589"/>
            <a:ext cx="4306780" cy="31184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броненосці.jpg"/>
          <p:cNvPicPr>
            <a:picLocks noChangeAspect="1"/>
          </p:cNvPicPr>
          <p:nvPr/>
        </p:nvPicPr>
        <p:blipFill>
          <a:blip r:embed="rId6"/>
          <a:stretch>
            <a:fillRect/>
          </a:stretch>
        </p:blipFill>
        <p:spPr>
          <a:xfrm>
            <a:off x="108156" y="729508"/>
            <a:ext cx="4436261" cy="26771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мурахоїд.jpg"/>
          <p:cNvPicPr>
            <a:picLocks noChangeAspect="1"/>
          </p:cNvPicPr>
          <p:nvPr/>
        </p:nvPicPr>
        <p:blipFill>
          <a:blip r:embed="rId7" cstate="print"/>
          <a:stretch>
            <a:fillRect/>
          </a:stretch>
        </p:blipFill>
        <p:spPr>
          <a:xfrm>
            <a:off x="4643438" y="753159"/>
            <a:ext cx="4332586" cy="2675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Прямоугольник 13"/>
          <p:cNvSpPr/>
          <p:nvPr/>
        </p:nvSpPr>
        <p:spPr>
          <a:xfrm>
            <a:off x="214282" y="2857496"/>
            <a:ext cx="2056973"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Броненосець</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5072066" y="857232"/>
            <a:ext cx="153285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Мурахоїд</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285720" y="5715016"/>
            <a:ext cx="98963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Олені</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Прямоугольник 16"/>
          <p:cNvSpPr/>
          <p:nvPr/>
        </p:nvSpPr>
        <p:spPr>
          <a:xfrm>
            <a:off x="7000892" y="5643578"/>
            <a:ext cx="193187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Свині</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пекарі</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pic>
        <p:nvPicPr>
          <p:cNvPr id="5" name="Рисунок 4" descr="ягуар.jpg"/>
          <p:cNvPicPr>
            <a:picLocks noChangeAspect="1"/>
          </p:cNvPicPr>
          <p:nvPr/>
        </p:nvPicPr>
        <p:blipFill>
          <a:blip r:embed="rId3"/>
          <a:stretch>
            <a:fillRect/>
          </a:stretch>
        </p:blipFill>
        <p:spPr>
          <a:xfrm>
            <a:off x="3143240" y="192722"/>
            <a:ext cx="3000396" cy="34429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пума.jpg"/>
          <p:cNvPicPr>
            <a:picLocks noChangeAspect="1"/>
          </p:cNvPicPr>
          <p:nvPr/>
        </p:nvPicPr>
        <p:blipFill>
          <a:blip r:embed="rId4"/>
          <a:stretch>
            <a:fillRect/>
          </a:stretch>
        </p:blipFill>
        <p:spPr>
          <a:xfrm>
            <a:off x="6351683" y="167160"/>
            <a:ext cx="2616014" cy="34685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термитник.jpg"/>
          <p:cNvPicPr>
            <a:picLocks noChangeAspect="1"/>
          </p:cNvPicPr>
          <p:nvPr/>
        </p:nvPicPr>
        <p:blipFill>
          <a:blip r:embed="rId5" cstate="print"/>
          <a:stretch>
            <a:fillRect/>
          </a:stretch>
        </p:blipFill>
        <p:spPr>
          <a:xfrm>
            <a:off x="113113" y="192722"/>
            <a:ext cx="2900394" cy="33838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страус нандо.jpg"/>
          <p:cNvPicPr>
            <a:picLocks noChangeAspect="1"/>
          </p:cNvPicPr>
          <p:nvPr/>
        </p:nvPicPr>
        <p:blipFill>
          <a:blip r:embed="rId6"/>
          <a:stretch>
            <a:fillRect/>
          </a:stretch>
        </p:blipFill>
        <p:spPr>
          <a:xfrm>
            <a:off x="4500562" y="3786190"/>
            <a:ext cx="4467134" cy="2955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p:cNvSpPr/>
          <p:nvPr/>
        </p:nvSpPr>
        <p:spPr>
          <a:xfrm>
            <a:off x="214282" y="2786058"/>
            <a:ext cx="1928826" cy="492443"/>
          </a:xfrm>
          <a:prstGeom prst="rect">
            <a:avLst/>
          </a:prstGeom>
          <a:noFill/>
        </p:spPr>
        <p:txBody>
          <a:bodyPr wrap="squar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Термітники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Прямоугольник 9"/>
          <p:cNvSpPr/>
          <p:nvPr/>
        </p:nvSpPr>
        <p:spPr>
          <a:xfrm>
            <a:off x="3286116" y="3143248"/>
            <a:ext cx="970137"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Ягуар</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Прямоугольник 10"/>
          <p:cNvSpPr/>
          <p:nvPr/>
        </p:nvSpPr>
        <p:spPr>
          <a:xfrm>
            <a:off x="7929586" y="167160"/>
            <a:ext cx="926344"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Пума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Прямоугольник 11"/>
          <p:cNvSpPr/>
          <p:nvPr/>
        </p:nvSpPr>
        <p:spPr>
          <a:xfrm>
            <a:off x="4572000" y="6104113"/>
            <a:ext cx="2071849"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Страус Нанду</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3" name="Рисунок 12" descr="6a010535647bf3970b0154368f4a2b970c-800wi.jpg"/>
          <p:cNvPicPr>
            <a:picLocks noChangeAspect="1"/>
          </p:cNvPicPr>
          <p:nvPr/>
        </p:nvPicPr>
        <p:blipFill>
          <a:blip r:embed="rId7"/>
          <a:stretch>
            <a:fillRect/>
          </a:stretch>
        </p:blipFill>
        <p:spPr>
          <a:xfrm>
            <a:off x="165608" y="3786190"/>
            <a:ext cx="4069979" cy="29540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Прямоугольник 13"/>
          <p:cNvSpPr/>
          <p:nvPr/>
        </p:nvSpPr>
        <p:spPr>
          <a:xfrm>
            <a:off x="3143240" y="3786190"/>
            <a:ext cx="907748"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Тапір</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500034" y="243512"/>
            <a:ext cx="8143932" cy="6370975"/>
          </a:xfrm>
          <a:prstGeom prst="rect">
            <a:avLst/>
          </a:prstGeom>
          <a:noFill/>
        </p:spPr>
        <p:txBody>
          <a:bodyPr wrap="square" lIns="91440" tIns="45720" rIns="91440" bIns="45720">
            <a:spAutoFit/>
          </a:bodyPr>
          <a:lstStyle/>
          <a:p>
            <a:pPr algn="just"/>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Савани значно освоєні людиною. Тут вирощують цукрову тростину, рис, олійну пальму, кавові дерева, виноград, банани.</a:t>
            </a:r>
          </a:p>
          <a:p>
            <a:pPr algn="just"/>
            <a:r>
              <a:rPr lang="uk-UA" sz="2800" b="1" dirty="0">
                <a:ln w="1905"/>
                <a:solidFill>
                  <a:srgbClr val="000099"/>
                </a:solidFill>
                <a:effectLst>
                  <a:innerShdw blurRad="69850" dist="43180" dir="5400000">
                    <a:srgbClr val="000000">
                      <a:alpha val="65000"/>
                    </a:srgbClr>
                  </a:innerShdw>
                </a:effectLst>
                <a:latin typeface="Comic Sans MS" panose="030F0702030302020204" pitchFamily="66" charset="0"/>
              </a:rPr>
              <a:t>«Серія запитань. Чому?»</a:t>
            </a:r>
            <a:endParaRPr lang="ru-RU" sz="2800" b="1" dirty="0">
              <a:ln w="1905"/>
              <a:solidFill>
                <a:srgbClr val="000099"/>
              </a:solidFill>
              <a:effectLst>
                <a:innerShdw blurRad="69850" dist="43180" dir="5400000">
                  <a:srgbClr val="000000">
                    <a:alpha val="65000"/>
                  </a:srgbClr>
                </a:innerShdw>
              </a:effectLst>
              <a:latin typeface="Comic Sans MS" panose="030F0702030302020204" pitchFamily="66" charset="0"/>
            </a:endParaRPr>
          </a:p>
          <a:p>
            <a:pPr marL="45720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У чому полягають відмінності між саванами Північної і Південної півкуль? </a:t>
            </a:r>
          </a:p>
          <a:p>
            <a:pPr marL="45720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Чим обумовлені ці відмінності?</a:t>
            </a:r>
          </a:p>
          <a:p>
            <a:pPr algn="just"/>
            <a:r>
              <a:rPr lang="uk-UA" sz="28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«Цікава скринька»</a:t>
            </a:r>
          </a:p>
          <a:p>
            <a:pPr algn="just"/>
            <a:r>
              <a:rPr lang="uk-UA" sz="28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У народів Америки ця рослина користувалась особливою повагою, їй присвячували вірші, пісні, легенди. Бога дощу зображали з цією рослиною. Із неї роблять борошно, олію, крохмаль, консерви. Індіанці готують мамалигу і називають цю рослину </a:t>
            </a:r>
            <a:r>
              <a:rPr lang="uk-UA" sz="28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маіс</a:t>
            </a:r>
            <a:r>
              <a:rPr lang="uk-UA" sz="28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t>
            </a:r>
          </a:p>
          <a:p>
            <a:pPr algn="just"/>
            <a:r>
              <a:rPr lang="uk-UA" sz="28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Що це за рослина?</a:t>
            </a:r>
            <a:endParaRPr lang="ru-RU" sz="2600" b="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пампа.jpg"/>
          <p:cNvPicPr>
            <a:picLocks noChangeAspect="1"/>
          </p:cNvPicPr>
          <p:nvPr/>
        </p:nvPicPr>
        <p:blipFill>
          <a:blip r:embed="rId2"/>
          <a:stretch>
            <a:fillRect/>
          </a:stretch>
        </p:blipFill>
        <p:spPr>
          <a:xfrm>
            <a:off x="0" y="0"/>
            <a:ext cx="9144000" cy="6858000"/>
          </a:xfrm>
          <a:prstGeom prst="rect">
            <a:avLst/>
          </a:prstGeom>
        </p:spPr>
      </p:pic>
      <p:sp>
        <p:nvSpPr>
          <p:cNvPr id="8" name="Прямоугольник 7"/>
          <p:cNvSpPr/>
          <p:nvPr/>
        </p:nvSpPr>
        <p:spPr>
          <a:xfrm>
            <a:off x="57524" y="1412776"/>
            <a:ext cx="8793799" cy="3970318"/>
          </a:xfrm>
          <a:prstGeom prst="rect">
            <a:avLst/>
          </a:prstGeom>
          <a:noFill/>
        </p:spPr>
        <p:txBody>
          <a:bodyPr wrap="square" lIns="91440" tIns="45720" rIns="91440" bIns="45720">
            <a:spAutoFit/>
          </a:bodyPr>
          <a:lstStyle/>
          <a:p>
            <a:pPr algn="ct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Пампа мовою індіанців означає «простір, позбавлений  деревної рослинності».</a:t>
            </a:r>
          </a:p>
          <a:p>
            <a:pPr marL="342900" indent="-342900">
              <a:buBlip>
                <a:blip r:embed="rId3"/>
              </a:buBlip>
            </a:pP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знаходиться на </a:t>
            </a:r>
            <a:r>
              <a:rPr lang="uk-UA" sz="2800" b="1" dirty="0" err="1" smtClean="0">
                <a:ln w="18415" cmpd="sng">
                  <a:noFill/>
                  <a:prstDash val="solid"/>
                </a:ln>
                <a:solidFill>
                  <a:srgbClr val="990000"/>
                </a:solidFill>
                <a:latin typeface="Times New Roman" panose="02020603050405020304" pitchFamily="18" charset="0"/>
                <a:cs typeface="Times New Roman" panose="02020603050405020304" pitchFamily="18" charset="0"/>
              </a:rPr>
              <a:t>Ла</a:t>
            </a: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 – </a:t>
            </a:r>
            <a:r>
              <a:rPr lang="uk-UA" sz="2800" b="1" dirty="0" err="1" smtClean="0">
                <a:ln w="18415" cmpd="sng">
                  <a:noFill/>
                  <a:prstDash val="solid"/>
                </a:ln>
                <a:solidFill>
                  <a:srgbClr val="990000"/>
                </a:solidFill>
                <a:latin typeface="Times New Roman" panose="02020603050405020304" pitchFamily="18" charset="0"/>
                <a:cs typeface="Times New Roman" panose="02020603050405020304" pitchFamily="18" charset="0"/>
              </a:rPr>
              <a:t>Платській</a:t>
            </a: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 низовині;</a:t>
            </a:r>
            <a:endParaRPr lang="ru-RU" sz="2800" b="1" dirty="0" smtClean="0">
              <a:ln w="18415" cmpd="sng">
                <a:noFill/>
                <a:prstDash val="solid"/>
              </a:ln>
              <a:solidFill>
                <a:srgbClr val="990000"/>
              </a:solidFill>
              <a:latin typeface="Times New Roman" panose="02020603050405020304" pitchFamily="18" charset="0"/>
              <a:cs typeface="Times New Roman" panose="02020603050405020304" pitchFamily="18" charset="0"/>
            </a:endParaRPr>
          </a:p>
          <a:p>
            <a:pPr marL="342900" indent="-342900">
              <a:buBlip>
                <a:blip r:embed="rId3"/>
              </a:buBlip>
            </a:pP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клімат вологий субтропічний;</a:t>
            </a:r>
            <a:endParaRPr lang="ru-RU" sz="2800" b="1" dirty="0" smtClean="0">
              <a:ln w="18415" cmpd="sng">
                <a:noFill/>
                <a:prstDash val="solid"/>
              </a:ln>
              <a:solidFill>
                <a:srgbClr val="990000"/>
              </a:solidFill>
              <a:latin typeface="Times New Roman" panose="02020603050405020304" pitchFamily="18" charset="0"/>
              <a:cs typeface="Times New Roman" panose="02020603050405020304" pitchFamily="18" charset="0"/>
            </a:endParaRPr>
          </a:p>
          <a:p>
            <a:pPr marL="342900" indent="-342900">
              <a:buBlip>
                <a:blip r:embed="rId3"/>
              </a:buBlip>
            </a:pPr>
            <a:r>
              <a:rPr lang="uk-UA" sz="2800" b="1" dirty="0" err="1" smtClean="0">
                <a:ln w="18415" cmpd="sng">
                  <a:noFill/>
                  <a:prstDash val="solid"/>
                </a:ln>
                <a:solidFill>
                  <a:srgbClr val="990000"/>
                </a:solidFill>
                <a:latin typeface="Times New Roman" panose="02020603050405020304" pitchFamily="18" charset="0"/>
                <a:cs typeface="Times New Roman" panose="02020603050405020304" pitchFamily="18" charset="0"/>
              </a:rPr>
              <a:t>грунти</a:t>
            </a: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 червоні, багаті на залізо і дуже родючі;</a:t>
            </a:r>
            <a:endParaRPr lang="ru-RU" sz="2800" b="1" dirty="0" smtClean="0">
              <a:ln w="18415" cmpd="sng">
                <a:noFill/>
                <a:prstDash val="solid"/>
              </a:ln>
              <a:solidFill>
                <a:srgbClr val="990000"/>
              </a:solidFill>
              <a:latin typeface="Times New Roman" panose="02020603050405020304" pitchFamily="18" charset="0"/>
              <a:cs typeface="Times New Roman" panose="02020603050405020304" pitchFamily="18" charset="0"/>
            </a:endParaRPr>
          </a:p>
          <a:p>
            <a:pPr marL="342900" indent="-342900" algn="just">
              <a:buBlip>
                <a:blip r:embed="rId3"/>
              </a:buBlip>
            </a:pP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практично всі землі пампи розорані або обернені на пасовища;</a:t>
            </a:r>
            <a:endParaRPr lang="ru-RU" sz="2800" b="1" dirty="0" smtClean="0">
              <a:ln w="18415" cmpd="sng">
                <a:noFill/>
                <a:prstDash val="solid"/>
              </a:ln>
              <a:solidFill>
                <a:srgbClr val="990000"/>
              </a:solidFill>
              <a:latin typeface="Times New Roman" panose="02020603050405020304" pitchFamily="18" charset="0"/>
              <a:cs typeface="Times New Roman" panose="02020603050405020304" pitchFamily="18" charset="0"/>
            </a:endParaRPr>
          </a:p>
          <a:p>
            <a:pPr marL="342900" indent="-342900">
              <a:buBlip>
                <a:blip r:embed="rId3"/>
              </a:buBlip>
            </a:pP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переважає </a:t>
            </a:r>
            <a:r>
              <a:rPr lang="uk-UA" sz="2800" b="1" dirty="0" err="1" smtClean="0">
                <a:ln w="18415" cmpd="sng">
                  <a:noFill/>
                  <a:prstDash val="solid"/>
                </a:ln>
                <a:solidFill>
                  <a:srgbClr val="990000"/>
                </a:solidFill>
                <a:latin typeface="Times New Roman" panose="02020603050405020304" pitchFamily="18" charset="0"/>
                <a:cs typeface="Times New Roman" panose="02020603050405020304" pitchFamily="18" charset="0"/>
              </a:rPr>
              <a:t>травяниста</a:t>
            </a: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 рослинність;</a:t>
            </a:r>
          </a:p>
          <a:p>
            <a:pPr marL="342900" indent="-342900">
              <a:buBlip>
                <a:blip r:embed="rId3"/>
              </a:buBlip>
            </a:pPr>
            <a:r>
              <a:rPr lang="uk-UA" sz="2800" b="1" dirty="0" smtClean="0">
                <a:ln w="18415" cmpd="sng">
                  <a:noFill/>
                  <a:prstDash val="solid"/>
                </a:ln>
                <a:solidFill>
                  <a:srgbClr val="990000"/>
                </a:solidFill>
                <a:latin typeface="Times New Roman" panose="02020603050405020304" pitchFamily="18" charset="0"/>
                <a:cs typeface="Times New Roman" panose="02020603050405020304" pitchFamily="18" charset="0"/>
              </a:rPr>
              <a:t>диких тварин майже не лишилося.</a:t>
            </a:r>
            <a:endParaRPr lang="ru-RU" sz="2800" b="1" dirty="0" smtClean="0">
              <a:ln w="18415" cmpd="sng">
                <a:noFill/>
                <a:prstDash val="solid"/>
              </a:ln>
              <a:solidFill>
                <a:srgbClr val="990000"/>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683701" y="404664"/>
            <a:ext cx="8167622" cy="830997"/>
          </a:xfrm>
          <a:prstGeom prst="rect">
            <a:avLst/>
          </a:prstGeom>
          <a:noFill/>
        </p:spPr>
        <p:txBody>
          <a:bodyPr wrap="none" lIns="91440" tIns="45720" rIns="91440" bIns="45720">
            <a:spAutoFit/>
          </a:bodyPr>
          <a:lstStyle/>
          <a:p>
            <a:pPr algn="ctr"/>
            <a:r>
              <a:rPr lang="uk-UA" sz="4800" b="1" dirty="0" err="1" smtClean="0">
                <a:ln w="1905">
                  <a:noFill/>
                </a:ln>
                <a:solidFill>
                  <a:srgbClr val="000099"/>
                </a:solidFill>
                <a:effectLst>
                  <a:innerShdw blurRad="69850" dist="43180" dir="5400000">
                    <a:srgbClr val="000000">
                      <a:alpha val="65000"/>
                    </a:srgbClr>
                  </a:innerShdw>
                </a:effectLst>
                <a:latin typeface="Comic Sans MS" panose="030F0702030302020204" pitchFamily="66" charset="0"/>
              </a:rPr>
              <a:t>Травянисті</a:t>
            </a:r>
            <a:r>
              <a:rPr lang="uk-UA" sz="4800" b="1" dirty="0" smtClean="0">
                <a:ln w="1905">
                  <a:noFill/>
                </a:ln>
                <a:solidFill>
                  <a:srgbClr val="000099"/>
                </a:solidFill>
                <a:effectLst>
                  <a:innerShdw blurRad="69850" dist="43180" dir="5400000">
                    <a:srgbClr val="000000">
                      <a:alpha val="65000"/>
                    </a:srgbClr>
                  </a:innerShdw>
                </a:effectLst>
                <a:latin typeface="Comic Sans MS" panose="030F0702030302020204" pitchFamily="66" charset="0"/>
              </a:rPr>
              <a:t> степи – пампа</a:t>
            </a:r>
            <a:endParaRPr lang="ru-RU" sz="4800" b="1" dirty="0">
              <a:ln w="1905">
                <a:noFill/>
              </a:ln>
              <a:solidFill>
                <a:srgbClr val="000099"/>
              </a:solidFill>
              <a:effectLst>
                <a:innerShdw blurRad="69850" dist="43180" dir="5400000">
                  <a:srgbClr val="000000">
                    <a:alpha val="65000"/>
                  </a:srgbClr>
                </a:innerShdw>
              </a:effectLst>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3"/>
          <a:stretch>
            <a:fillRect/>
          </a:stretch>
        </p:blipFill>
        <p:spPr>
          <a:xfrm>
            <a:off x="0" y="0"/>
            <a:ext cx="9144000" cy="6858000"/>
          </a:xfrm>
          <a:prstGeom prst="rect">
            <a:avLst/>
          </a:prstGeom>
        </p:spPr>
      </p:pic>
      <p:sp>
        <p:nvSpPr>
          <p:cNvPr id="5" name="Прямоугольник 4"/>
          <p:cNvSpPr/>
          <p:nvPr/>
        </p:nvSpPr>
        <p:spPr>
          <a:xfrm>
            <a:off x="1342833" y="214290"/>
            <a:ext cx="6771405" cy="800219"/>
          </a:xfrm>
          <a:prstGeom prst="rect">
            <a:avLst/>
          </a:prstGeom>
          <a:noFill/>
        </p:spPr>
        <p:txBody>
          <a:bodyPr wrap="none" lIns="91440" tIns="45720" rIns="91440" bIns="45720">
            <a:spAutoFit/>
          </a:bodyPr>
          <a:lstStyle/>
          <a:p>
            <a:pPr algn="ctr"/>
            <a:r>
              <a:rPr lang="ru-RU" sz="4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Рослинний</a:t>
            </a:r>
            <a:r>
              <a:rPr lang="ru-RU" sz="4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світ</a:t>
            </a:r>
            <a:r>
              <a:rPr lang="ru-RU" sz="4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пампи</a:t>
            </a:r>
            <a:endParaRPr lang="ru-RU" sz="46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пампасова.jpg"/>
          <p:cNvPicPr>
            <a:picLocks noChangeAspect="1"/>
          </p:cNvPicPr>
          <p:nvPr/>
        </p:nvPicPr>
        <p:blipFill>
          <a:blip r:embed="rId4"/>
          <a:stretch>
            <a:fillRect/>
          </a:stretch>
        </p:blipFill>
        <p:spPr>
          <a:xfrm>
            <a:off x="267389" y="1072337"/>
            <a:ext cx="4099310" cy="28034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бородач.jpg"/>
          <p:cNvPicPr>
            <a:picLocks noChangeAspect="1"/>
          </p:cNvPicPr>
          <p:nvPr/>
        </p:nvPicPr>
        <p:blipFill>
          <a:blip r:embed="rId5"/>
          <a:stretch>
            <a:fillRect/>
          </a:stretch>
        </p:blipFill>
        <p:spPr>
          <a:xfrm>
            <a:off x="4581955" y="1072337"/>
            <a:ext cx="4366500" cy="27598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тонкониг.jpg"/>
          <p:cNvPicPr>
            <a:picLocks noChangeAspect="1"/>
          </p:cNvPicPr>
          <p:nvPr/>
        </p:nvPicPr>
        <p:blipFill>
          <a:blip r:embed="rId6"/>
          <a:stretch>
            <a:fillRect/>
          </a:stretch>
        </p:blipFill>
        <p:spPr>
          <a:xfrm>
            <a:off x="267388" y="4077930"/>
            <a:ext cx="4217751" cy="2653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ковела.JPG"/>
          <p:cNvPicPr>
            <a:picLocks noChangeAspect="1"/>
          </p:cNvPicPr>
          <p:nvPr/>
        </p:nvPicPr>
        <p:blipFill>
          <a:blip r:embed="rId7"/>
          <a:stretch>
            <a:fillRect/>
          </a:stretch>
        </p:blipFill>
        <p:spPr>
          <a:xfrm>
            <a:off x="4683847" y="4086315"/>
            <a:ext cx="4231547" cy="2644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Прямоугольник 9"/>
          <p:cNvSpPr/>
          <p:nvPr/>
        </p:nvSpPr>
        <p:spPr>
          <a:xfrm>
            <a:off x="428596" y="3286124"/>
            <a:ext cx="261001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Пампасова</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трава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Прямоугольник 10"/>
          <p:cNvSpPr/>
          <p:nvPr/>
        </p:nvSpPr>
        <p:spPr>
          <a:xfrm>
            <a:off x="6643702" y="6072206"/>
            <a:ext cx="120744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Ковила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Прямоугольник 11"/>
          <p:cNvSpPr/>
          <p:nvPr/>
        </p:nvSpPr>
        <p:spPr>
          <a:xfrm>
            <a:off x="3000364" y="4643446"/>
            <a:ext cx="136633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Тонконіг</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7429520" y="1214422"/>
            <a:ext cx="1385636"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Бородач</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3"/>
          <a:stretch>
            <a:fillRect/>
          </a:stretch>
        </p:blipFill>
        <p:spPr>
          <a:xfrm>
            <a:off x="0" y="0"/>
            <a:ext cx="9144000" cy="6858000"/>
          </a:xfrm>
          <a:prstGeom prst="rect">
            <a:avLst/>
          </a:prstGeom>
        </p:spPr>
      </p:pic>
      <p:pic>
        <p:nvPicPr>
          <p:cNvPr id="5" name="Рисунок 4" descr="fauna-yuzhnoj-ameriki_1.jpg"/>
          <p:cNvPicPr>
            <a:picLocks noChangeAspect="1"/>
          </p:cNvPicPr>
          <p:nvPr/>
        </p:nvPicPr>
        <p:blipFill>
          <a:blip r:embed="rId4"/>
          <a:stretch>
            <a:fillRect/>
          </a:stretch>
        </p:blipFill>
        <p:spPr>
          <a:xfrm>
            <a:off x="170396" y="522521"/>
            <a:ext cx="4416124" cy="581295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a:off x="4716016" y="382712"/>
            <a:ext cx="4320480" cy="6001643"/>
          </a:xfrm>
          <a:prstGeom prst="rect">
            <a:avLst/>
          </a:prstGeom>
          <a:noFill/>
        </p:spPr>
        <p:txBody>
          <a:bodyPr wrap="square" lIns="91440" tIns="45720" rIns="91440" bIns="45720">
            <a:spAutoFit/>
          </a:bodyPr>
          <a:lstStyle/>
          <a:p>
            <a:pPr algn="just"/>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Як </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і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Австралія</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Південна</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Америка </a:t>
            </a:r>
            <a:r>
              <a:rPr lang="uk-UA"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відрізняється </a:t>
            </a: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тривалим відокремленим  розвитком, що вплинуло на формування її своєрідного органічного світу.  </a:t>
            </a:r>
          </a:p>
          <a:p>
            <a:pPr algn="just"/>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Флора і фауна материка дуже багаті на ендемічних представників рослинного І тваринного світу. Це Батьківщина каучуконоса гевеї, шоколадного дерева, хінного і червоного дерев, а також багатьох культурних рослин – картоплі, томатів, квасолі.</a:t>
            </a:r>
            <a:endPar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1060912" y="0"/>
            <a:ext cx="7029489" cy="800219"/>
          </a:xfrm>
          <a:prstGeom prst="rect">
            <a:avLst/>
          </a:prstGeom>
          <a:noFill/>
        </p:spPr>
        <p:txBody>
          <a:bodyPr wrap="none" lIns="91440" tIns="45720" rIns="91440" bIns="45720">
            <a:spAutoFit/>
          </a:bodyPr>
          <a:lstStyle/>
          <a:p>
            <a:pPr algn="ctr"/>
            <a:r>
              <a:rPr lang="ru-RU" sz="4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Тваринний</a:t>
            </a:r>
            <a:r>
              <a:rPr lang="ru-RU" sz="4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світ</a:t>
            </a:r>
            <a:r>
              <a:rPr lang="ru-RU" sz="4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пампи</a:t>
            </a:r>
            <a:endParaRPr lang="ru-RU" sz="46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белохвостій олень.jpg"/>
          <p:cNvPicPr>
            <a:picLocks noChangeAspect="1"/>
          </p:cNvPicPr>
          <p:nvPr/>
        </p:nvPicPr>
        <p:blipFill>
          <a:blip r:embed="rId3"/>
          <a:stretch>
            <a:fillRect/>
          </a:stretch>
        </p:blipFill>
        <p:spPr>
          <a:xfrm>
            <a:off x="107504" y="3714752"/>
            <a:ext cx="3200938" cy="3041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гуанако.jpg"/>
          <p:cNvPicPr>
            <a:picLocks noChangeAspect="1"/>
          </p:cNvPicPr>
          <p:nvPr/>
        </p:nvPicPr>
        <p:blipFill>
          <a:blip r:embed="rId4"/>
          <a:stretch>
            <a:fillRect/>
          </a:stretch>
        </p:blipFill>
        <p:spPr>
          <a:xfrm>
            <a:off x="3357554" y="3434680"/>
            <a:ext cx="2500344" cy="33337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Кошка пампасская (Felis colocolo).jpg"/>
          <p:cNvPicPr>
            <a:picLocks noChangeAspect="1"/>
          </p:cNvPicPr>
          <p:nvPr/>
        </p:nvPicPr>
        <p:blipFill>
          <a:blip r:embed="rId5"/>
          <a:stretch>
            <a:fillRect/>
          </a:stretch>
        </p:blipFill>
        <p:spPr>
          <a:xfrm>
            <a:off x="3071802" y="1010558"/>
            <a:ext cx="2868350" cy="23074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пампаський олень.jpg"/>
          <p:cNvPicPr>
            <a:picLocks noChangeAspect="1"/>
          </p:cNvPicPr>
          <p:nvPr/>
        </p:nvPicPr>
        <p:blipFill>
          <a:blip r:embed="rId6"/>
          <a:stretch>
            <a:fillRect/>
          </a:stretch>
        </p:blipFill>
        <p:spPr>
          <a:xfrm>
            <a:off x="5929322" y="3571876"/>
            <a:ext cx="3114763" cy="31839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нутрия.jpg"/>
          <p:cNvPicPr>
            <a:picLocks noChangeAspect="1"/>
          </p:cNvPicPr>
          <p:nvPr/>
        </p:nvPicPr>
        <p:blipFill>
          <a:blip r:embed="rId7"/>
          <a:stretch>
            <a:fillRect/>
          </a:stretch>
        </p:blipFill>
        <p:spPr>
          <a:xfrm>
            <a:off x="107504" y="928670"/>
            <a:ext cx="2821422" cy="26033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descr="вискаша.jpg"/>
          <p:cNvPicPr>
            <a:picLocks noChangeAspect="1"/>
          </p:cNvPicPr>
          <p:nvPr/>
        </p:nvPicPr>
        <p:blipFill>
          <a:blip r:embed="rId8"/>
          <a:stretch>
            <a:fillRect/>
          </a:stretch>
        </p:blipFill>
        <p:spPr>
          <a:xfrm>
            <a:off x="6143637" y="857232"/>
            <a:ext cx="2889176" cy="26140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Прямоугольник 12"/>
          <p:cNvSpPr/>
          <p:nvPr/>
        </p:nvSpPr>
        <p:spPr>
          <a:xfrm>
            <a:off x="5929322" y="6365557"/>
            <a:ext cx="2837893"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Пампаський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олень</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0" y="3786190"/>
            <a:ext cx="2809807"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Білохвостий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олень</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285720" y="1357298"/>
            <a:ext cx="108395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Нутрія</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7500958" y="1071546"/>
            <a:ext cx="129708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Віскаша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Прямоугольник 16"/>
          <p:cNvSpPr/>
          <p:nvPr/>
        </p:nvSpPr>
        <p:spPr>
          <a:xfrm>
            <a:off x="3071802" y="1142984"/>
            <a:ext cx="2577821"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Пампаська</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кішка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Прямоугольник 17"/>
          <p:cNvSpPr/>
          <p:nvPr/>
        </p:nvSpPr>
        <p:spPr>
          <a:xfrm>
            <a:off x="3571868" y="3714752"/>
            <a:ext cx="1279709"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Гуанако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571472" y="476672"/>
            <a:ext cx="7929619" cy="4893647"/>
          </a:xfrm>
          <a:prstGeom prst="rect">
            <a:avLst/>
          </a:prstGeom>
          <a:noFill/>
        </p:spPr>
        <p:txBody>
          <a:bodyPr wrap="square" lIns="91440" tIns="45720" rIns="91440" bIns="45720">
            <a:spAutoFit/>
          </a:bodyPr>
          <a:lstStyle/>
          <a:p>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Пампа дуже змінена господарською діяльністю людини. </a:t>
            </a:r>
          </a:p>
          <a:p>
            <a:pPr marL="457200" indent="-457200">
              <a:buFont typeface="Wingdings"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Знищені численні тварини. </a:t>
            </a:r>
          </a:p>
          <a:p>
            <a:pPr marL="457200" indent="-457200">
              <a:buFont typeface="Wingdings"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Знижується родючість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грунтів</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p>
          <a:p>
            <a:pPr marL="457200" indent="-457200">
              <a:buFont typeface="Wingdings"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Тут вирощують пшеницю, льон, кукурудзу, займаються скотарством.</a:t>
            </a:r>
          </a:p>
          <a:p>
            <a:r>
              <a:rPr lang="uk-UA"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cs typeface="Times New Roman" panose="02020603050405020304" pitchFamily="18" charset="0"/>
              </a:rPr>
              <a:t>Серія запитань. Чому? </a:t>
            </a:r>
          </a:p>
          <a:p>
            <a:pPr marL="457200" indent="-457200">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Чому у пампі мало збереглося природної рослинності?</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Чому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грунти</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пампи більш родючіші, ніж у саванах?</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pic>
        <p:nvPicPr>
          <p:cNvPr id="6" name="Рисунок 5" descr="120430732_fotokofejnoederevo2.jpg"/>
          <p:cNvPicPr>
            <a:picLocks noChangeAspect="1"/>
          </p:cNvPicPr>
          <p:nvPr/>
        </p:nvPicPr>
        <p:blipFill>
          <a:blip r:embed="rId3"/>
          <a:stretch>
            <a:fillRect/>
          </a:stretch>
        </p:blipFill>
        <p:spPr>
          <a:xfrm>
            <a:off x="4578744" y="4572007"/>
            <a:ext cx="3611464" cy="20716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pgp-9479_8-big.jpg"/>
          <p:cNvPicPr>
            <a:picLocks noChangeAspect="1"/>
          </p:cNvPicPr>
          <p:nvPr/>
        </p:nvPicPr>
        <p:blipFill>
          <a:blip r:embed="rId4" cstate="print"/>
          <a:stretch>
            <a:fillRect/>
          </a:stretch>
        </p:blipFill>
        <p:spPr>
          <a:xfrm>
            <a:off x="3046989" y="5214946"/>
            <a:ext cx="1785950" cy="14287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22-13.jpg"/>
          <p:cNvPicPr>
            <a:picLocks noChangeAspect="1"/>
          </p:cNvPicPr>
          <p:nvPr/>
        </p:nvPicPr>
        <p:blipFill>
          <a:blip r:embed="rId2"/>
          <a:stretch>
            <a:fillRect/>
          </a:stretch>
        </p:blipFill>
        <p:spPr>
          <a:xfrm>
            <a:off x="0" y="0"/>
            <a:ext cx="9143999" cy="6858000"/>
          </a:xfrm>
          <a:prstGeom prst="rect">
            <a:avLst/>
          </a:prstGeom>
        </p:spPr>
      </p:pic>
      <p:sp>
        <p:nvSpPr>
          <p:cNvPr id="9" name="Прямоугольник 8"/>
          <p:cNvSpPr/>
          <p:nvPr/>
        </p:nvSpPr>
        <p:spPr>
          <a:xfrm>
            <a:off x="1024026" y="0"/>
            <a:ext cx="6989414" cy="1446550"/>
          </a:xfrm>
          <a:prstGeom prst="rect">
            <a:avLst/>
          </a:prstGeom>
          <a:noFill/>
        </p:spPr>
        <p:txBody>
          <a:bodyPr wrap="none" lIns="91440" tIns="45720" rIns="91440" bIns="45720">
            <a:spAutoFit/>
          </a:bodyPr>
          <a:lstStyle/>
          <a:p>
            <a:pPr algn="ctr"/>
            <a:r>
              <a:rPr lang="uk-UA" sz="4400" b="1" dirty="0" smtClean="0">
                <a:ln w="38100">
                  <a:noFill/>
                </a:ln>
                <a:solidFill>
                  <a:srgbClr val="000099"/>
                </a:solidFill>
                <a:effectLst>
                  <a:innerShdw blurRad="69850" dist="43180" dir="5400000">
                    <a:srgbClr val="000000">
                      <a:alpha val="65000"/>
                    </a:srgbClr>
                  </a:innerShdw>
                </a:effectLst>
                <a:latin typeface="Comic Sans MS" pitchFamily="66" charset="0"/>
              </a:rPr>
              <a:t>Пустелі та напівпустелі</a:t>
            </a:r>
          </a:p>
          <a:p>
            <a:pPr algn="ctr"/>
            <a:r>
              <a:rPr lang="uk-UA" sz="4400" b="1" dirty="0" smtClean="0">
                <a:ln w="38100">
                  <a:noFill/>
                </a:ln>
                <a:solidFill>
                  <a:srgbClr val="000099"/>
                </a:solidFill>
                <a:effectLst>
                  <a:innerShdw blurRad="69850" dist="43180" dir="5400000">
                    <a:srgbClr val="000000">
                      <a:alpha val="65000"/>
                    </a:srgbClr>
                  </a:innerShdw>
                </a:effectLst>
                <a:latin typeface="Comic Sans MS" pitchFamily="66" charset="0"/>
              </a:rPr>
              <a:t> Південної Америки</a:t>
            </a:r>
            <a:endParaRPr lang="ru-RU" sz="4400" b="1" dirty="0">
              <a:ln w="38100">
                <a:noFill/>
              </a:ln>
              <a:solidFill>
                <a:srgbClr val="000099"/>
              </a:solidFill>
              <a:effectLst>
                <a:innerShdw blurRad="69850" dist="43180" dir="5400000">
                  <a:srgbClr val="000000">
                    <a:alpha val="65000"/>
                  </a:srgbClr>
                </a:innerShdw>
              </a:effectLst>
              <a:latin typeface="Comic Sans MS" pitchFamily="66" charset="0"/>
            </a:endParaRPr>
          </a:p>
        </p:txBody>
      </p:sp>
      <p:sp>
        <p:nvSpPr>
          <p:cNvPr id="10" name="Прямоугольник 9"/>
          <p:cNvSpPr/>
          <p:nvPr/>
        </p:nvSpPr>
        <p:spPr>
          <a:xfrm>
            <a:off x="607190" y="1988840"/>
            <a:ext cx="7929618" cy="3970318"/>
          </a:xfrm>
          <a:prstGeom prst="rect">
            <a:avLst/>
          </a:prstGeom>
          <a:noFill/>
        </p:spPr>
        <p:txBody>
          <a:bodyPr wrap="square" lIns="91440" tIns="45720" rIns="91440" bIns="45720">
            <a:spAutoFit/>
          </a:bodyPr>
          <a:lstStyle/>
          <a:p>
            <a:pPr algn="just"/>
            <a:r>
              <a:rPr lang="uk-UA" sz="2800" b="1" spc="50" dirty="0" smtClean="0">
                <a:ln w="12700" cmpd="sng">
                  <a:noFill/>
                  <a:prstDash val="solid"/>
                </a:ln>
                <a:solidFill>
                  <a:srgbClr val="FFFF66"/>
                </a:solidFill>
                <a:effectLst>
                  <a:glow rad="53100">
                    <a:schemeClr val="accent6">
                      <a:satMod val="180000"/>
                      <a:alpha val="30000"/>
                    </a:schemeClr>
                  </a:glow>
                </a:effectLst>
                <a:latin typeface="Times New Roman" panose="02020603050405020304" pitchFamily="18" charset="0"/>
                <a:cs typeface="Times New Roman" panose="02020603050405020304" pitchFamily="18" charset="0"/>
              </a:rPr>
              <a:t>	</a:t>
            </a:r>
            <a:r>
              <a:rPr lang="uk-UA" sz="2800" b="1" spc="50" dirty="0" smtClean="0">
                <a:ln w="12700" cmpd="sng">
                  <a:noFill/>
                  <a:prstDash val="solid"/>
                </a:ln>
                <a:solidFill>
                  <a:schemeClr val="bg1"/>
                </a:solidFill>
                <a:effectLst>
                  <a:glow rad="53100">
                    <a:schemeClr val="accent6">
                      <a:satMod val="180000"/>
                      <a:alpha val="30000"/>
                    </a:schemeClr>
                  </a:glow>
                </a:effectLst>
                <a:latin typeface="Times New Roman" panose="02020603050405020304" pitchFamily="18" charset="0"/>
                <a:cs typeface="Times New Roman" panose="02020603050405020304" pitchFamily="18" charset="0"/>
              </a:rPr>
              <a:t>На схід  від Анд на півдні материка, в умовах помірного континентального клімату утворилися пустелі і  напівпустелі. Ця сувора територія дістала назву Патагонія Серед рослинного покриву переважають сухостійні злаки, серед яких розкидані окремі деревця. Патагонські пустелі і напівпустелі нині є найбільшими районами вівчарства у Південній Америці.</a:t>
            </a:r>
            <a:endParaRPr lang="ru-RU" sz="2800" b="1" spc="50" dirty="0">
              <a:ln w="12700" cmpd="sng">
                <a:noFill/>
                <a:prstDash val="solid"/>
              </a:ln>
              <a:solidFill>
                <a:schemeClr val="bg1"/>
              </a:solidFill>
              <a:effectLst>
                <a:glow rad="53100">
                  <a:schemeClr val="accent6">
                    <a:satMod val="180000"/>
                    <a:alpha val="30000"/>
                  </a:schemeClr>
                </a:glo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pic>
        <p:nvPicPr>
          <p:cNvPr id="5" name="Рисунок 4" descr="Прекрасная_Патагония,_Аргентина.jpg"/>
          <p:cNvPicPr>
            <a:picLocks noChangeAspect="1"/>
          </p:cNvPicPr>
          <p:nvPr/>
        </p:nvPicPr>
        <p:blipFill>
          <a:blip r:embed="rId3" cstate="print"/>
          <a:stretch>
            <a:fillRect/>
          </a:stretch>
        </p:blipFill>
        <p:spPr>
          <a:xfrm>
            <a:off x="4479412" y="284637"/>
            <a:ext cx="4353314" cy="30729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подушкопод чагарн.jpg"/>
          <p:cNvPicPr>
            <a:picLocks noChangeAspect="1"/>
          </p:cNvPicPr>
          <p:nvPr/>
        </p:nvPicPr>
        <p:blipFill>
          <a:blip r:embed="rId4" cstate="print"/>
          <a:stretch>
            <a:fillRect/>
          </a:stretch>
        </p:blipFill>
        <p:spPr>
          <a:xfrm>
            <a:off x="142844" y="284636"/>
            <a:ext cx="4128458" cy="30963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солончак.jpg"/>
          <p:cNvPicPr>
            <a:picLocks noChangeAspect="1"/>
          </p:cNvPicPr>
          <p:nvPr/>
        </p:nvPicPr>
        <p:blipFill>
          <a:blip r:embed="rId5"/>
          <a:stretch>
            <a:fillRect/>
          </a:stretch>
        </p:blipFill>
        <p:spPr>
          <a:xfrm>
            <a:off x="212013" y="3902323"/>
            <a:ext cx="4267400" cy="27337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сипучі піски.jpg"/>
          <p:cNvPicPr>
            <a:picLocks noChangeAspect="1"/>
          </p:cNvPicPr>
          <p:nvPr/>
        </p:nvPicPr>
        <p:blipFill>
          <a:blip r:embed="rId6"/>
          <a:stretch>
            <a:fillRect/>
          </a:stretch>
        </p:blipFill>
        <p:spPr>
          <a:xfrm>
            <a:off x="4572000" y="3902323"/>
            <a:ext cx="4358123" cy="2733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Прямоугольник 9"/>
          <p:cNvSpPr/>
          <p:nvPr/>
        </p:nvSpPr>
        <p:spPr>
          <a:xfrm>
            <a:off x="1617484" y="3357562"/>
            <a:ext cx="4982454" cy="523220"/>
          </a:xfrm>
          <a:prstGeom prst="rect">
            <a:avLst/>
          </a:prstGeom>
          <a:noFill/>
        </p:spPr>
        <p:txBody>
          <a:bodyPr wrap="none" lIns="91440" tIns="45720" rIns="91440" bIns="45720">
            <a:spAutoFit/>
          </a:bodyPr>
          <a:lstStyle/>
          <a:p>
            <a:pPr algn="ctr"/>
            <a:r>
              <a:rPr lang="ru-RU" sz="28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В </a:t>
            </a:r>
            <a:r>
              <a:rPr lang="ru-RU" sz="2800" b="1"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Патагонії</a:t>
            </a:r>
            <a:r>
              <a:rPr lang="ru-RU" sz="28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2800" b="1"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зустрічаються</a:t>
            </a:r>
            <a:r>
              <a:rPr lang="ru-RU" sz="28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a:t>
            </a:r>
            <a:endParaRPr lang="ru-RU" sz="28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11" name="Прямоугольник 10"/>
          <p:cNvSpPr/>
          <p:nvPr/>
        </p:nvSpPr>
        <p:spPr>
          <a:xfrm>
            <a:off x="172297" y="2860998"/>
            <a:ext cx="410721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Подушкоподібніі</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чагарники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Прямоугольник 11"/>
          <p:cNvSpPr/>
          <p:nvPr/>
        </p:nvSpPr>
        <p:spPr>
          <a:xfrm>
            <a:off x="7358082" y="571480"/>
            <a:ext cx="127855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Кактуси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2571736" y="4286256"/>
            <a:ext cx="1707776"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Солончаки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7000892" y="6143644"/>
            <a:ext cx="189988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Сипучі</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піски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pic>
        <p:nvPicPr>
          <p:cNvPr id="5" name="Рисунок 4" descr="коет.jpg"/>
          <p:cNvPicPr>
            <a:picLocks noChangeAspect="1"/>
          </p:cNvPicPr>
          <p:nvPr/>
        </p:nvPicPr>
        <p:blipFill>
          <a:blip r:embed="rId3"/>
          <a:stretch>
            <a:fillRect/>
          </a:stretch>
        </p:blipFill>
        <p:spPr>
          <a:xfrm>
            <a:off x="843558" y="213545"/>
            <a:ext cx="4139815" cy="28172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патагон лисиця.jpg"/>
          <p:cNvPicPr>
            <a:picLocks noChangeAspect="1"/>
          </p:cNvPicPr>
          <p:nvPr/>
        </p:nvPicPr>
        <p:blipFill>
          <a:blip r:embed="rId4"/>
          <a:stretch>
            <a:fillRect/>
          </a:stretch>
        </p:blipFill>
        <p:spPr>
          <a:xfrm>
            <a:off x="256867" y="4071942"/>
            <a:ext cx="4937748" cy="2571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гуанако.jpg"/>
          <p:cNvPicPr>
            <a:picLocks noChangeAspect="1"/>
          </p:cNvPicPr>
          <p:nvPr/>
        </p:nvPicPr>
        <p:blipFill>
          <a:blip r:embed="rId5"/>
          <a:stretch>
            <a:fillRect/>
          </a:stretch>
        </p:blipFill>
        <p:spPr>
          <a:xfrm>
            <a:off x="6000760" y="213545"/>
            <a:ext cx="2660035" cy="3546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страус нандо.jpg"/>
          <p:cNvPicPr>
            <a:picLocks noChangeAspect="1"/>
          </p:cNvPicPr>
          <p:nvPr/>
        </p:nvPicPr>
        <p:blipFill>
          <a:blip r:embed="rId6"/>
          <a:stretch>
            <a:fillRect/>
          </a:stretch>
        </p:blipFill>
        <p:spPr>
          <a:xfrm>
            <a:off x="5365274" y="3760259"/>
            <a:ext cx="3643306" cy="28463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p:cNvSpPr/>
          <p:nvPr/>
        </p:nvSpPr>
        <p:spPr>
          <a:xfrm>
            <a:off x="-267052" y="3030812"/>
            <a:ext cx="6361037" cy="892552"/>
          </a:xfrm>
          <a:prstGeom prst="rect">
            <a:avLst/>
          </a:prstGeom>
          <a:noFill/>
        </p:spPr>
        <p:txBody>
          <a:bodyPr wrap="none" lIns="91440" tIns="45720" rIns="91440" bIns="45720">
            <a:spAutoFit/>
          </a:bodyPr>
          <a:lstStyle/>
          <a:p>
            <a:pPr algn="ctr"/>
            <a:r>
              <a:rPr lang="uk-UA" sz="25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У пустелі багато гризунів і плазунів,</a:t>
            </a:r>
            <a:endParaRPr lang="ru-RU" sz="25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endParaRPr>
          </a:p>
          <a:p>
            <a:pPr algn="ctr"/>
            <a:r>
              <a:rPr lang="ru-RU" sz="25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із</a:t>
            </a:r>
            <a:r>
              <a:rPr lang="ru-RU" sz="25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25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тварин</a:t>
            </a:r>
            <a:r>
              <a:rPr lang="ru-RU" sz="25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водиться:</a:t>
            </a:r>
            <a:endParaRPr lang="ru-RU" sz="25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10" name="Прямоугольник 9"/>
          <p:cNvSpPr/>
          <p:nvPr/>
        </p:nvSpPr>
        <p:spPr>
          <a:xfrm>
            <a:off x="6000760" y="500042"/>
            <a:ext cx="1279709"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Гуанако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Прямоугольник 10"/>
          <p:cNvSpPr/>
          <p:nvPr/>
        </p:nvSpPr>
        <p:spPr>
          <a:xfrm>
            <a:off x="1062721" y="253820"/>
            <a:ext cx="3326039"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Койот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степовий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вовк</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Прямоугольник 11"/>
          <p:cNvSpPr/>
          <p:nvPr/>
        </p:nvSpPr>
        <p:spPr>
          <a:xfrm>
            <a:off x="2786050" y="4643446"/>
            <a:ext cx="185980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Сіра</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лисиця</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6628474" y="3923364"/>
            <a:ext cx="2071849"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Страус Нанду</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PaposoKaktus6h.jpg"/>
          <p:cNvPicPr>
            <a:picLocks noChangeAspect="1"/>
          </p:cNvPicPr>
          <p:nvPr/>
        </p:nvPicPr>
        <p:blipFill>
          <a:blip r:embed="rId2"/>
          <a:stretch>
            <a:fillRect/>
          </a:stretch>
        </p:blipFill>
        <p:spPr>
          <a:xfrm>
            <a:off x="0" y="0"/>
            <a:ext cx="9144000" cy="6858000"/>
          </a:xfrm>
          <a:prstGeom prst="rect">
            <a:avLst/>
          </a:prstGeom>
        </p:spPr>
      </p:pic>
      <p:sp>
        <p:nvSpPr>
          <p:cNvPr id="12" name="Прямоугольник 11"/>
          <p:cNvSpPr/>
          <p:nvPr/>
        </p:nvSpPr>
        <p:spPr>
          <a:xfrm>
            <a:off x="285720" y="214290"/>
            <a:ext cx="8643998" cy="3693319"/>
          </a:xfrm>
          <a:prstGeom prst="rect">
            <a:avLst/>
          </a:prstGeom>
          <a:noFill/>
        </p:spPr>
        <p:txBody>
          <a:bodyPr wrap="square" lIns="91440" tIns="45720" rIns="91440" bIns="45720">
            <a:spAutoFit/>
          </a:bodyPr>
          <a:lstStyle/>
          <a:p>
            <a:pPr algn="just"/>
            <a:r>
              <a:rPr lang="uk-UA" sz="2600" b="1" dirty="0" smtClean="0">
                <a:solidFill>
                  <a:schemeClr val="bg1"/>
                </a:solidFill>
                <a:latin typeface="Times New Roman" panose="02020603050405020304" pitchFamily="18" charset="0"/>
                <a:cs typeface="Times New Roman" panose="02020603050405020304" pitchFamily="18" charset="0"/>
              </a:rPr>
              <a:t>	На узбережжі Тихого океану у тропічному поясі сформувалася найсуворіша берегова пустеля світу – </a:t>
            </a:r>
            <a:r>
              <a:rPr lang="uk-UA" sz="2600" b="1" dirty="0" err="1" smtClean="0">
                <a:solidFill>
                  <a:schemeClr val="bg1"/>
                </a:solidFill>
                <a:latin typeface="Times New Roman" panose="02020603050405020304" pitchFamily="18" charset="0"/>
                <a:cs typeface="Times New Roman" panose="02020603050405020304" pitchFamily="18" charset="0"/>
              </a:rPr>
              <a:t>Атакама</a:t>
            </a:r>
            <a:r>
              <a:rPr lang="uk-UA" sz="2600" b="1" dirty="0" smtClean="0">
                <a:solidFill>
                  <a:schemeClr val="bg1"/>
                </a:solidFill>
                <a:latin typeface="Times New Roman" panose="02020603050405020304" pitchFamily="18" charset="0"/>
                <a:cs typeface="Times New Roman" panose="02020603050405020304" pitchFamily="18" charset="0"/>
              </a:rPr>
              <a:t>, яка отримує лише близько 10 мм опадів на рік. Деякі її місця не бачили дощу понад 400 років. Це зумовлено впливом холодної Перуанської течії. Рослини «навчилися» живитися вологою туманів. Рослинний світ бідний і сильно розріджений. До життя в </a:t>
            </a:r>
            <a:r>
              <a:rPr lang="uk-UA" sz="2600" b="1" dirty="0" err="1" smtClean="0">
                <a:solidFill>
                  <a:schemeClr val="bg1"/>
                </a:solidFill>
                <a:latin typeface="Times New Roman" panose="02020603050405020304" pitchFamily="18" charset="0"/>
                <a:cs typeface="Times New Roman" panose="02020603050405020304" pitchFamily="18" charset="0"/>
              </a:rPr>
              <a:t>Атакамі</a:t>
            </a:r>
            <a:r>
              <a:rPr lang="uk-UA" sz="2600" b="1" dirty="0" smtClean="0">
                <a:solidFill>
                  <a:schemeClr val="bg1"/>
                </a:solidFill>
                <a:latin typeface="Times New Roman" panose="02020603050405020304" pitchFamily="18" charset="0"/>
                <a:cs typeface="Times New Roman" panose="02020603050405020304" pitchFamily="18" charset="0"/>
              </a:rPr>
              <a:t> пристосувалися 160 видів кактусів, 90 з яких є ендемічними. </a:t>
            </a:r>
            <a:endParaRPr lang="ru-RU" sz="26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3" name="Прямоугольник 2"/>
          <p:cNvSpPr/>
          <p:nvPr/>
        </p:nvSpPr>
        <p:spPr>
          <a:xfrm>
            <a:off x="1641568" y="32084"/>
            <a:ext cx="5886416" cy="492443"/>
          </a:xfrm>
          <a:prstGeom prst="rect">
            <a:avLst/>
          </a:prstGeom>
          <a:noFill/>
        </p:spPr>
        <p:txBody>
          <a:bodyPr wrap="square" lIns="91440" tIns="45720" rIns="91440" bIns="45720">
            <a:spAutoFit/>
          </a:bodyPr>
          <a:lstStyle/>
          <a:p>
            <a:pPr algn="just"/>
            <a:r>
              <a:rPr lang="uk-UA"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На </a:t>
            </a:r>
            <a:r>
              <a:rPr lang="uk-UA" sz="2600" b="1"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кам</a:t>
            </a:r>
            <a:r>
              <a:rPr lang="en-US"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a:t>
            </a:r>
            <a:r>
              <a:rPr lang="uk-UA" sz="2600" b="1"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янистих</a:t>
            </a:r>
            <a:r>
              <a:rPr lang="uk-UA"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uk-UA" sz="2600" b="1"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грунтах</a:t>
            </a:r>
            <a:r>
              <a:rPr lang="uk-UA"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 ростуть:</a:t>
            </a:r>
            <a:endParaRPr lang="ru-RU" sz="2600" b="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7" name="Рисунок 6" descr="2.jpg"/>
          <p:cNvPicPr>
            <a:picLocks noChangeAspect="1"/>
          </p:cNvPicPr>
          <p:nvPr/>
        </p:nvPicPr>
        <p:blipFill>
          <a:blip r:embed="rId3"/>
          <a:stretch>
            <a:fillRect/>
          </a:stretch>
        </p:blipFill>
        <p:spPr>
          <a:xfrm>
            <a:off x="539552" y="664552"/>
            <a:ext cx="3638208" cy="2407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post-17068-1350204391.jpg"/>
          <p:cNvPicPr>
            <a:picLocks noChangeAspect="1"/>
          </p:cNvPicPr>
          <p:nvPr/>
        </p:nvPicPr>
        <p:blipFill>
          <a:blip r:embed="rId4"/>
          <a:stretch>
            <a:fillRect/>
          </a:stretch>
        </p:blipFill>
        <p:spPr>
          <a:xfrm>
            <a:off x="4584776" y="664552"/>
            <a:ext cx="3817643" cy="2407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32262.jpg"/>
          <p:cNvPicPr>
            <a:picLocks noChangeAspect="1"/>
          </p:cNvPicPr>
          <p:nvPr/>
        </p:nvPicPr>
        <p:blipFill>
          <a:blip r:embed="rId5"/>
          <a:stretch>
            <a:fillRect/>
          </a:stretch>
        </p:blipFill>
        <p:spPr>
          <a:xfrm>
            <a:off x="205338" y="4342258"/>
            <a:ext cx="4223786" cy="23991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Прямоугольник 10"/>
          <p:cNvSpPr/>
          <p:nvPr/>
        </p:nvSpPr>
        <p:spPr>
          <a:xfrm>
            <a:off x="214282" y="3000372"/>
            <a:ext cx="8929718" cy="1292662"/>
          </a:xfrm>
          <a:prstGeom prst="rect">
            <a:avLst/>
          </a:prstGeom>
          <a:noFill/>
        </p:spPr>
        <p:txBody>
          <a:bodyPr wrap="square" lIns="91440" tIns="45720" rIns="91440" bIns="45720">
            <a:spAutoFit/>
          </a:bodyPr>
          <a:lstStyle/>
          <a:p>
            <a:r>
              <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М</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ожна</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зустріти водоплавних птахів лисок і фламінго. </a:t>
            </a:r>
          </a:p>
          <a:p>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У суворих умовах добре почуваються комахи, дрібні гризуни і плазуни,багато змій.</a:t>
            </a:r>
            <a:endParaRPr lang="ru-RU" sz="26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pic>
        <p:nvPicPr>
          <p:cNvPr id="12" name="Рисунок 11" descr="Blässhuhn_Fulica_atra_Richard_B_II.jpg"/>
          <p:cNvPicPr>
            <a:picLocks noChangeAspect="1"/>
          </p:cNvPicPr>
          <p:nvPr/>
        </p:nvPicPr>
        <p:blipFill>
          <a:blip r:embed="rId6" cstate="print"/>
          <a:stretch>
            <a:fillRect/>
          </a:stretch>
        </p:blipFill>
        <p:spPr>
          <a:xfrm>
            <a:off x="4714877" y="4293034"/>
            <a:ext cx="4105596" cy="23818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p:nvPr/>
        </p:nvSpPr>
        <p:spPr>
          <a:xfrm>
            <a:off x="539552" y="2507929"/>
            <a:ext cx="1313436" cy="492443"/>
          </a:xfrm>
          <a:prstGeom prst="rect">
            <a:avLst/>
          </a:prstGeom>
          <a:noFill/>
        </p:spPr>
        <p:txBody>
          <a:bodyPr wrap="none" rtlCol="0">
            <a:spAutoFit/>
          </a:bodyPr>
          <a:lstStyle/>
          <a:p>
            <a:r>
              <a:rPr lang="uk-UA" sz="2600" b="1" dirty="0" smtClean="0">
                <a:solidFill>
                  <a:schemeClr val="bg1"/>
                </a:solidFill>
                <a:effectLst>
                  <a:outerShdw blurRad="38100" dist="38100" dir="2700000" algn="tl">
                    <a:srgbClr val="000000">
                      <a:alpha val="43137"/>
                    </a:srgbClr>
                  </a:outerShdw>
                </a:effectLst>
              </a:rPr>
              <a:t>Кактуси</a:t>
            </a:r>
            <a:endParaRPr lang="uk-UA" sz="2600" b="1" dirty="0">
              <a:solidFill>
                <a:schemeClr val="bg1"/>
              </a:solidFill>
              <a:effectLst>
                <a:outerShdw blurRad="38100" dist="38100" dir="2700000" algn="tl">
                  <a:srgbClr val="000000">
                    <a:alpha val="43137"/>
                  </a:srgbClr>
                </a:outerShdw>
              </a:effectLst>
            </a:endParaRPr>
          </a:p>
        </p:txBody>
      </p:sp>
      <p:sp>
        <p:nvSpPr>
          <p:cNvPr id="5" name="TextBox 4"/>
          <p:cNvSpPr txBox="1"/>
          <p:nvPr/>
        </p:nvSpPr>
        <p:spPr>
          <a:xfrm>
            <a:off x="4584776" y="2553291"/>
            <a:ext cx="2796856" cy="492443"/>
          </a:xfrm>
          <a:prstGeom prst="rect">
            <a:avLst/>
          </a:prstGeom>
          <a:noFill/>
        </p:spPr>
        <p:txBody>
          <a:bodyPr wrap="none" rtlCol="0">
            <a:spAutoFit/>
          </a:bodyPr>
          <a:lstStyle/>
          <a:p>
            <a:r>
              <a:rPr lang="uk-UA" sz="2600" b="1" dirty="0" smtClean="0">
                <a:solidFill>
                  <a:schemeClr val="bg1"/>
                </a:solidFill>
                <a:effectLst>
                  <a:outerShdw blurRad="38100" dist="38100" dir="2700000" algn="tl">
                    <a:srgbClr val="000000">
                      <a:alpha val="43137"/>
                    </a:srgbClr>
                  </a:outerShdw>
                </a:effectLst>
              </a:rPr>
              <a:t>Колючі чагарники</a:t>
            </a:r>
            <a:endParaRPr lang="uk-UA" sz="2600" b="1"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2660081" y="6165524"/>
            <a:ext cx="1547731" cy="492443"/>
          </a:xfrm>
          <a:prstGeom prst="rect">
            <a:avLst/>
          </a:prstGeom>
          <a:noFill/>
        </p:spPr>
        <p:txBody>
          <a:bodyPr wrap="none" rtlCol="0">
            <a:spAutoFit/>
          </a:bodyPr>
          <a:lstStyle/>
          <a:p>
            <a:r>
              <a:rPr lang="uk-UA" sz="2600" b="1" dirty="0" smtClean="0">
                <a:solidFill>
                  <a:schemeClr val="bg1"/>
                </a:solidFill>
                <a:effectLst>
                  <a:outerShdw blurRad="38100" dist="38100" dir="2700000" algn="tl">
                    <a:srgbClr val="000000">
                      <a:alpha val="43137"/>
                    </a:srgbClr>
                  </a:outerShdw>
                </a:effectLst>
              </a:rPr>
              <a:t>Фламінго</a:t>
            </a:r>
            <a:endParaRPr lang="uk-UA" sz="26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4714877" y="6150044"/>
            <a:ext cx="1071127" cy="492443"/>
          </a:xfrm>
          <a:prstGeom prst="rect">
            <a:avLst/>
          </a:prstGeom>
          <a:noFill/>
        </p:spPr>
        <p:txBody>
          <a:bodyPr wrap="none" rtlCol="0">
            <a:spAutoFit/>
          </a:bodyPr>
          <a:lstStyle/>
          <a:p>
            <a:r>
              <a:rPr lang="uk-UA" sz="2600" b="1" dirty="0" smtClean="0">
                <a:solidFill>
                  <a:schemeClr val="bg1"/>
                </a:solidFill>
                <a:effectLst>
                  <a:outerShdw blurRad="38100" dist="38100" dir="2700000" algn="tl">
                    <a:srgbClr val="000000">
                      <a:alpha val="43137"/>
                    </a:srgbClr>
                  </a:outerShdw>
                </a:effectLst>
              </a:rPr>
              <a:t>Лиски</a:t>
            </a:r>
            <a:endParaRPr lang="uk-UA" sz="26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1" y="-1"/>
            <a:ext cx="9144000" cy="6858001"/>
          </a:xfrm>
          <a:prstGeom prst="rect">
            <a:avLst/>
          </a:prstGeom>
        </p:spPr>
      </p:pic>
      <p:sp>
        <p:nvSpPr>
          <p:cNvPr id="5" name="Прямоугольник 4"/>
          <p:cNvSpPr/>
          <p:nvPr/>
        </p:nvSpPr>
        <p:spPr>
          <a:xfrm>
            <a:off x="642910" y="214290"/>
            <a:ext cx="8033546" cy="3108543"/>
          </a:xfrm>
          <a:prstGeom prst="rect">
            <a:avLst/>
          </a:prstGeom>
          <a:noFill/>
        </p:spPr>
        <p:txBody>
          <a:bodyPr wrap="square" lIns="91440" tIns="45720" rIns="91440" bIns="45720">
            <a:spAutoFit/>
          </a:bodyPr>
          <a:lstStyle/>
          <a:p>
            <a:endParaRPr lang="uk-UA" sz="2800" b="1" i="1" dirty="0" smtClean="0">
              <a:ln w="1905"/>
              <a:effectLst>
                <a:innerShdw blurRad="69850" dist="43180" dir="5400000">
                  <a:srgbClr val="000000">
                    <a:alpha val="65000"/>
                  </a:srgbClr>
                </a:innerShdw>
              </a:effectLst>
              <a:latin typeface="Comic Sans MS" panose="030F0702030302020204" pitchFamily="66" charset="0"/>
            </a:endParaRPr>
          </a:p>
          <a:p>
            <a:pPr algn="just"/>
            <a:r>
              <a:rPr lang="uk-UA" sz="2800" b="1" dirty="0">
                <a:ln w="1905"/>
                <a:solidFill>
                  <a:srgbClr val="000099"/>
                </a:solidFill>
                <a:effectLst>
                  <a:innerShdw blurRad="69850" dist="43180" dir="5400000">
                    <a:srgbClr val="000000">
                      <a:alpha val="65000"/>
                    </a:srgbClr>
                  </a:innerShdw>
                </a:effectLst>
                <a:latin typeface="Comic Sans MS" panose="030F0702030302020204" pitchFamily="66" charset="0"/>
              </a:rPr>
              <a:t>«Серія запитань. Чому?»</a:t>
            </a:r>
            <a:endParaRPr lang="ru-RU" sz="2800" b="1" dirty="0">
              <a:ln w="1905"/>
              <a:solidFill>
                <a:srgbClr val="000099"/>
              </a:solidFill>
              <a:effectLst>
                <a:innerShdw blurRad="69850" dist="43180" dir="5400000">
                  <a:srgbClr val="000000">
                    <a:alpha val="65000"/>
                  </a:srgbClr>
                </a:innerShdw>
              </a:effectLst>
              <a:latin typeface="Comic Sans MS" panose="030F0702030302020204" pitchFamily="66" charset="0"/>
            </a:endParaRPr>
          </a:p>
          <a:p>
            <a:endParaRPr lang="uk-UA" sz="2800" b="1" i="1" dirty="0" smtClean="0">
              <a:ln w="1905"/>
              <a:effectLst>
                <a:innerShdw blurRad="69850" dist="43180" dir="5400000">
                  <a:srgbClr val="000000">
                    <a:alpha val="65000"/>
                  </a:srgbClr>
                </a:innerShdw>
              </a:effectLst>
            </a:endParaRPr>
          </a:p>
          <a:p>
            <a:pPr marL="457200" indent="-457200">
              <a:buFont typeface="Wingdings" panose="05000000000000000000" pitchFamily="2" charset="2"/>
              <a:buChar char="ü"/>
            </a:pPr>
            <a:r>
              <a:rPr lang="uk-UA" sz="28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Назвіть пустелю, що « загорає» на узбережжі  Тихого океану? Причини її утворення.</a:t>
            </a:r>
          </a:p>
          <a:p>
            <a:pPr marL="457200" indent="-457200">
              <a:buFont typeface="Wingdings" panose="05000000000000000000" pitchFamily="2" charset="2"/>
              <a:buChar char="ü"/>
            </a:pPr>
            <a:endParaRPr lang="ru-RU" sz="28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sz="28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Як пристосовані рослини до життя у пустелі?</a:t>
            </a:r>
            <a:endParaRPr lang="ru-RU" sz="26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pic>
        <p:nvPicPr>
          <p:cNvPr id="7" name="Рисунок 6" descr="пустеля атакама.jpg"/>
          <p:cNvPicPr>
            <a:picLocks noChangeAspect="1"/>
          </p:cNvPicPr>
          <p:nvPr/>
        </p:nvPicPr>
        <p:blipFill>
          <a:blip r:embed="rId3" cstate="print"/>
          <a:stretch>
            <a:fillRect/>
          </a:stretch>
        </p:blipFill>
        <p:spPr>
          <a:xfrm>
            <a:off x="4714876" y="4197002"/>
            <a:ext cx="3313508" cy="22031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1.jpg"/>
          <p:cNvPicPr>
            <a:picLocks noChangeAspect="1"/>
          </p:cNvPicPr>
          <p:nvPr/>
        </p:nvPicPr>
        <p:blipFill>
          <a:blip r:embed="rId4"/>
          <a:stretch>
            <a:fillRect/>
          </a:stretch>
        </p:blipFill>
        <p:spPr>
          <a:xfrm>
            <a:off x="1090632" y="3451298"/>
            <a:ext cx="3703777" cy="24259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68370.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607191" y="214289"/>
            <a:ext cx="7929618" cy="769441"/>
          </a:xfrm>
          <a:prstGeom prst="rect">
            <a:avLst/>
          </a:prstGeom>
          <a:noFill/>
        </p:spPr>
        <p:txBody>
          <a:bodyPr wrap="square" lIns="91440" tIns="45720" rIns="91440" bIns="45720">
            <a:spAutoFit/>
          </a:bodyPr>
          <a:lstStyle/>
          <a:p>
            <a:pPr algn="just"/>
            <a:r>
              <a:rPr lang="uk-UA" sz="4400" b="1" dirty="0" smtClean="0">
                <a:ln w="19050">
                  <a:solidFill>
                    <a:schemeClr val="bg1"/>
                  </a:solidFill>
                </a:ln>
                <a:solidFill>
                  <a:srgbClr val="000099"/>
                </a:solidFill>
                <a:effectLst>
                  <a:innerShdw blurRad="69850" dist="43180" dir="5400000">
                    <a:srgbClr val="000000">
                      <a:alpha val="65000"/>
                    </a:srgbClr>
                  </a:innerShdw>
                </a:effectLst>
                <a:latin typeface="Comic Sans MS" panose="030F0702030302020204" pitchFamily="66" charset="0"/>
              </a:rPr>
              <a:t>Висотна поясність в Андах. </a:t>
            </a:r>
            <a:endParaRPr lang="ru-RU" sz="4400" b="1" dirty="0">
              <a:ln w="19050">
                <a:solidFill>
                  <a:schemeClr val="bg1"/>
                </a:solidFill>
              </a:ln>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6" name="Прямоугольник 5"/>
          <p:cNvSpPr/>
          <p:nvPr/>
        </p:nvSpPr>
        <p:spPr>
          <a:xfrm>
            <a:off x="428596" y="1772816"/>
            <a:ext cx="8501122" cy="3693319"/>
          </a:xfrm>
          <a:prstGeom prst="rect">
            <a:avLst/>
          </a:prstGeom>
          <a:solidFill>
            <a:srgbClr val="0000FF">
              <a:alpha val="18000"/>
            </a:srgbClr>
          </a:solidFill>
        </p:spPr>
        <p:txBody>
          <a:bodyPr wrap="square" lIns="91440" tIns="45720" rIns="91440" bIns="45720">
            <a:spAutoFit/>
          </a:bodyPr>
          <a:lstStyle/>
          <a:p>
            <a:pPr algn="just"/>
            <a:r>
              <a:rPr lang="uk-UA" sz="2600" b="1" dirty="0" smtClean="0">
                <a:solidFill>
                  <a:schemeClr val="bg1"/>
                </a:solidFill>
                <a:latin typeface="Times New Roman" panose="02020603050405020304" pitchFamily="18" charset="0"/>
                <a:cs typeface="Times New Roman" panose="02020603050405020304" pitchFamily="18" charset="0"/>
              </a:rPr>
              <a:t>Гірська система Анд простяглася вздовж узбережжя Тихого океану через усі кліматичні пояси Південної Америки. Ділянки Анд, розташовані в різних широтах,відрізняються кількістю та складом висотних поясів. Найбільш повно висотна поясність представлена в області екватора, де до висоти 2800 м ростуть гірські вічнозелені ліси, які з висоти 3600 м поступаються гірським альпійським і субальпійським лукам. Вище 4500 м панують сніги і льодовики.</a:t>
            </a:r>
            <a:endParaRPr lang="ru-RU" sz="26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VEm4T.jpg" id="4" name="Рисунок 3"/>
          <p:cNvPicPr>
            <a:picLocks noChangeAspect="1"/>
          </p:cNvPicPr>
          <p:nvPr/>
        </p:nvPicPr>
        <p:blipFill>
          <a:blip r:embed="rId2"/>
          <a:stretch>
            <a:fillRect/>
          </a:stretch>
        </p:blipFill>
        <p:spPr>
          <a:xfrm>
            <a:off x="0" y="0"/>
            <a:ext cx="9144000" cy="6858000"/>
          </a:xfrm>
          <a:prstGeom prst="rect">
            <a:avLst/>
          </a:prstGeom>
        </p:spPr>
      </p:pic>
      <p:pic>
        <p:nvPicPr>
          <p:cNvPr descr="img53.jpg" id="5" name="Рисунок 4"/>
          <p:cNvPicPr>
            <a:picLocks noChangeAspect="1"/>
          </p:cNvPicPr>
          <p:nvPr/>
        </p:nvPicPr>
        <p:blipFill rotWithShape="1">
          <a:blip r:embed="rId3"/>
          <a:srcRect b="12"/>
          <a:stretch/>
        </p:blipFill>
        <p:spPr>
          <a:xfrm>
            <a:off x="0" y="0"/>
            <a:ext cx="9144000" cy="6857999"/>
          </a:xfrm>
          <a:prstGeom prst="rect">
            <a:avLst/>
          </a:prstGeom>
        </p:spPr>
      </p:pic>
      <p:sp>
        <p:nvSpPr>
          <p:cNvPr id="2" name="TextBox 1"/>
          <p:cNvSpPr txBox="1"/>
          <p:nvPr/>
        </p:nvSpPr>
        <p:spPr>
          <a:xfrm>
            <a:off x="3203848" y="112276"/>
            <a:ext cx="5400600" cy="584775"/>
          </a:xfrm>
          <a:prstGeom prst="rect">
            <a:avLst/>
          </a:prstGeom>
          <a:noFill/>
        </p:spPr>
        <p:txBody>
          <a:bodyPr rtlCol="0" wrap="square">
            <a:spAutoFit/>
          </a:bodyPr>
          <a:lstStyle/>
          <a:p>
            <a:r>
              <a:rPr b="1" dirty="0" lang="uk-UA" smtClean="0" sz="3200">
                <a:solidFill>
                  <a:srgbClr val="000099"/>
                </a:solidFill>
                <a:latin charset="0" pitchFamily="66" typeface="Comic Sans MS"/>
              </a:rPr>
              <a:t>Висотна поясність Анд</a:t>
            </a:r>
            <a:endParaRPr b="1" dirty="0" lang="uk-UA" sz="3200">
              <a:solidFill>
                <a:srgbClr val="000099"/>
              </a:solidFill>
              <a:latin charset="0" pitchFamily="66" typeface="Comic Sans MS"/>
            </a:endParaRPr>
          </a:p>
        </p:txBody>
      </p:sp>
      <p:sp>
        <p:nvSpPr>
          <p:cNvPr id="3" name="Трапеція 2"/>
          <p:cNvSpPr/>
          <p:nvPr/>
        </p:nvSpPr>
        <p:spPr>
          <a:xfrm>
            <a:off x="2771800" y="5013176"/>
            <a:ext cx="5544616" cy="1700808"/>
          </a:xfrm>
          <a:prstGeom prst="trapezoi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rtlCol="0"/>
          <a:lstStyle/>
          <a:p>
            <a:r>
              <a:rPr b="1" dirty="0" lang="uk-UA" smtClean="0" sz="3200">
                <a:solidFill>
                  <a:schemeClr val="bg1"/>
                </a:solidFill>
                <a:latin charset="0" pitchFamily="18" typeface="Times New Roman"/>
                <a:cs charset="0" pitchFamily="18" typeface="Times New Roman"/>
              </a:rPr>
              <a:t>Сельва</a:t>
            </a:r>
          </a:p>
          <a:p>
            <a:r>
              <a:rPr b="1" dirty="0" i="1" lang="uk-UA" smtClean="0" sz="2200">
                <a:solidFill>
                  <a:schemeClr val="bg1"/>
                </a:solidFill>
                <a:latin charset="0" pitchFamily="18" typeface="Times New Roman"/>
                <a:cs charset="0" pitchFamily="18" typeface="Times New Roman"/>
              </a:rPr>
              <a:t>(банани, дерево какао, гевея, фікуси, пальми)</a:t>
            </a:r>
            <a:endParaRPr b="1" dirty="0" i="1" lang="uk-UA" sz="2200">
              <a:solidFill>
                <a:schemeClr val="bg1"/>
              </a:solidFill>
              <a:latin charset="0" pitchFamily="18" typeface="Times New Roman"/>
              <a:cs charset="0" pitchFamily="18" typeface="Times New Roman"/>
            </a:endParaRPr>
          </a:p>
        </p:txBody>
      </p:sp>
      <p:sp>
        <p:nvSpPr>
          <p:cNvPr id="6" name="TextBox 5"/>
          <p:cNvSpPr txBox="1"/>
          <p:nvPr/>
        </p:nvSpPr>
        <p:spPr>
          <a:xfrm>
            <a:off x="3599892" y="3609654"/>
            <a:ext cx="3888432" cy="369332"/>
          </a:xfrm>
          <a:prstGeom prst="rect">
            <a:avLst/>
          </a:prstGeom>
          <a:noFill/>
        </p:spPr>
        <p:txBody>
          <a:bodyPr rtlCol="0" wrap="square">
            <a:spAutoFit/>
          </a:bodyPr>
          <a:lstStyle/>
          <a:p>
            <a:r>
              <a:rPr b="1" dirty="0" i="1" lang="uk-UA" smtClean="0">
                <a:solidFill>
                  <a:schemeClr val="bg1"/>
                </a:solidFill>
                <a:latin charset="0" pitchFamily="18" typeface="Times New Roman"/>
                <a:cs charset="0" pitchFamily="18" typeface="Times New Roman"/>
              </a:rPr>
              <a:t>(низькорослі дерева, чагарники)</a:t>
            </a:r>
            <a:endParaRPr b="1" dirty="0" i="1" lang="uk-UA">
              <a:solidFill>
                <a:schemeClr val="bg1"/>
              </a:solidFill>
              <a:latin charset="0" pitchFamily="18" typeface="Times New Roman"/>
              <a:cs charset="0" pitchFamily="18" typeface="Times New Roman"/>
            </a:endParaRPr>
          </a:p>
        </p:txBody>
      </p:sp>
    </p:spTree>
  </p:cSld>
  <p:clrMapOvr>
    <a:masterClrMapping/>
  </p:clrMapOvr>
  <p:timing>
    <p:tnLst>
      <p:par>
        <p:cTn dur="indefinite" id="1" nodeType="tmRoot" restart="never"/>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66FF33"/>
            </a:gs>
            <a:gs pos="50000">
              <a:schemeClr val="bg1"/>
            </a:gs>
            <a:gs pos="100000">
              <a:srgbClr val="00FF00"/>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pic>
        <p:nvPicPr>
          <p:cNvPr id="5" name="Рисунок 4" descr="5555.jpg"/>
          <p:cNvPicPr>
            <a:picLocks noChangeAspect="1"/>
          </p:cNvPicPr>
          <p:nvPr/>
        </p:nvPicPr>
        <p:blipFill>
          <a:blip r:embed="rId3"/>
          <a:stretch>
            <a:fillRect/>
          </a:stretch>
        </p:blipFill>
        <p:spPr>
          <a:xfrm>
            <a:off x="5940152" y="993614"/>
            <a:ext cx="2952328" cy="5715016"/>
          </a:xfrm>
          <a:prstGeom prst="snip2DiagRect">
            <a:avLst/>
          </a:prstGeom>
          <a:solidFill>
            <a:srgbClr val="FFFFFF">
              <a:shade val="85000"/>
            </a:srgbClr>
          </a:solidFill>
          <a:ln w="88900" cap="sq">
            <a:solidFill>
              <a:schemeClr val="bg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Прямоугольник 6"/>
          <p:cNvSpPr/>
          <p:nvPr/>
        </p:nvSpPr>
        <p:spPr>
          <a:xfrm>
            <a:off x="251520" y="1049164"/>
            <a:ext cx="5544616" cy="7478970"/>
          </a:xfrm>
          <a:prstGeom prst="rect">
            <a:avLst/>
          </a:prstGeom>
          <a:noFill/>
        </p:spPr>
        <p:txBody>
          <a:bodyPr wrap="square" lIns="91440" tIns="45720" rIns="91440" bIns="45720">
            <a:spAutoFit/>
          </a:bodyPr>
          <a:lstStyle/>
          <a:p>
            <a:pPr marL="457200" indent="-457200" algn="just">
              <a:buBlip>
                <a:blip r:embed="rId4"/>
              </a:buBlip>
            </a:pP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Екваторіальні ліси в Південній Америці називають Сельвою,   що </a:t>
            </a:r>
            <a:r>
              <a:rPr lang="uk-UA" sz="2400" b="1" cap="none" spc="0"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в перекладі з </a:t>
            </a:r>
            <a:r>
              <a:rPr lang="uk-UA" sz="2400" b="1" cap="none" spc="0"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португальскої</a:t>
            </a:r>
            <a:r>
              <a:rPr lang="uk-UA" sz="2400" b="1" cap="none" spc="0"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означає “ліс”.</a:t>
            </a:r>
          </a:p>
          <a:p>
            <a:pPr marL="457200" indent="-457200" algn="just">
              <a:buBlip>
                <a:blip r:embed="rId4"/>
              </a:buBlip>
            </a:pPr>
            <a:r>
              <a:rPr lang="ru-RU" sz="24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Розташовані</a:t>
            </a: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по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обидва</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боки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від</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екватора</a:t>
            </a: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t>
            </a:r>
          </a:p>
          <a:p>
            <a:pPr marL="457200" indent="-457200" algn="just">
              <a:buBlip>
                <a:blip r:embed="rId4"/>
              </a:buBlip>
            </a:pP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Велика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кількість</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тепла і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вологи</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протягом</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року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сприяє</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розвитку</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багатої</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рослинності</a:t>
            </a: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t>
            </a:r>
          </a:p>
          <a:p>
            <a:pPr marL="457200" indent="-457200" algn="just">
              <a:buBlip>
                <a:blip r:embed="rId4"/>
              </a:buBlip>
            </a:pP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Червоно-жовті </a:t>
            </a:r>
            <a:r>
              <a:rPr lang="uk-UA"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фералітні</a:t>
            </a:r>
            <a:r>
              <a:rPr lang="uk-UA"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uk-UA"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грунти</a:t>
            </a:r>
            <a:r>
              <a:rPr lang="uk-UA"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t>
            </a:r>
          </a:p>
          <a:p>
            <a:pPr marL="457200" indent="-457200" algn="just">
              <a:buBlip>
                <a:blip r:embed="rId4"/>
              </a:buBlip>
            </a:pP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Дерева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утворюють</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до 12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ярусів</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spc="-150"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налічують</a:t>
            </a:r>
            <a:r>
              <a:rPr lang="ru-RU" sz="2400" b="1" spc="-150"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понад</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40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тисяч</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видів</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рослин</a:t>
            </a: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t>
            </a:r>
          </a:p>
          <a:p>
            <a:pPr marL="457200" indent="-457200" algn="just">
              <a:buBlip>
                <a:blip r:embed="rId4"/>
              </a:buBlip>
            </a:pPr>
            <a:r>
              <a:rPr lang="ru-RU" sz="24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Це</a:t>
            </a:r>
            <a:r>
              <a:rPr lang="ru-RU" sz="24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найбільші</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вічнозелені</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ліси</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на </a:t>
            </a:r>
            <a:r>
              <a:rPr lang="ru-RU" sz="2400" b="1" dirty="0" err="1">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Землі</a:t>
            </a:r>
            <a:r>
              <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t>
            </a:r>
          </a:p>
          <a:p>
            <a:pPr algn="just"/>
            <a:endPar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endPar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endPar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endParaRPr lang="ru-RU" sz="2400" b="1"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endParaRPr lang="ru-RU" sz="2400" b="1" cap="none" spc="0"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50523" y="188640"/>
            <a:ext cx="9001156" cy="707886"/>
          </a:xfrm>
          <a:prstGeom prst="rect">
            <a:avLst/>
          </a:prstGeom>
          <a:noFill/>
        </p:spPr>
        <p:txBody>
          <a:bodyPr wrap="square" lIns="91440" tIns="45720" rIns="91440" bIns="45720">
            <a:spAutoFit/>
          </a:bodyPr>
          <a:lstStyle/>
          <a:p>
            <a:pPr algn="ctr"/>
            <a:r>
              <a:rPr lang="uk-UA" sz="4000" b="1" cap="none" spc="0" dirty="0" smtClean="0">
                <a:ln w="1905"/>
                <a:solidFill>
                  <a:srgbClr val="000099"/>
                </a:solidFill>
                <a:effectLst>
                  <a:innerShdw blurRad="69850" dist="43180" dir="5400000">
                    <a:srgbClr val="000000">
                      <a:alpha val="65000"/>
                    </a:srgbClr>
                  </a:innerShdw>
                </a:effectLst>
                <a:latin typeface="Comic Sans MS" pitchFamily="66" charset="0"/>
              </a:rPr>
              <a:t>Вологі екваторіальні ліси (Сельва) </a:t>
            </a:r>
            <a:endParaRPr lang="ru-RU" sz="4000" b="1" cap="none" spc="0" dirty="0">
              <a:ln w="1905"/>
              <a:solidFill>
                <a:srgbClr val="000099"/>
              </a:solidFill>
              <a:effectLst>
                <a:innerShdw blurRad="69850" dist="43180" dir="5400000">
                  <a:srgbClr val="000000">
                    <a:alpha val="65000"/>
                  </a:srgbClr>
                </a:innerShdw>
              </a:effectLst>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884278" y="357166"/>
            <a:ext cx="7234674" cy="584775"/>
          </a:xfrm>
          <a:prstGeom prst="rect">
            <a:avLst/>
          </a:prstGeom>
          <a:noFill/>
        </p:spPr>
        <p:txBody>
          <a:bodyPr wrap="none" lIns="91440" tIns="45720" rIns="91440" bIns="45720">
            <a:spAutoFit/>
          </a:bodyPr>
          <a:lstStyle/>
          <a:p>
            <a:pPr algn="ctr"/>
            <a:r>
              <a:rPr lang="ru-RU" sz="32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Тваринний</a:t>
            </a:r>
            <a:r>
              <a:rPr lang="ru-RU" sz="32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32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світ</a:t>
            </a:r>
            <a:r>
              <a:rPr lang="ru-RU" sz="32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Анд </a:t>
            </a:r>
            <a:r>
              <a:rPr lang="ru-RU" sz="32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предтавлений</a:t>
            </a:r>
            <a:endParaRPr lang="ru-RU" sz="32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альпака 2.jpg"/>
          <p:cNvPicPr>
            <a:picLocks noChangeAspect="1"/>
          </p:cNvPicPr>
          <p:nvPr/>
        </p:nvPicPr>
        <p:blipFill>
          <a:blip r:embed="rId3" cstate="print"/>
          <a:stretch>
            <a:fillRect/>
          </a:stretch>
        </p:blipFill>
        <p:spPr>
          <a:xfrm>
            <a:off x="179512" y="3635759"/>
            <a:ext cx="3071834" cy="3071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вигонь.jpg"/>
          <p:cNvPicPr>
            <a:picLocks noChangeAspect="1"/>
          </p:cNvPicPr>
          <p:nvPr/>
        </p:nvPicPr>
        <p:blipFill>
          <a:blip r:embed="rId4"/>
          <a:stretch>
            <a:fillRect/>
          </a:stretch>
        </p:blipFill>
        <p:spPr>
          <a:xfrm>
            <a:off x="179512" y="1091828"/>
            <a:ext cx="2736304" cy="2336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Кондор.jpg"/>
          <p:cNvPicPr>
            <a:picLocks noChangeAspect="1"/>
          </p:cNvPicPr>
          <p:nvPr/>
        </p:nvPicPr>
        <p:blipFill>
          <a:blip r:embed="rId5" cstate="print"/>
          <a:stretch>
            <a:fillRect/>
          </a:stretch>
        </p:blipFill>
        <p:spPr>
          <a:xfrm>
            <a:off x="2984807" y="1389361"/>
            <a:ext cx="2654005" cy="17781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очков ведм.jpg"/>
          <p:cNvPicPr>
            <a:picLocks noChangeAspect="1"/>
          </p:cNvPicPr>
          <p:nvPr/>
        </p:nvPicPr>
        <p:blipFill>
          <a:blip r:embed="rId6" cstate="print"/>
          <a:stretch>
            <a:fillRect/>
          </a:stretch>
        </p:blipFill>
        <p:spPr>
          <a:xfrm>
            <a:off x="6030883" y="3743864"/>
            <a:ext cx="2963729" cy="29637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шиншила.jpg"/>
          <p:cNvPicPr>
            <a:picLocks noChangeAspect="1"/>
          </p:cNvPicPr>
          <p:nvPr/>
        </p:nvPicPr>
        <p:blipFill>
          <a:blip r:embed="rId7"/>
          <a:stretch>
            <a:fillRect/>
          </a:stretch>
        </p:blipFill>
        <p:spPr>
          <a:xfrm>
            <a:off x="3313954" y="4248184"/>
            <a:ext cx="2589598" cy="2000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сніговий барсч.jpg"/>
          <p:cNvPicPr>
            <a:picLocks noChangeAspect="1"/>
          </p:cNvPicPr>
          <p:nvPr/>
        </p:nvPicPr>
        <p:blipFill>
          <a:blip r:embed="rId8"/>
          <a:stretch>
            <a:fillRect/>
          </a:stretch>
        </p:blipFill>
        <p:spPr>
          <a:xfrm>
            <a:off x="5682951" y="1091829"/>
            <a:ext cx="3292393" cy="22091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Прямоугольник 11"/>
          <p:cNvSpPr/>
          <p:nvPr/>
        </p:nvSpPr>
        <p:spPr>
          <a:xfrm>
            <a:off x="3116928" y="1439718"/>
            <a:ext cx="1249060"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Кондор</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4365988" y="4271730"/>
            <a:ext cx="158569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Шиншила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740103" y="2675101"/>
            <a:ext cx="1168397"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Вигонь</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254169" y="3675221"/>
            <a:ext cx="2140266"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Лама альпака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6116210" y="6175551"/>
            <a:ext cx="2793073"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Очковий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ведьмідь</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Прямоугольник 16"/>
          <p:cNvSpPr/>
          <p:nvPr/>
        </p:nvSpPr>
        <p:spPr>
          <a:xfrm>
            <a:off x="6737618" y="1144195"/>
            <a:ext cx="2154244"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Сніговий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барс</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500034" y="363915"/>
            <a:ext cx="8215370" cy="6093976"/>
          </a:xfrm>
          <a:prstGeom prst="rect">
            <a:avLst/>
          </a:prstGeom>
          <a:noFill/>
        </p:spPr>
        <p:txBody>
          <a:bodyPr wrap="square" lIns="91440" tIns="45720" rIns="91440" bIns="45720">
            <a:spAutoFit/>
          </a:bodyPr>
          <a:lstStyle/>
          <a:p>
            <a:pPr lvl="0" algn="just"/>
            <a:r>
              <a:rPr lang="uk-UA" sz="2600" b="1" dirty="0" smtClean="0">
                <a:solidFill>
                  <a:srgbClr val="000099"/>
                </a:solidFill>
                <a:latin typeface="Comic Sans MS" panose="030F0702030302020204" pitchFamily="66" charset="0"/>
              </a:rPr>
              <a:t>Серія запитань. Чому?</a:t>
            </a:r>
          </a:p>
          <a:p>
            <a:pPr marL="457200" lvl="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Від чого залежить склад і кількість висотних поясів в Андах?</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marL="457200" lvl="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Назвіть ендеміків Анд.</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marL="457200" lvl="0" indent="-457200" algn="just">
              <a:buFont typeface="Wingdings" panose="05000000000000000000" pitchFamily="2" charset="2"/>
              <a:buChar char="ü"/>
            </a:pP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Яку тварину називають південноамериканським верблюдом?</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r>
              <a:rPr lang="uk-UA" sz="2600" b="1" dirty="0" smtClean="0">
                <a:ln w="1905"/>
                <a:solidFill>
                  <a:srgbClr val="000099"/>
                </a:solidFill>
                <a:effectLst>
                  <a:innerShdw blurRad="69850" dist="43180" dir="5400000">
                    <a:srgbClr val="000000">
                      <a:alpha val="65000"/>
                    </a:srgbClr>
                  </a:innerShdw>
                </a:effectLst>
                <a:latin typeface="Comic Sans MS" panose="030F0702030302020204" pitchFamily="66" charset="0"/>
              </a:rPr>
              <a:t>«Цікава скринька»</a:t>
            </a:r>
          </a:p>
          <a:p>
            <a:pPr algn="just"/>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Цю рослину знають усі і називають «другим хлібом». Завіз її в Європу Христофор Колумб. В </a:t>
            </a:r>
            <a:r>
              <a:rPr lang="uk-UA" sz="2600" b="1"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Іспаніі</a:t>
            </a: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її називають – «папа», в Італії – «трюфель», а у Франції – «земляне яблуко». Квітками цієї рослини англійська королева прикрашала корону. У Росії ж людей спочатку силоміць змушували розводити її. Сьогодні ця рослина росте на кожному городі.</a:t>
            </a:r>
            <a:endParaRPr lang="ru-RU"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a:p>
            <a:pPr algn="just"/>
            <a:r>
              <a:rPr lang="uk-UA" sz="2600" b="1" dirty="0" smtClean="0">
                <a:solidFill>
                  <a:srgbClr val="000099"/>
                </a:solidFill>
                <a:latin typeface="Comic Sans MS" panose="030F0702030302020204" pitchFamily="66" charset="0"/>
              </a:rPr>
              <a:t>Що це за рослина?</a:t>
            </a:r>
            <a:endParaRPr lang="ru-RU" sz="2600" b="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406760" y="188640"/>
            <a:ext cx="8352928" cy="769441"/>
          </a:xfrm>
          <a:prstGeom prst="rect">
            <a:avLst/>
          </a:prstGeom>
          <a:noFill/>
        </p:spPr>
        <p:txBody>
          <a:bodyPr wrap="square" lIns="91440" tIns="45720" rIns="91440" bIns="45720">
            <a:spAutoFit/>
          </a:bodyPr>
          <a:lstStyle/>
          <a:p>
            <a:pPr algn="ctr"/>
            <a:r>
              <a:rPr lang="uk-UA" sz="4400" b="1" dirty="0" smtClean="0">
                <a:solidFill>
                  <a:srgbClr val="000099"/>
                </a:solidFill>
                <a:latin typeface="Comic Sans MS" panose="030F0702030302020204" pitchFamily="66" charset="0"/>
              </a:rPr>
              <a:t>Зміна природи людиною. </a:t>
            </a:r>
            <a:endParaRPr lang="ru-RU" sz="4400" b="1" i="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6" name="Прямоугольник 5"/>
          <p:cNvSpPr/>
          <p:nvPr/>
        </p:nvSpPr>
        <p:spPr>
          <a:xfrm>
            <a:off x="362245" y="873184"/>
            <a:ext cx="8358246" cy="4093428"/>
          </a:xfrm>
          <a:prstGeom prst="rect">
            <a:avLst/>
          </a:prstGeom>
        </p:spPr>
        <p:txBody>
          <a:bodyPr wrap="square">
            <a:spAutoFit/>
          </a:bodyPr>
          <a:lstStyle/>
          <a:p>
            <a:pPr algn="just"/>
            <a:r>
              <a:rPr lang="uk-UA" sz="2600" b="1" dirty="0" smtClean="0">
                <a:solidFill>
                  <a:srgbClr val="990000"/>
                </a:solidFill>
                <a:latin typeface="Times New Roman" panose="02020603050405020304" pitchFamily="18" charset="0"/>
                <a:cs typeface="Times New Roman" panose="02020603050405020304" pitchFamily="18" charset="0"/>
              </a:rPr>
              <a:t>	Нині найбільшими екологічними проблемами на материку є катастрофічне зменшення площі екваторіальних лісів і збіднення їх видового складу; знищення рослинності саван і пампи внаслідок розорювання та надмірного випасу худоби.</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Площа природоохоронних територій у Південній Америці невелика. Уряди багатьох країн  регіону розробляють природоохоронні заходи, аби припинити знищення екваторіальних лісів, які продукують кисень для всієї планети.</a:t>
            </a:r>
            <a:endParaRPr lang="ru-RU" sz="2600" b="1" dirty="0">
              <a:solidFill>
                <a:srgbClr val="990000"/>
              </a:solidFill>
              <a:latin typeface="Times New Roman" panose="02020603050405020304" pitchFamily="18" charset="0"/>
              <a:cs typeface="Times New Roman" panose="02020603050405020304" pitchFamily="18" charset="0"/>
            </a:endParaRPr>
          </a:p>
        </p:txBody>
      </p:sp>
      <p:pic>
        <p:nvPicPr>
          <p:cNvPr id="7" name="Рисунок 6" descr="©fotopedia.jpg"/>
          <p:cNvPicPr>
            <a:picLocks noChangeAspect="1"/>
          </p:cNvPicPr>
          <p:nvPr/>
        </p:nvPicPr>
        <p:blipFill>
          <a:blip r:embed="rId3" cstate="print"/>
          <a:stretch>
            <a:fillRect/>
          </a:stretch>
        </p:blipFill>
        <p:spPr>
          <a:xfrm>
            <a:off x="827584" y="4934280"/>
            <a:ext cx="2644138" cy="17636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zemelniy-uchastok-9815.jpg"/>
          <p:cNvPicPr>
            <a:picLocks noChangeAspect="1"/>
          </p:cNvPicPr>
          <p:nvPr/>
        </p:nvPicPr>
        <p:blipFill>
          <a:blip r:embed="rId4" cstate="print"/>
          <a:stretch>
            <a:fillRect/>
          </a:stretch>
        </p:blipFill>
        <p:spPr>
          <a:xfrm>
            <a:off x="5580112" y="4934280"/>
            <a:ext cx="2643205" cy="17598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306573" y="214290"/>
            <a:ext cx="9828584" cy="707886"/>
          </a:xfrm>
          <a:prstGeom prst="rect">
            <a:avLst/>
          </a:prstGeom>
          <a:noFill/>
        </p:spPr>
        <p:txBody>
          <a:bodyPr wrap="square" lIns="91440" tIns="45720" rIns="91440" bIns="45720">
            <a:spAutoFit/>
          </a:bodyPr>
          <a:lstStyle/>
          <a:p>
            <a:pPr algn="ctr"/>
            <a:r>
              <a:rPr lang="uk-UA" sz="4000" b="1" dirty="0" smtClean="0">
                <a:solidFill>
                  <a:srgbClr val="000099"/>
                </a:solidFill>
                <a:latin typeface="Comic Sans MS" panose="030F0702030302020204" pitchFamily="66" charset="0"/>
              </a:rPr>
              <a:t>Закріплення </a:t>
            </a:r>
            <a:r>
              <a:rPr lang="uk-UA" sz="4000" b="1" dirty="0" err="1" smtClean="0">
                <a:solidFill>
                  <a:srgbClr val="000099"/>
                </a:solidFill>
                <a:latin typeface="Comic Sans MS" panose="030F0702030302020204" pitchFamily="66" charset="0"/>
              </a:rPr>
              <a:t>вивченного</a:t>
            </a:r>
            <a:r>
              <a:rPr lang="uk-UA" sz="4000" b="1" dirty="0" smtClean="0">
                <a:solidFill>
                  <a:srgbClr val="000099"/>
                </a:solidFill>
                <a:latin typeface="Comic Sans MS" panose="030F0702030302020204" pitchFamily="66" charset="0"/>
              </a:rPr>
              <a:t> матеріалу. </a:t>
            </a:r>
            <a:endParaRPr lang="ru-RU" sz="4000" b="1" i="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6" name="Прямоугольник 5"/>
          <p:cNvSpPr/>
          <p:nvPr/>
        </p:nvSpPr>
        <p:spPr>
          <a:xfrm>
            <a:off x="428596" y="1142984"/>
            <a:ext cx="8358246" cy="5293757"/>
          </a:xfrm>
          <a:prstGeom prst="rect">
            <a:avLst/>
          </a:prstGeom>
        </p:spPr>
        <p:txBody>
          <a:bodyPr wrap="square">
            <a:spAutoFit/>
          </a:bodyPr>
          <a:lstStyle/>
          <a:p>
            <a:pPr algn="just"/>
            <a:r>
              <a:rPr lang="uk-UA" sz="2600" b="1" u="sng" dirty="0" smtClean="0">
                <a:solidFill>
                  <a:srgbClr val="000099"/>
                </a:solidFill>
                <a:latin typeface="Comic Sans MS" panose="030F0702030302020204" pitchFamily="66" charset="0"/>
              </a:rPr>
              <a:t>Прийом </a:t>
            </a:r>
            <a:r>
              <a:rPr lang="uk-UA" sz="2600" b="1" u="sng" dirty="0" err="1" smtClean="0">
                <a:solidFill>
                  <a:srgbClr val="000099"/>
                </a:solidFill>
                <a:latin typeface="Comic Sans MS" panose="030F0702030302020204" pitchFamily="66" charset="0"/>
              </a:rPr>
              <a:t>“Логічний</a:t>
            </a:r>
            <a:r>
              <a:rPr lang="uk-UA" sz="2600" b="1" u="sng" dirty="0" smtClean="0">
                <a:solidFill>
                  <a:srgbClr val="000099"/>
                </a:solidFill>
                <a:latin typeface="Comic Sans MS" panose="030F0702030302020204" pitchFamily="66" charset="0"/>
              </a:rPr>
              <a:t> </a:t>
            </a:r>
            <a:r>
              <a:rPr lang="uk-UA" sz="2600" b="1" u="sng" dirty="0" err="1" smtClean="0">
                <a:solidFill>
                  <a:srgbClr val="000099"/>
                </a:solidFill>
                <a:latin typeface="Comic Sans MS" panose="030F0702030302020204" pitchFamily="66" charset="0"/>
              </a:rPr>
              <a:t>ланцюжок”</a:t>
            </a:r>
            <a:endParaRPr lang="uk-UA" sz="2600" b="1" u="sng" dirty="0" smtClean="0">
              <a:solidFill>
                <a:srgbClr val="000099"/>
              </a:solidFill>
              <a:latin typeface="Comic Sans MS" panose="030F0702030302020204" pitchFamily="66"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1. Виправ помилки неуважного мандрівника.</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Вилучи зайве:</a:t>
            </a:r>
            <a:endParaRPr lang="ru-RU" sz="2600" b="1" dirty="0" smtClean="0">
              <a:solidFill>
                <a:srgbClr val="990000"/>
              </a:solidFill>
              <a:latin typeface="Times New Roman" panose="02020603050405020304" pitchFamily="18" charset="0"/>
              <a:cs typeface="Times New Roman" panose="02020603050405020304" pitchFamily="18" charset="0"/>
            </a:endParaRPr>
          </a:p>
          <a:p>
            <a:pPr lvl="0" algn="just"/>
            <a:r>
              <a:rPr lang="uk-UA" sz="2600" b="1" dirty="0" smtClean="0">
                <a:solidFill>
                  <a:srgbClr val="990000"/>
                </a:solidFill>
                <a:latin typeface="Times New Roman" panose="02020603050405020304" pitchFamily="18" charset="0"/>
                <a:cs typeface="Times New Roman" panose="02020603050405020304" pitchFamily="18" charset="0"/>
              </a:rPr>
              <a:t>орхідеї, ліани, пампа, колібрі, червоно-жовті </a:t>
            </a:r>
            <a:r>
              <a:rPr lang="uk-UA" sz="2600" b="1" dirty="0" err="1" smtClean="0">
                <a:solidFill>
                  <a:srgbClr val="990000"/>
                </a:solidFill>
                <a:latin typeface="Times New Roman" panose="02020603050405020304" pitchFamily="18" charset="0"/>
                <a:cs typeface="Times New Roman" panose="02020603050405020304" pitchFamily="18" charset="0"/>
              </a:rPr>
              <a:t>грунти</a:t>
            </a:r>
            <a:r>
              <a:rPr lang="uk-UA" sz="2600" b="1" dirty="0" smtClean="0">
                <a:solidFill>
                  <a:srgbClr val="990000"/>
                </a:solidFill>
                <a:latin typeface="Times New Roman" panose="02020603050405020304" pitchFamily="18" charset="0"/>
                <a:cs typeface="Times New Roman" panose="02020603050405020304" pitchFamily="18" charset="0"/>
              </a:rPr>
              <a:t>;</a:t>
            </a:r>
            <a:endParaRPr lang="ru-RU" sz="2600" b="1" dirty="0" smtClean="0">
              <a:solidFill>
                <a:srgbClr val="990000"/>
              </a:solidFill>
              <a:latin typeface="Times New Roman" panose="02020603050405020304" pitchFamily="18" charset="0"/>
              <a:cs typeface="Times New Roman" panose="02020603050405020304" pitchFamily="18" charset="0"/>
            </a:endParaRPr>
          </a:p>
          <a:p>
            <a:pPr lvl="0" algn="just"/>
            <a:r>
              <a:rPr lang="uk-UA" sz="2600" b="1" dirty="0" smtClean="0">
                <a:solidFill>
                  <a:srgbClr val="990000"/>
                </a:solidFill>
                <a:latin typeface="Times New Roman" panose="02020603050405020304" pitchFamily="18" charset="0"/>
                <a:cs typeface="Times New Roman" panose="02020603050405020304" pitchFamily="18" charset="0"/>
              </a:rPr>
              <a:t>гуанако, червоні </a:t>
            </a:r>
            <a:r>
              <a:rPr lang="uk-UA" sz="2600" b="1" dirty="0" err="1" smtClean="0">
                <a:solidFill>
                  <a:srgbClr val="990000"/>
                </a:solidFill>
                <a:latin typeface="Times New Roman" panose="02020603050405020304" pitchFamily="18" charset="0"/>
                <a:cs typeface="Times New Roman" panose="02020603050405020304" pitchFamily="18" charset="0"/>
              </a:rPr>
              <a:t>грунти</a:t>
            </a:r>
            <a:r>
              <a:rPr lang="uk-UA" sz="2600" b="1" dirty="0" smtClean="0">
                <a:solidFill>
                  <a:srgbClr val="990000"/>
                </a:solidFill>
                <a:latin typeface="Times New Roman" panose="02020603050405020304" pitchFamily="18" charset="0"/>
                <a:cs typeface="Times New Roman" panose="02020603050405020304" pitchFamily="18" charset="0"/>
              </a:rPr>
              <a:t>, пампасова трава, льянос;</a:t>
            </a:r>
            <a:endParaRPr lang="ru-RU" sz="2600" b="1" dirty="0" smtClean="0">
              <a:solidFill>
                <a:srgbClr val="990000"/>
              </a:solidFill>
              <a:latin typeface="Times New Roman" panose="02020603050405020304" pitchFamily="18" charset="0"/>
              <a:cs typeface="Times New Roman" panose="02020603050405020304" pitchFamily="18" charset="0"/>
            </a:endParaRPr>
          </a:p>
          <a:p>
            <a:pPr lvl="0" algn="just"/>
            <a:r>
              <a:rPr lang="uk-UA" sz="2600" b="1" dirty="0" smtClean="0">
                <a:solidFill>
                  <a:srgbClr val="990000"/>
                </a:solidFill>
                <a:latin typeface="Times New Roman" panose="02020603050405020304" pitchFamily="18" charset="0"/>
                <a:cs typeface="Times New Roman" panose="02020603050405020304" pitchFamily="18" charset="0"/>
              </a:rPr>
              <a:t>кактуси, чагарники, </a:t>
            </a:r>
            <a:r>
              <a:rPr lang="uk-UA" sz="2600" b="1" dirty="0" err="1" smtClean="0">
                <a:solidFill>
                  <a:srgbClr val="990000"/>
                </a:solidFill>
                <a:latin typeface="Times New Roman" panose="02020603050405020304" pitchFamily="18" charset="0"/>
                <a:cs typeface="Times New Roman" panose="02020603050405020304" pitchFamily="18" charset="0"/>
              </a:rPr>
              <a:t>ковела</a:t>
            </a:r>
            <a:r>
              <a:rPr lang="uk-UA" sz="2600" b="1" dirty="0" smtClean="0">
                <a:solidFill>
                  <a:srgbClr val="990000"/>
                </a:solidFill>
                <a:latin typeface="Times New Roman" panose="02020603050405020304" pitchFamily="18" charset="0"/>
                <a:cs typeface="Times New Roman" panose="02020603050405020304" pitchFamily="18" charset="0"/>
              </a:rPr>
              <a:t>, арахіс, </a:t>
            </a:r>
            <a:r>
              <a:rPr lang="uk-UA" sz="2600" b="1" dirty="0" err="1" smtClean="0">
                <a:solidFill>
                  <a:srgbClr val="990000"/>
                </a:solidFill>
                <a:latin typeface="Times New Roman" panose="02020603050405020304" pitchFamily="18" charset="0"/>
                <a:cs typeface="Times New Roman" panose="02020603050405020304" pitchFamily="18" charset="0"/>
              </a:rPr>
              <a:t>кампос</a:t>
            </a:r>
            <a:r>
              <a:rPr lang="uk-UA" sz="2600" b="1" dirty="0" smtClean="0">
                <a:solidFill>
                  <a:srgbClr val="990000"/>
                </a:solidFill>
                <a:latin typeface="Times New Roman" panose="02020603050405020304" pitchFamily="18" charset="0"/>
                <a:cs typeface="Times New Roman" panose="02020603050405020304" pitchFamily="18" charset="0"/>
              </a:rPr>
              <a:t>.</a:t>
            </a:r>
          </a:p>
          <a:p>
            <a:pPr lvl="0" algn="just"/>
            <a:r>
              <a:rPr lang="uk-UA" sz="2600" b="1" u="sng" dirty="0" smtClean="0">
                <a:solidFill>
                  <a:srgbClr val="000099"/>
                </a:solidFill>
                <a:latin typeface="Comic Sans MS" panose="030F0702030302020204" pitchFamily="66" charset="0"/>
              </a:rPr>
              <a:t>Прийом </a:t>
            </a:r>
            <a:r>
              <a:rPr lang="uk-UA" sz="2600" b="1" u="sng" dirty="0" err="1" smtClean="0">
                <a:solidFill>
                  <a:srgbClr val="000099"/>
                </a:solidFill>
                <a:latin typeface="Comic Sans MS" panose="030F0702030302020204" pitchFamily="66" charset="0"/>
              </a:rPr>
              <a:t>“Вирішуємо</a:t>
            </a:r>
            <a:r>
              <a:rPr lang="uk-UA" sz="2600" b="1" u="sng" dirty="0" smtClean="0">
                <a:solidFill>
                  <a:srgbClr val="000099"/>
                </a:solidFill>
                <a:latin typeface="Comic Sans MS" panose="030F0702030302020204" pitchFamily="66" charset="0"/>
              </a:rPr>
              <a:t> </a:t>
            </a:r>
            <a:r>
              <a:rPr lang="uk-UA" sz="2600" b="1" u="sng" dirty="0" err="1" smtClean="0">
                <a:solidFill>
                  <a:srgbClr val="000099"/>
                </a:solidFill>
                <a:latin typeface="Comic Sans MS" panose="030F0702030302020204" pitchFamily="66" charset="0"/>
              </a:rPr>
              <a:t>проблему”</a:t>
            </a:r>
            <a:endParaRPr lang="ru-RU" sz="2600" b="1" u="sng" dirty="0" smtClean="0">
              <a:solidFill>
                <a:srgbClr val="000099"/>
              </a:solidFill>
              <a:latin typeface="Comic Sans MS" panose="030F0702030302020204" pitchFamily="66"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2 . У яких природних зонах він </a:t>
            </a:r>
            <a:r>
              <a:rPr lang="uk-UA" sz="2600" b="1" dirty="0" err="1" smtClean="0">
                <a:solidFill>
                  <a:srgbClr val="990000"/>
                </a:solidFill>
                <a:latin typeface="Times New Roman" panose="02020603050405020304" pitchFamily="18" charset="0"/>
                <a:cs typeface="Times New Roman" panose="02020603050405020304" pitchFamily="18" charset="0"/>
              </a:rPr>
              <a:t>подаружував</a:t>
            </a:r>
            <a:r>
              <a:rPr lang="uk-UA" sz="2600" b="1" dirty="0" smtClean="0">
                <a:solidFill>
                  <a:srgbClr val="990000"/>
                </a:solidFill>
                <a:latin typeface="Times New Roman" panose="02020603050405020304" pitchFamily="18" charset="0"/>
                <a:cs typeface="Times New Roman" panose="02020603050405020304" pitchFamily="18" charset="0"/>
              </a:rPr>
              <a:t>:</a:t>
            </a:r>
            <a:endParaRPr lang="ru-RU" sz="2600" b="1" dirty="0" smtClean="0">
              <a:solidFill>
                <a:srgbClr val="990000"/>
              </a:solidFill>
              <a:latin typeface="Times New Roman" panose="02020603050405020304" pitchFamily="18" charset="0"/>
              <a:cs typeface="Times New Roman" panose="02020603050405020304" pitchFamily="18" charset="0"/>
            </a:endParaRPr>
          </a:p>
          <a:p>
            <a:pPr lvl="0" algn="just"/>
            <a:r>
              <a:rPr lang="uk-UA" sz="2600" b="1" dirty="0" smtClean="0">
                <a:solidFill>
                  <a:srgbClr val="990000"/>
                </a:solidFill>
                <a:latin typeface="Times New Roman" panose="02020603050405020304" pitchFamily="18" charset="0"/>
                <a:cs typeface="Times New Roman" panose="02020603050405020304" pitchFamily="18" charset="0"/>
              </a:rPr>
              <a:t>________,    2-________,   3-________.  </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3. У якій місцевості тобі знадобляться такі предмети:</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а) сітка від комарів, гумове взуття, човен;</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б) міцне взуття, затемнені окуляри, теплий одяг, запас їжі, води</a:t>
            </a:r>
            <a:r>
              <a:rPr lang="uk-UA" sz="2600" dirty="0" smtClean="0">
                <a:solidFill>
                  <a:srgbClr val="990000"/>
                </a:solidFill>
                <a:latin typeface="Times New Roman" panose="02020603050405020304" pitchFamily="18" charset="0"/>
                <a:cs typeface="Times New Roman" panose="02020603050405020304" pitchFamily="18" charset="0"/>
              </a:rPr>
              <a:t>.</a:t>
            </a:r>
            <a:endParaRPr lang="ru-RU" sz="2600" dirty="0">
              <a:solidFill>
                <a:srgbClr val="99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6" name="Прямоугольник 5"/>
          <p:cNvSpPr/>
          <p:nvPr/>
        </p:nvSpPr>
        <p:spPr>
          <a:xfrm>
            <a:off x="428596" y="571480"/>
            <a:ext cx="8358246" cy="5693866"/>
          </a:xfrm>
          <a:prstGeom prst="rect">
            <a:avLst/>
          </a:prstGeom>
        </p:spPr>
        <p:txBody>
          <a:bodyPr wrap="square">
            <a:spAutoFit/>
          </a:bodyPr>
          <a:lstStyle/>
          <a:p>
            <a:pPr algn="ctr"/>
            <a:r>
              <a:rPr lang="uk-UA" sz="2600" b="1" dirty="0" smtClean="0">
                <a:solidFill>
                  <a:srgbClr val="000099"/>
                </a:solidFill>
                <a:latin typeface="Comic Sans MS" panose="030F0702030302020204" pitchFamily="66" charset="0"/>
              </a:rPr>
              <a:t>Прийом “Доповни речення”</a:t>
            </a:r>
          </a:p>
          <a:p>
            <a:endParaRPr lang="ru-RU" sz="2600" b="1" dirty="0" smtClean="0">
              <a:solidFill>
                <a:srgbClr val="000099"/>
              </a:solidFill>
              <a:latin typeface="Comic Sans MS" panose="030F0702030302020204" pitchFamily="66" charset="0"/>
            </a:endParaRPr>
          </a:p>
          <a:p>
            <a:r>
              <a:rPr lang="uk-UA" sz="2600" b="1" dirty="0" smtClean="0">
                <a:solidFill>
                  <a:srgbClr val="990000"/>
                </a:solidFill>
                <a:latin typeface="Times New Roman" panose="02020603050405020304" pitchFamily="18" charset="0"/>
                <a:cs typeface="Times New Roman" panose="02020603050405020304" pitchFamily="18" charset="0"/>
              </a:rPr>
              <a:t>1. </a:t>
            </a:r>
            <a:r>
              <a:rPr lang="uk-UA" sz="2600" b="1" dirty="0" err="1" smtClean="0">
                <a:solidFill>
                  <a:srgbClr val="990000"/>
                </a:solidFill>
                <a:latin typeface="Times New Roman" panose="02020603050405020304" pitchFamily="18" charset="0"/>
                <a:cs typeface="Times New Roman" panose="02020603050405020304" pitchFamily="18" charset="0"/>
              </a:rPr>
              <a:t>Еквоторіальний</a:t>
            </a:r>
            <a:r>
              <a:rPr lang="uk-UA" sz="2600" b="1" dirty="0" smtClean="0">
                <a:solidFill>
                  <a:srgbClr val="990000"/>
                </a:solidFill>
                <a:latin typeface="Times New Roman" panose="02020603050405020304" pitchFamily="18" charset="0"/>
                <a:cs typeface="Times New Roman" panose="02020603050405020304" pitchFamily="18" charset="0"/>
              </a:rPr>
              <a:t> ліс - </a:t>
            </a:r>
          </a:p>
          <a:p>
            <a:r>
              <a:rPr lang="uk-UA" sz="2600" b="1" dirty="0" smtClean="0">
                <a:solidFill>
                  <a:srgbClr val="990000"/>
                </a:solidFill>
                <a:latin typeface="Times New Roman" panose="02020603050405020304" pitchFamily="18" charset="0"/>
                <a:cs typeface="Times New Roman" panose="02020603050405020304" pitchFamily="18" charset="0"/>
              </a:rPr>
              <a:t>2. Трав</a:t>
            </a:r>
            <a:r>
              <a:rPr lang="ru-RU" sz="2600" b="1" dirty="0" smtClean="0">
                <a:solidFill>
                  <a:srgbClr val="990000"/>
                </a:solidFill>
                <a:latin typeface="Times New Roman" panose="02020603050405020304" pitchFamily="18" charset="0"/>
                <a:cs typeface="Times New Roman" panose="02020603050405020304" pitchFamily="18" charset="0"/>
              </a:rPr>
              <a:t>’</a:t>
            </a:r>
            <a:r>
              <a:rPr lang="uk-UA" sz="2600" b="1" dirty="0" err="1" smtClean="0">
                <a:solidFill>
                  <a:srgbClr val="990000"/>
                </a:solidFill>
                <a:latin typeface="Times New Roman" panose="02020603050405020304" pitchFamily="18" charset="0"/>
                <a:cs typeface="Times New Roman" panose="02020603050405020304" pitchFamily="18" charset="0"/>
              </a:rPr>
              <a:t>янисті</a:t>
            </a:r>
            <a:r>
              <a:rPr lang="ru-RU" sz="2600" b="1" dirty="0" smtClean="0">
                <a:solidFill>
                  <a:srgbClr val="990000"/>
                </a:solidFill>
                <a:latin typeface="Times New Roman" panose="02020603050405020304" pitchFamily="18" charset="0"/>
                <a:cs typeface="Times New Roman" panose="02020603050405020304" pitchFamily="18" charset="0"/>
              </a:rPr>
              <a:t> степи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3. Тварина – санітар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4. Гроза </a:t>
            </a:r>
            <a:r>
              <a:rPr lang="uk-UA" sz="2600" b="1" dirty="0" err="1" smtClean="0">
                <a:solidFill>
                  <a:srgbClr val="990000"/>
                </a:solidFill>
                <a:latin typeface="Times New Roman" panose="02020603050405020304" pitchFamily="18" charset="0"/>
                <a:cs typeface="Times New Roman" panose="02020603050405020304" pitchFamily="18" charset="0"/>
              </a:rPr>
              <a:t>мурахів</a:t>
            </a:r>
            <a:r>
              <a:rPr lang="uk-UA" sz="2600" b="1" dirty="0" smtClean="0">
                <a:solidFill>
                  <a:srgbClr val="990000"/>
                </a:solidFill>
                <a:latin typeface="Times New Roman" panose="02020603050405020304" pitchFamily="18" charset="0"/>
                <a:cs typeface="Times New Roman" panose="02020603050405020304" pitchFamily="18" charset="0"/>
              </a:rPr>
              <a:t>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5. Земляний горіх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6. Птах – хижак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7. Дерево – «шоколад »–   </a:t>
            </a:r>
            <a:endParaRPr lang="ru-RU" sz="2600" b="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8. Дерево «зламай сокиру»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9. Дерево </a:t>
            </a:r>
            <a:r>
              <a:rPr lang="uk-UA" sz="2600" b="1" dirty="0" err="1" smtClean="0">
                <a:solidFill>
                  <a:srgbClr val="990000"/>
                </a:solidFill>
                <a:latin typeface="Times New Roman" panose="02020603050405020304" pitchFamily="18" charset="0"/>
                <a:cs typeface="Times New Roman" panose="02020603050405020304" pitchFamily="18" charset="0"/>
              </a:rPr>
              <a:t>–«кав’ярня</a:t>
            </a:r>
            <a:r>
              <a:rPr lang="uk-UA" sz="2600" b="1" dirty="0" smtClean="0">
                <a:solidFill>
                  <a:srgbClr val="990000"/>
                </a:solidFill>
                <a:latin typeface="Times New Roman" panose="02020603050405020304" pitchFamily="18" charset="0"/>
                <a:cs typeface="Times New Roman" panose="02020603050405020304" pitchFamily="18" charset="0"/>
              </a:rPr>
              <a:t>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10. Дика кішка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11. Південноамериканський верблюд – </a:t>
            </a:r>
            <a:endParaRPr lang="ru-RU" sz="2600" b="1" i="1" dirty="0" smtClean="0">
              <a:solidFill>
                <a:srgbClr val="990000"/>
              </a:solidFill>
              <a:latin typeface="Times New Roman" panose="02020603050405020304" pitchFamily="18"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12. Найменший птах на землі – </a:t>
            </a:r>
            <a:endParaRPr lang="ru-RU" sz="2600" b="1" i="1" dirty="0">
              <a:solidFill>
                <a:srgbClr val="99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6" name="Прямоугольник 5"/>
          <p:cNvSpPr/>
          <p:nvPr/>
        </p:nvSpPr>
        <p:spPr>
          <a:xfrm>
            <a:off x="428596" y="1000108"/>
            <a:ext cx="8358246" cy="5724644"/>
          </a:xfrm>
          <a:prstGeom prst="rect">
            <a:avLst/>
          </a:prstGeom>
        </p:spPr>
        <p:txBody>
          <a:bodyPr wrap="square">
            <a:spAutoFit/>
          </a:bodyPr>
          <a:lstStyle/>
          <a:p>
            <a:r>
              <a:rPr lang="uk-UA" sz="2800" b="1" u="sng" dirty="0" smtClean="0">
                <a:solidFill>
                  <a:srgbClr val="000099"/>
                </a:solidFill>
                <a:latin typeface="Comic Sans MS" panose="030F0702030302020204" pitchFamily="66" charset="0"/>
              </a:rPr>
              <a:t>Прийом </a:t>
            </a:r>
            <a:r>
              <a:rPr lang="uk-UA" sz="2800" b="1" u="sng" dirty="0" err="1" smtClean="0">
                <a:solidFill>
                  <a:srgbClr val="000099"/>
                </a:solidFill>
                <a:latin typeface="Comic Sans MS" panose="030F0702030302020204" pitchFamily="66" charset="0"/>
              </a:rPr>
              <a:t>“Роблю</a:t>
            </a:r>
            <a:r>
              <a:rPr lang="uk-UA" sz="2800" b="1" u="sng" dirty="0" smtClean="0">
                <a:solidFill>
                  <a:srgbClr val="000099"/>
                </a:solidFill>
                <a:latin typeface="Comic Sans MS" panose="030F0702030302020204" pitchFamily="66" charset="0"/>
              </a:rPr>
              <a:t> </a:t>
            </a:r>
            <a:r>
              <a:rPr lang="uk-UA" sz="2800" b="1" u="sng" dirty="0" err="1" smtClean="0">
                <a:solidFill>
                  <a:srgbClr val="000099"/>
                </a:solidFill>
                <a:latin typeface="Comic Sans MS" panose="030F0702030302020204" pitchFamily="66" charset="0"/>
              </a:rPr>
              <a:t>висновок”</a:t>
            </a:r>
            <a:endParaRPr lang="ru-RU" sz="2800" b="1" u="sng" dirty="0" smtClean="0">
              <a:solidFill>
                <a:srgbClr val="000099"/>
              </a:solidFill>
              <a:latin typeface="Comic Sans MS" panose="030F0702030302020204" pitchFamily="66"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У Південній Америці порівняно з іншими материками тропічних широт найбільший набір природних зон.</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Основними природними зонами материка є вологі екваторіальні ліси (сельва), савани і рідколісся, степи. Зона пустель і напівпустель простягається вздовж узбережжя материка.</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Для Анд характерна велика кількість висотних поясів.</a:t>
            </a:r>
            <a:endParaRPr lang="ru-RU" sz="2600" b="1" dirty="0" smtClean="0">
              <a:solidFill>
                <a:srgbClr val="990000"/>
              </a:solidFill>
              <a:latin typeface="Times New Roman" panose="02020603050405020304" pitchFamily="18" charset="0"/>
              <a:cs typeface="Times New Roman" panose="02020603050405020304" pitchFamily="18" charset="0"/>
            </a:endParaRPr>
          </a:p>
          <a:p>
            <a:pPr algn="just"/>
            <a:r>
              <a:rPr lang="uk-UA" sz="2600" b="1" dirty="0" smtClean="0">
                <a:solidFill>
                  <a:srgbClr val="990000"/>
                </a:solidFill>
                <a:latin typeface="Times New Roman" panose="02020603050405020304" pitchFamily="18" charset="0"/>
                <a:cs typeface="Times New Roman" panose="02020603050405020304" pitchFamily="18" charset="0"/>
              </a:rPr>
              <a:t>	Головними екологічними проблемами материка є: зменшення площі лісів, виснаження родючих </a:t>
            </a:r>
            <a:r>
              <a:rPr lang="uk-UA" sz="2600" b="1" dirty="0" err="1" smtClean="0">
                <a:solidFill>
                  <a:srgbClr val="990000"/>
                </a:solidFill>
                <a:latin typeface="Times New Roman" panose="02020603050405020304" pitchFamily="18" charset="0"/>
                <a:cs typeface="Times New Roman" panose="02020603050405020304" pitchFamily="18" charset="0"/>
              </a:rPr>
              <a:t>грунтів</a:t>
            </a:r>
            <a:r>
              <a:rPr lang="uk-UA" sz="2600" b="1" dirty="0" smtClean="0">
                <a:solidFill>
                  <a:srgbClr val="990000"/>
                </a:solidFill>
                <a:latin typeface="Times New Roman" panose="02020603050405020304" pitchFamily="18" charset="0"/>
                <a:cs typeface="Times New Roman" panose="02020603050405020304" pitchFamily="18" charset="0"/>
              </a:rPr>
              <a:t> пампи, скорочення видового складу рослин і тварин.</a:t>
            </a:r>
            <a:endParaRPr lang="ru-RU" sz="2600" b="1" dirty="0">
              <a:solidFill>
                <a:srgbClr val="990000"/>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54372" y="214290"/>
            <a:ext cx="8035256" cy="769441"/>
          </a:xfrm>
          <a:prstGeom prst="rect">
            <a:avLst/>
          </a:prstGeom>
          <a:noFill/>
        </p:spPr>
        <p:txBody>
          <a:bodyPr wrap="square" lIns="91440" tIns="45720" rIns="91440" bIns="45720">
            <a:spAutoFit/>
          </a:bodyPr>
          <a:lstStyle/>
          <a:p>
            <a:pPr algn="ctr"/>
            <a:r>
              <a:rPr lang="uk-UA" sz="4400" b="1" dirty="0" smtClean="0">
                <a:solidFill>
                  <a:srgbClr val="000099"/>
                </a:solidFill>
                <a:latin typeface="Comic Sans MS" panose="030F0702030302020204" pitchFamily="66" charset="0"/>
              </a:rPr>
              <a:t>Підсумок уроку. Рефлексія. </a:t>
            </a:r>
            <a:endParaRPr lang="ru-RU" sz="4400" b="1" i="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6" name="Прямоугольник 5"/>
          <p:cNvSpPr/>
          <p:nvPr/>
        </p:nvSpPr>
        <p:spPr>
          <a:xfrm>
            <a:off x="500034" y="285728"/>
            <a:ext cx="8215370" cy="6494085"/>
          </a:xfrm>
          <a:prstGeom prst="rect">
            <a:avLst/>
          </a:prstGeom>
        </p:spPr>
        <p:txBody>
          <a:bodyPr wrap="square">
            <a:spAutoFit/>
          </a:bodyPr>
          <a:lstStyle/>
          <a:p>
            <a:r>
              <a:rPr lang="uk-UA" sz="2600" b="1" dirty="0" smtClean="0">
                <a:solidFill>
                  <a:srgbClr val="990000"/>
                </a:solidFill>
                <a:latin typeface="Times New Roman" panose="02020603050405020304" pitchFamily="18" charset="0"/>
                <a:cs typeface="Times New Roman" panose="02020603050405020304" pitchFamily="18" charset="0"/>
              </a:rPr>
              <a:t>Ну от і закінчилась наша подорож. Ви працювали з різними джерелами. </a:t>
            </a:r>
          </a:p>
          <a:p>
            <a:r>
              <a:rPr lang="uk-UA" sz="2600" b="1" dirty="0" smtClean="0">
                <a:solidFill>
                  <a:srgbClr val="990000"/>
                </a:solidFill>
                <a:latin typeface="Times New Roman" panose="02020603050405020304" pitchFamily="18" charset="0"/>
                <a:cs typeface="Times New Roman" panose="02020603050405020304" pitchFamily="18" charset="0"/>
              </a:rPr>
              <a:t>Я хочу почути від вас:</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Чого ви навчились під час подорожі?</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Які труднощі виникли?</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Чи досягли ви вершини гори?</a:t>
            </a:r>
          </a:p>
          <a:p>
            <a:r>
              <a:rPr lang="uk-UA" sz="2600" b="1" dirty="0" smtClean="0">
                <a:solidFill>
                  <a:srgbClr val="000099"/>
                </a:solidFill>
                <a:latin typeface="Comic Sans MS" panose="030F0702030302020204" pitchFamily="66" charset="0"/>
                <a:cs typeface="Times New Roman" panose="02020603050405020304" pitchFamily="18" charset="0"/>
              </a:rPr>
              <a:t>Прийом “Мікрофон”</a:t>
            </a:r>
            <a:endParaRPr lang="ru-RU" sz="2600" b="1" dirty="0" smtClean="0">
              <a:solidFill>
                <a:srgbClr val="000099"/>
              </a:solidFill>
              <a:latin typeface="Comic Sans MS" panose="030F0702030302020204" pitchFamily="66" charset="0"/>
              <a:cs typeface="Times New Roman" panose="02020603050405020304" pitchFamily="18" charset="0"/>
            </a:endParaRPr>
          </a:p>
          <a:p>
            <a:r>
              <a:rPr lang="uk-UA" sz="2600" b="1" dirty="0" smtClean="0">
                <a:solidFill>
                  <a:srgbClr val="990000"/>
                </a:solidFill>
                <a:latin typeface="Times New Roman" panose="02020603050405020304" pitchFamily="18" charset="0"/>
                <a:cs typeface="Times New Roman" panose="02020603050405020304" pitchFamily="18" charset="0"/>
              </a:rPr>
              <a:t>Діти по колу говорять по одному реченню, вибираючи початок фрази з рефлексивного  екрана на дошці:</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lvl="0" indent="-457200">
              <a:buFont typeface="Wingdings"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Сьогодні я дізнався…</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lvl="0" indent="-457200">
              <a:buFont typeface="Wingdings"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Було цікаво…</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lvl="0" indent="-457200">
              <a:buFont typeface="Wingdings"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Було складно…</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lvl="0" indent="-457200">
              <a:buFont typeface="Wingdings"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Тепер я можу…</a:t>
            </a:r>
            <a:endParaRPr lang="ru-RU" sz="2600" b="1" dirty="0" smtClean="0">
              <a:solidFill>
                <a:srgbClr val="990000"/>
              </a:solidFill>
              <a:latin typeface="Times New Roman" panose="02020603050405020304" pitchFamily="18" charset="0"/>
              <a:cs typeface="Times New Roman" panose="02020603050405020304" pitchFamily="18" charset="0"/>
            </a:endParaRPr>
          </a:p>
          <a:p>
            <a:pPr marL="457200" lvl="0" indent="-457200">
              <a:buFont typeface="Wingdings"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У мене вийшло…</a:t>
            </a:r>
          </a:p>
          <a:p>
            <a:pPr lvl="0"/>
            <a:r>
              <a:rPr lang="uk-UA" sz="2600" b="1" dirty="0" smtClean="0">
                <a:solidFill>
                  <a:srgbClr val="990000"/>
                </a:solidFill>
                <a:latin typeface="Times New Roman" panose="02020603050405020304" pitchFamily="18" charset="0"/>
                <a:cs typeface="Times New Roman" panose="02020603050405020304" pitchFamily="18" charset="0"/>
              </a:rPr>
              <a:t>Оцінювання учнів, обґрунтування оцінок.</a:t>
            </a:r>
            <a:endParaRPr lang="ru-RU" sz="2600" b="1" dirty="0">
              <a:solidFill>
                <a:srgbClr val="99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6" name="Прямоугольник 5"/>
          <p:cNvSpPr/>
          <p:nvPr/>
        </p:nvSpPr>
        <p:spPr>
          <a:xfrm>
            <a:off x="571472" y="2060848"/>
            <a:ext cx="8215370" cy="2492990"/>
          </a:xfrm>
          <a:prstGeom prst="rect">
            <a:avLst/>
          </a:prstGeom>
        </p:spPr>
        <p:txBody>
          <a:bodyPr wrap="square">
            <a:spAutoFit/>
          </a:bodyPr>
          <a:lstStyle/>
          <a:p>
            <a:pPr marL="457200" indent="-457200" algn="just">
              <a:buFont typeface="Wingdings" panose="05000000000000000000"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Опрацювати параграф 34.</a:t>
            </a:r>
          </a:p>
          <a:p>
            <a:pPr marL="457200" indent="-457200" algn="just">
              <a:buFont typeface="Wingdings" panose="05000000000000000000" pitchFamily="2" charset="2"/>
              <a:buChar char="ü"/>
            </a:pPr>
            <a:r>
              <a:rPr lang="uk-UA" sz="2600" b="1" dirty="0" smtClean="0">
                <a:solidFill>
                  <a:srgbClr val="990000"/>
                </a:solidFill>
                <a:latin typeface="Times New Roman" panose="02020603050405020304" pitchFamily="18" charset="0"/>
                <a:cs typeface="Times New Roman" panose="02020603050405020304" pitchFamily="18" charset="0"/>
              </a:rPr>
              <a:t>Використовуючи додаткову літературу, підготувати повідомлення за темою «Національні парки та заповідники Південної Америки».</a:t>
            </a:r>
          </a:p>
          <a:p>
            <a:pPr algn="just"/>
            <a:endParaRPr lang="ru-RU" sz="2600" dirty="0" smtClean="0">
              <a:solidFill>
                <a:srgbClr val="990000"/>
              </a:solidFill>
            </a:endParaRPr>
          </a:p>
          <a:p>
            <a:pPr lvl="0" algn="just"/>
            <a:endParaRPr lang="ru-RU" sz="2600" dirty="0">
              <a:solidFill>
                <a:srgbClr val="990000"/>
              </a:solidFill>
            </a:endParaRPr>
          </a:p>
        </p:txBody>
      </p:sp>
      <p:sp>
        <p:nvSpPr>
          <p:cNvPr id="5" name="Прямоугольник 4"/>
          <p:cNvSpPr/>
          <p:nvPr/>
        </p:nvSpPr>
        <p:spPr>
          <a:xfrm>
            <a:off x="821505" y="836712"/>
            <a:ext cx="7500990" cy="769441"/>
          </a:xfrm>
          <a:prstGeom prst="rect">
            <a:avLst/>
          </a:prstGeom>
          <a:noFill/>
        </p:spPr>
        <p:txBody>
          <a:bodyPr wrap="square" lIns="91440" tIns="45720" rIns="91440" bIns="45720">
            <a:spAutoFit/>
          </a:bodyPr>
          <a:lstStyle/>
          <a:p>
            <a:pPr algn="ctr"/>
            <a:r>
              <a:rPr lang="uk-UA" sz="4400" b="1" dirty="0" smtClean="0">
                <a:solidFill>
                  <a:srgbClr val="000099"/>
                </a:solidFill>
                <a:latin typeface="Comic Sans MS" panose="030F0702030302020204" pitchFamily="66" charset="0"/>
              </a:rPr>
              <a:t>Домашнє завдання. </a:t>
            </a:r>
            <a:endParaRPr lang="ru-RU" sz="4400" b="1" i="1"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7" name="Прямоугольник 6"/>
          <p:cNvSpPr/>
          <p:nvPr/>
        </p:nvSpPr>
        <p:spPr>
          <a:xfrm>
            <a:off x="1492825" y="185698"/>
            <a:ext cx="6955751" cy="769441"/>
          </a:xfrm>
          <a:prstGeom prst="rect">
            <a:avLst/>
          </a:prstGeom>
          <a:noFill/>
        </p:spPr>
        <p:txBody>
          <a:bodyPr wrap="none" lIns="91440" tIns="45720" rIns="91440" bIns="45720">
            <a:spAutoFit/>
          </a:bodyPr>
          <a:lstStyle/>
          <a:p>
            <a:pPr algn="ct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Сельва є </a:t>
            </a: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батьківщиною</a:t>
            </a: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a:t>
            </a:r>
            <a:endParaRPr lang="ru-RU" sz="44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8" name="Рисунок 7" descr="DSCN0245Pods.JPG"/>
          <p:cNvPicPr>
            <a:picLocks noChangeAspect="1"/>
          </p:cNvPicPr>
          <p:nvPr/>
        </p:nvPicPr>
        <p:blipFill>
          <a:blip r:embed="rId3" cstate="print"/>
          <a:stretch>
            <a:fillRect/>
          </a:stretch>
        </p:blipFill>
        <p:spPr>
          <a:xfrm>
            <a:off x="152599" y="4146246"/>
            <a:ext cx="3074442" cy="2528978"/>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mg7220.jpg"/>
          <p:cNvPicPr>
            <a:picLocks noChangeAspect="1"/>
          </p:cNvPicPr>
          <p:nvPr/>
        </p:nvPicPr>
        <p:blipFill>
          <a:blip r:embed="rId4" cstate="print"/>
          <a:stretch>
            <a:fillRect/>
          </a:stretch>
        </p:blipFill>
        <p:spPr>
          <a:xfrm>
            <a:off x="152600" y="5915728"/>
            <a:ext cx="1140576" cy="759496"/>
          </a:xfrm>
          <a:prstGeom prst="rect">
            <a:avLst/>
          </a:prstGeom>
        </p:spPr>
      </p:pic>
      <p:pic>
        <p:nvPicPr>
          <p:cNvPr id="11" name="Рисунок 10" descr="хинное.jpg"/>
          <p:cNvPicPr>
            <a:picLocks noChangeAspect="1"/>
          </p:cNvPicPr>
          <p:nvPr/>
        </p:nvPicPr>
        <p:blipFill>
          <a:blip r:embed="rId5"/>
          <a:stretch>
            <a:fillRect/>
          </a:stretch>
        </p:blipFill>
        <p:spPr>
          <a:xfrm>
            <a:off x="2990104" y="1009312"/>
            <a:ext cx="3087981" cy="2886591"/>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descr="молочне.jpg"/>
          <p:cNvPicPr>
            <a:picLocks noChangeAspect="1"/>
          </p:cNvPicPr>
          <p:nvPr/>
        </p:nvPicPr>
        <p:blipFill>
          <a:blip r:embed="rId6"/>
          <a:stretch>
            <a:fillRect/>
          </a:stretch>
        </p:blipFill>
        <p:spPr>
          <a:xfrm>
            <a:off x="167559" y="1009312"/>
            <a:ext cx="2650531" cy="2886591"/>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descr="hevea.jpg"/>
          <p:cNvPicPr>
            <a:picLocks noChangeAspect="1"/>
          </p:cNvPicPr>
          <p:nvPr/>
        </p:nvPicPr>
        <p:blipFill>
          <a:blip r:embed="rId7"/>
          <a:stretch>
            <a:fillRect/>
          </a:stretch>
        </p:blipFill>
        <p:spPr>
          <a:xfrm>
            <a:off x="6253958" y="3890425"/>
            <a:ext cx="2784791" cy="2784799"/>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descr="банан.jpeg"/>
          <p:cNvPicPr>
            <a:picLocks noChangeAspect="1"/>
          </p:cNvPicPr>
          <p:nvPr/>
        </p:nvPicPr>
        <p:blipFill>
          <a:blip r:embed="rId8"/>
          <a:stretch>
            <a:fillRect/>
          </a:stretch>
        </p:blipFill>
        <p:spPr>
          <a:xfrm>
            <a:off x="6210933" y="1000109"/>
            <a:ext cx="2788932" cy="2788932"/>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descr="ананас.jpg"/>
          <p:cNvPicPr>
            <a:picLocks noChangeAspect="1"/>
          </p:cNvPicPr>
          <p:nvPr/>
        </p:nvPicPr>
        <p:blipFill>
          <a:blip r:embed="rId9" cstate="print"/>
          <a:stretch>
            <a:fillRect/>
          </a:stretch>
        </p:blipFill>
        <p:spPr>
          <a:xfrm>
            <a:off x="3420828" y="4032042"/>
            <a:ext cx="2722808" cy="2643182"/>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Прямоугольник 15"/>
          <p:cNvSpPr/>
          <p:nvPr/>
        </p:nvSpPr>
        <p:spPr>
          <a:xfrm>
            <a:off x="168442" y="993550"/>
            <a:ext cx="2586350" cy="492443"/>
          </a:xfrm>
          <a:prstGeom prst="rect">
            <a:avLst/>
          </a:prstGeom>
          <a:noFill/>
        </p:spPr>
        <p:txBody>
          <a:bodyPr wrap="none" lIns="91440" tIns="45720" rIns="91440" bIns="45720">
            <a:spAutoFit/>
          </a:bodyPr>
          <a:lstStyle/>
          <a:p>
            <a:pPr algn="ctr"/>
            <a:r>
              <a:rPr lang="ru-RU" sz="26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Молочне</a:t>
            </a:r>
            <a:r>
              <a:rPr lang="ru-RU" sz="2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дерево</a:t>
            </a:r>
            <a:endParaRPr lang="ru-RU" sz="2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Прямоугольник 17"/>
          <p:cNvSpPr/>
          <p:nvPr/>
        </p:nvSpPr>
        <p:spPr>
          <a:xfrm>
            <a:off x="3130475" y="1070895"/>
            <a:ext cx="2055498"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Хінне</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дерево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Прямоугольник 18"/>
          <p:cNvSpPr/>
          <p:nvPr/>
        </p:nvSpPr>
        <p:spPr>
          <a:xfrm>
            <a:off x="7928241" y="1075318"/>
            <a:ext cx="1040670"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Банан</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0" name="Прямоугольник 19"/>
          <p:cNvSpPr/>
          <p:nvPr/>
        </p:nvSpPr>
        <p:spPr>
          <a:xfrm>
            <a:off x="7988203" y="4077301"/>
            <a:ext cx="943335"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Гевея</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1" name="Прямоугольник 20"/>
          <p:cNvSpPr/>
          <p:nvPr/>
        </p:nvSpPr>
        <p:spPr>
          <a:xfrm>
            <a:off x="238816" y="4293096"/>
            <a:ext cx="2108719"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Дерево какао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2" name="Прямоугольник 21"/>
          <p:cNvSpPr/>
          <p:nvPr/>
        </p:nvSpPr>
        <p:spPr>
          <a:xfrm>
            <a:off x="4883527" y="4143380"/>
            <a:ext cx="1194558"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Ананас</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86969" y="2928934"/>
            <a:ext cx="9230969" cy="738664"/>
          </a:xfrm>
          <a:prstGeom prst="rect">
            <a:avLst/>
          </a:prstGeom>
          <a:noFill/>
        </p:spPr>
        <p:txBody>
          <a:bodyPr wrap="square" lIns="91440" tIns="45720" rIns="91440" bIns="45720">
            <a:spAutoFit/>
          </a:bodyPr>
          <a:lstStyle/>
          <a:p>
            <a:pPr algn="ctr"/>
            <a:r>
              <a:rPr lang="ru-RU" sz="42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Трапляються</a:t>
            </a:r>
            <a:r>
              <a:rPr lang="ru-RU" sz="42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2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екзотичні</a:t>
            </a:r>
            <a:r>
              <a:rPr lang="ru-RU" sz="42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2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рослини</a:t>
            </a:r>
            <a:r>
              <a:rPr lang="ru-RU" sz="42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a:t>
            </a:r>
            <a:endParaRPr lang="ru-RU" sz="42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бальса2.jpg"/>
          <p:cNvPicPr>
            <a:picLocks noChangeAspect="1"/>
          </p:cNvPicPr>
          <p:nvPr/>
        </p:nvPicPr>
        <p:blipFill>
          <a:blip r:embed="rId3"/>
          <a:stretch>
            <a:fillRect/>
          </a:stretch>
        </p:blipFill>
        <p:spPr>
          <a:xfrm>
            <a:off x="301906" y="3636753"/>
            <a:ext cx="2680092" cy="29993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железн.jpg"/>
          <p:cNvPicPr>
            <a:picLocks noChangeAspect="1"/>
          </p:cNvPicPr>
          <p:nvPr/>
        </p:nvPicPr>
        <p:blipFill>
          <a:blip r:embed="rId4"/>
          <a:stretch>
            <a:fillRect/>
          </a:stretch>
        </p:blipFill>
        <p:spPr>
          <a:xfrm>
            <a:off x="6182269" y="3643313"/>
            <a:ext cx="2660243" cy="29927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кола.jpg"/>
          <p:cNvPicPr>
            <a:picLocks noChangeAspect="1"/>
          </p:cNvPicPr>
          <p:nvPr/>
        </p:nvPicPr>
        <p:blipFill>
          <a:blip r:embed="rId5"/>
          <a:stretch>
            <a:fillRect/>
          </a:stretch>
        </p:blipFill>
        <p:spPr>
          <a:xfrm>
            <a:off x="2981998" y="266887"/>
            <a:ext cx="2958291" cy="26544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орхид.jpg"/>
          <p:cNvPicPr>
            <a:picLocks noChangeAspect="1"/>
          </p:cNvPicPr>
          <p:nvPr/>
        </p:nvPicPr>
        <p:blipFill>
          <a:blip r:embed="rId6"/>
          <a:stretch>
            <a:fillRect/>
          </a:stretch>
        </p:blipFill>
        <p:spPr>
          <a:xfrm>
            <a:off x="6098519" y="246221"/>
            <a:ext cx="2858954" cy="26487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виктория регия.jpg"/>
          <p:cNvPicPr>
            <a:picLocks noChangeAspect="1"/>
          </p:cNvPicPr>
          <p:nvPr/>
        </p:nvPicPr>
        <p:blipFill>
          <a:blip r:embed="rId7"/>
          <a:stretch>
            <a:fillRect/>
          </a:stretch>
        </p:blipFill>
        <p:spPr>
          <a:xfrm>
            <a:off x="229311" y="282653"/>
            <a:ext cx="2556000" cy="26123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чай.jpg"/>
          <p:cNvPicPr>
            <a:picLocks noChangeAspect="1"/>
          </p:cNvPicPr>
          <p:nvPr/>
        </p:nvPicPr>
        <p:blipFill>
          <a:blip r:embed="rId8"/>
          <a:stretch>
            <a:fillRect/>
          </a:stretch>
        </p:blipFill>
        <p:spPr>
          <a:xfrm>
            <a:off x="3169681" y="3622909"/>
            <a:ext cx="2804637" cy="2860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Прямоугольник 11"/>
          <p:cNvSpPr/>
          <p:nvPr/>
        </p:nvSpPr>
        <p:spPr>
          <a:xfrm>
            <a:off x="6072198" y="2428868"/>
            <a:ext cx="1223475"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Орхідеї</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3131840" y="282653"/>
            <a:ext cx="1963293"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Дерево кола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359718" y="5979502"/>
            <a:ext cx="115288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Бальса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6286512" y="3709987"/>
            <a:ext cx="2334422" cy="492443"/>
          </a:xfrm>
          <a:prstGeom prst="rect">
            <a:avLst/>
          </a:prstGeom>
          <a:noFill/>
        </p:spPr>
        <p:txBody>
          <a:bodyPr wrap="none" lIns="91440" tIns="45720" rIns="91440" bIns="45720">
            <a:spAutoFit/>
          </a:bodyPr>
          <a:lstStyle/>
          <a:p>
            <a:pPr algn="ctr"/>
            <a:r>
              <a:rPr lang="uk-UA" sz="2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Залізне дерево</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660321" y="2400078"/>
            <a:ext cx="207569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Вікторія</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регія</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Прямоугольник 16"/>
          <p:cNvSpPr/>
          <p:nvPr/>
        </p:nvSpPr>
        <p:spPr>
          <a:xfrm>
            <a:off x="3357554" y="5429264"/>
            <a:ext cx="2626039"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Парагвайскій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чай</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1261439" y="142852"/>
            <a:ext cx="6566221" cy="769441"/>
          </a:xfrm>
          <a:prstGeom prst="rect">
            <a:avLst/>
          </a:prstGeom>
          <a:noFill/>
        </p:spPr>
        <p:txBody>
          <a:bodyPr wrap="none" lIns="91440" tIns="45720" rIns="91440" bIns="45720">
            <a:spAutoFit/>
          </a:bodyPr>
          <a:lstStyle/>
          <a:p>
            <a:pPr algn="ct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Тваринний</a:t>
            </a: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світ</a:t>
            </a: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сельви</a:t>
            </a:r>
            <a:endParaRPr lang="ru-RU" sz="44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sp>
        <p:nvSpPr>
          <p:cNvPr id="6" name="Прямоугольник 5"/>
          <p:cNvSpPr/>
          <p:nvPr/>
        </p:nvSpPr>
        <p:spPr>
          <a:xfrm>
            <a:off x="2857488" y="857232"/>
            <a:ext cx="2357454" cy="2893100"/>
          </a:xfrm>
          <a:prstGeom prst="rect">
            <a:avLst/>
          </a:prstGeom>
          <a:noFill/>
        </p:spPr>
        <p:txBody>
          <a:bodyPr wrap="square" lIns="91440" tIns="45720" rIns="91440" bIns="45720">
            <a:spAutoFit/>
          </a:bodyPr>
          <a:lstStyle/>
          <a:p>
            <a:pPr algn="ctr"/>
            <a:r>
              <a:rPr lang="ru-RU" sz="2600" b="1" cap="none" spc="0"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Більшість</a:t>
            </a:r>
            <a:r>
              <a:rPr lang="ru-RU" sz="2600" b="1" cap="none" spc="0"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600" b="1" cap="none" spc="0"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тварин</a:t>
            </a:r>
            <a:r>
              <a:rPr lang="ru-RU" sz="2600" b="1" cap="none" spc="0"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r>
              <a:rPr lang="ru-RU" sz="2600" b="1" cap="none" spc="0" dirty="0" err="1"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живе</a:t>
            </a:r>
            <a:r>
              <a:rPr lang="ru-RU" sz="2600" b="1" cap="none" spc="0"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на деревах.</a:t>
            </a:r>
          </a:p>
          <a:p>
            <a:pPr algn="ctr"/>
            <a:r>
              <a:rPr lang="uk-UA" sz="2600" b="1" dirty="0" smtClean="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Тут налічується до 38 видів мавп.</a:t>
            </a:r>
            <a:endParaRPr lang="ru-RU" sz="2600" b="1" cap="none" spc="0" dirty="0">
              <a:ln w="1905"/>
              <a:solidFill>
                <a:srgbClr val="99000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pic>
        <p:nvPicPr>
          <p:cNvPr id="8" name="Рисунок 7" descr="капуцин.jpg"/>
          <p:cNvPicPr>
            <a:picLocks noChangeAspect="1"/>
          </p:cNvPicPr>
          <p:nvPr/>
        </p:nvPicPr>
        <p:blipFill>
          <a:blip r:embed="rId3" cstate="print"/>
          <a:stretch>
            <a:fillRect/>
          </a:stretch>
        </p:blipFill>
        <p:spPr>
          <a:xfrm>
            <a:off x="5513376" y="3835169"/>
            <a:ext cx="3443179" cy="27545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игрунки.jpg"/>
          <p:cNvPicPr>
            <a:picLocks noChangeAspect="1"/>
          </p:cNvPicPr>
          <p:nvPr/>
        </p:nvPicPr>
        <p:blipFill>
          <a:blip r:embed="rId4"/>
          <a:stretch>
            <a:fillRect/>
          </a:stretch>
        </p:blipFill>
        <p:spPr>
          <a:xfrm>
            <a:off x="261294" y="3874638"/>
            <a:ext cx="2633012" cy="27374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ревун.jpg"/>
          <p:cNvPicPr>
            <a:picLocks noChangeAspect="1"/>
          </p:cNvPicPr>
          <p:nvPr/>
        </p:nvPicPr>
        <p:blipFill>
          <a:blip r:embed="rId5"/>
          <a:stretch>
            <a:fillRect/>
          </a:stretch>
        </p:blipFill>
        <p:spPr>
          <a:xfrm>
            <a:off x="5513376" y="912293"/>
            <a:ext cx="3443179" cy="27629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descr="сеймирі.jpg"/>
          <p:cNvPicPr>
            <a:picLocks noChangeAspect="1"/>
          </p:cNvPicPr>
          <p:nvPr/>
        </p:nvPicPr>
        <p:blipFill>
          <a:blip r:embed="rId6" cstate="print"/>
          <a:stretch>
            <a:fillRect/>
          </a:stretch>
        </p:blipFill>
        <p:spPr>
          <a:xfrm>
            <a:off x="261294" y="946209"/>
            <a:ext cx="2498015" cy="27908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descr="тамарин.jpg"/>
          <p:cNvPicPr>
            <a:picLocks noChangeAspect="1"/>
          </p:cNvPicPr>
          <p:nvPr/>
        </p:nvPicPr>
        <p:blipFill>
          <a:blip r:embed="rId7"/>
          <a:stretch>
            <a:fillRect/>
          </a:stretch>
        </p:blipFill>
        <p:spPr>
          <a:xfrm>
            <a:off x="2967229" y="3371383"/>
            <a:ext cx="2430501" cy="32406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Прямоугольник 13"/>
          <p:cNvSpPr/>
          <p:nvPr/>
        </p:nvSpPr>
        <p:spPr>
          <a:xfrm>
            <a:off x="3929058" y="5214950"/>
            <a:ext cx="1468672" cy="892552"/>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Золотий</a:t>
            </a:r>
            <a:endPar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тамарин</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5652120" y="3104000"/>
            <a:ext cx="2403351" cy="492443"/>
          </a:xfrm>
          <a:prstGeom prst="rect">
            <a:avLst/>
          </a:prstGeom>
          <a:noFill/>
        </p:spPr>
        <p:txBody>
          <a:bodyPr wrap="none" lIns="91440" tIns="45720" rIns="91440" bIns="45720">
            <a:spAutoFit/>
          </a:bodyPr>
          <a:lstStyle/>
          <a:p>
            <a:pPr algn="ctr"/>
            <a:r>
              <a:rPr lang="uk-UA"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Мавпи - ревуни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5500694" y="5929330"/>
            <a:ext cx="156677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Капуцини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Прямоугольник 16"/>
          <p:cNvSpPr/>
          <p:nvPr/>
        </p:nvSpPr>
        <p:spPr>
          <a:xfrm>
            <a:off x="360031" y="5973190"/>
            <a:ext cx="1217769"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Ігрунки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Прямоугольник 17"/>
          <p:cNvSpPr/>
          <p:nvPr/>
        </p:nvSpPr>
        <p:spPr>
          <a:xfrm>
            <a:off x="1288353" y="3182778"/>
            <a:ext cx="1364476"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Сейміри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pic>
        <p:nvPicPr>
          <p:cNvPr id="6" name="Рисунок 5" descr="анаконда.jpg"/>
          <p:cNvPicPr>
            <a:picLocks noChangeAspect="1"/>
          </p:cNvPicPr>
          <p:nvPr/>
        </p:nvPicPr>
        <p:blipFill>
          <a:blip r:embed="rId3"/>
          <a:stretch>
            <a:fillRect/>
          </a:stretch>
        </p:blipFill>
        <p:spPr>
          <a:xfrm>
            <a:off x="219378" y="181889"/>
            <a:ext cx="4139952" cy="21669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ягуар.jpg"/>
          <p:cNvPicPr>
            <a:picLocks noChangeAspect="1"/>
          </p:cNvPicPr>
          <p:nvPr/>
        </p:nvPicPr>
        <p:blipFill>
          <a:blip r:embed="rId4" cstate="print"/>
          <a:stretch>
            <a:fillRect/>
          </a:stretch>
        </p:blipFill>
        <p:spPr>
          <a:xfrm>
            <a:off x="4550891" y="3641306"/>
            <a:ext cx="4474750" cy="29365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50.jpg"/>
          <p:cNvPicPr>
            <a:picLocks noChangeAspect="1"/>
          </p:cNvPicPr>
          <p:nvPr/>
        </p:nvPicPr>
        <p:blipFill>
          <a:blip r:embed="rId5"/>
          <a:stretch>
            <a:fillRect/>
          </a:stretch>
        </p:blipFill>
        <p:spPr>
          <a:xfrm>
            <a:off x="4601191" y="298902"/>
            <a:ext cx="4374151" cy="29378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жаба.jpg"/>
          <p:cNvPicPr>
            <a:picLocks noChangeAspect="1"/>
          </p:cNvPicPr>
          <p:nvPr/>
        </p:nvPicPr>
        <p:blipFill>
          <a:blip r:embed="rId6"/>
          <a:stretch>
            <a:fillRect/>
          </a:stretch>
        </p:blipFill>
        <p:spPr>
          <a:xfrm>
            <a:off x="219378" y="2503913"/>
            <a:ext cx="4139952" cy="2274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паук.jpg"/>
          <p:cNvPicPr>
            <a:picLocks noChangeAspect="1"/>
          </p:cNvPicPr>
          <p:nvPr/>
        </p:nvPicPr>
        <p:blipFill>
          <a:blip r:embed="rId7" cstate="print"/>
          <a:stretch>
            <a:fillRect/>
          </a:stretch>
        </p:blipFill>
        <p:spPr>
          <a:xfrm>
            <a:off x="230967" y="4955430"/>
            <a:ext cx="4139952" cy="1714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Прямоугольник 11"/>
          <p:cNvSpPr/>
          <p:nvPr/>
        </p:nvSpPr>
        <p:spPr>
          <a:xfrm>
            <a:off x="214282" y="1714488"/>
            <a:ext cx="1564916"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Анаконда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4643438" y="214290"/>
            <a:ext cx="2434384"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Гризун</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капібара</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4583072" y="5647365"/>
            <a:ext cx="970137"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Ягуар</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Прямоугольник 14"/>
          <p:cNvSpPr/>
          <p:nvPr/>
        </p:nvSpPr>
        <p:spPr>
          <a:xfrm>
            <a:off x="1000100" y="4286256"/>
            <a:ext cx="213443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Деревні</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жаби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252383" y="6177487"/>
            <a:ext cx="1970155"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Паук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птахоїд</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1128783" y="0"/>
            <a:ext cx="7257115" cy="769441"/>
          </a:xfrm>
          <a:prstGeom prst="rect">
            <a:avLst/>
          </a:prstGeom>
          <a:noFill/>
        </p:spPr>
        <p:txBody>
          <a:bodyPr wrap="none" lIns="91440" tIns="45720" rIns="91440" bIns="45720">
            <a:spAutoFit/>
          </a:bodyPr>
          <a:lstStyle/>
          <a:p>
            <a:pPr algn="ct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Різноманітний</a:t>
            </a: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світ</a:t>
            </a:r>
            <a:r>
              <a:rPr lang="ru-RU" sz="44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44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птахів</a:t>
            </a:r>
            <a:endParaRPr lang="ru-RU" sz="44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16.1-1.jpg"/>
          <p:cNvPicPr>
            <a:picLocks noChangeAspect="1"/>
          </p:cNvPicPr>
          <p:nvPr/>
        </p:nvPicPr>
        <p:blipFill>
          <a:blip r:embed="rId3"/>
          <a:stretch>
            <a:fillRect/>
          </a:stretch>
        </p:blipFill>
        <p:spPr>
          <a:xfrm>
            <a:off x="361074" y="3967352"/>
            <a:ext cx="4192388" cy="26444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352718_0.jpg"/>
          <p:cNvPicPr>
            <a:picLocks noChangeAspect="1"/>
          </p:cNvPicPr>
          <p:nvPr/>
        </p:nvPicPr>
        <p:blipFill>
          <a:blip r:embed="rId4"/>
          <a:stretch>
            <a:fillRect/>
          </a:stretch>
        </p:blipFill>
        <p:spPr>
          <a:xfrm>
            <a:off x="5116512" y="841618"/>
            <a:ext cx="3779958" cy="3125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гарпия.jpg"/>
          <p:cNvPicPr>
            <a:picLocks noChangeAspect="1"/>
          </p:cNvPicPr>
          <p:nvPr/>
        </p:nvPicPr>
        <p:blipFill>
          <a:blip r:embed="rId5"/>
          <a:stretch>
            <a:fillRect/>
          </a:stretch>
        </p:blipFill>
        <p:spPr>
          <a:xfrm>
            <a:off x="4774702" y="4149346"/>
            <a:ext cx="4121768" cy="24624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колибри.jpg"/>
          <p:cNvPicPr>
            <a:picLocks noChangeAspect="1"/>
          </p:cNvPicPr>
          <p:nvPr/>
        </p:nvPicPr>
        <p:blipFill>
          <a:blip r:embed="rId6"/>
          <a:stretch>
            <a:fillRect/>
          </a:stretch>
        </p:blipFill>
        <p:spPr>
          <a:xfrm>
            <a:off x="395536" y="844054"/>
            <a:ext cx="4401740" cy="29345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Прямоугольник 10"/>
          <p:cNvSpPr/>
          <p:nvPr/>
        </p:nvSpPr>
        <p:spPr>
          <a:xfrm>
            <a:off x="7725958" y="3356458"/>
            <a:ext cx="1170512"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Папуги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Прямоугольник 11"/>
          <p:cNvSpPr/>
          <p:nvPr/>
        </p:nvSpPr>
        <p:spPr>
          <a:xfrm>
            <a:off x="785786" y="3071810"/>
            <a:ext cx="1207702"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Колібрі</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3125789" y="6119335"/>
            <a:ext cx="1143390"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Тукани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6330595" y="6162919"/>
            <a:ext cx="1695144"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Хижі</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гарпії</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m4T.jpg"/>
          <p:cNvPicPr>
            <a:picLocks noChangeAspect="1"/>
          </p:cNvPicPr>
          <p:nvPr/>
        </p:nvPicPr>
        <p:blipFill>
          <a:blip r:embed="rId3"/>
          <a:stretch>
            <a:fillRect/>
          </a:stretch>
        </p:blipFill>
        <p:spPr>
          <a:xfrm>
            <a:off x="0" y="0"/>
            <a:ext cx="9144000" cy="6858000"/>
          </a:xfrm>
          <a:prstGeom prst="rect">
            <a:avLst/>
          </a:prstGeom>
        </p:spPr>
      </p:pic>
      <p:sp>
        <p:nvSpPr>
          <p:cNvPr id="5" name="Прямоугольник 4"/>
          <p:cNvSpPr/>
          <p:nvPr/>
        </p:nvSpPr>
        <p:spPr>
          <a:xfrm>
            <a:off x="284383" y="214290"/>
            <a:ext cx="9050876" cy="892552"/>
          </a:xfrm>
          <a:prstGeom prst="rect">
            <a:avLst/>
          </a:prstGeom>
          <a:noFill/>
        </p:spPr>
        <p:txBody>
          <a:bodyPr wrap="none" lIns="91440" tIns="45720" rIns="91440" bIns="45720">
            <a:spAutoFit/>
          </a:bodyPr>
          <a:lstStyle/>
          <a:p>
            <a:pPr algn="ct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У водах Амазонки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багато</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риб</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черепах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і</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крокодилів</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a:t>
            </a:r>
          </a:p>
          <a:p>
            <a:pPr algn="ct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гроза людей і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тварин</a:t>
            </a:r>
            <a:r>
              <a:rPr lang="ru-RU" sz="2600" b="1" cap="none" spc="0" dirty="0" smtClean="0">
                <a:ln w="1905"/>
                <a:solidFill>
                  <a:srgbClr val="000099"/>
                </a:solidFill>
                <a:effectLst>
                  <a:innerShdw blurRad="69850" dist="43180" dir="5400000">
                    <a:srgbClr val="000000">
                      <a:alpha val="65000"/>
                    </a:srgbClr>
                  </a:innerShdw>
                </a:effectLst>
                <a:latin typeface="Comic Sans MS" panose="030F0702030302020204" pitchFamily="66" charset="0"/>
              </a:rPr>
              <a:t> – </a:t>
            </a:r>
            <a:r>
              <a:rPr lang="ru-RU" sz="2600" b="1" cap="none" spc="0"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піран</a:t>
            </a:r>
            <a:r>
              <a:rPr lang="uk-UA" sz="2600" b="1" dirty="0" err="1" smtClean="0">
                <a:ln w="1905"/>
                <a:solidFill>
                  <a:srgbClr val="000099"/>
                </a:solidFill>
                <a:effectLst>
                  <a:innerShdw blurRad="69850" dist="43180" dir="5400000">
                    <a:srgbClr val="000000">
                      <a:alpha val="65000"/>
                    </a:srgbClr>
                  </a:innerShdw>
                </a:effectLst>
                <a:latin typeface="Comic Sans MS" panose="030F0702030302020204" pitchFamily="66" charset="0"/>
              </a:rPr>
              <a:t>ьї</a:t>
            </a:r>
            <a:endParaRPr lang="ru-RU" sz="2600" b="1" cap="none" spc="0" dirty="0">
              <a:ln w="1905"/>
              <a:solidFill>
                <a:srgbClr val="000099"/>
              </a:solidFill>
              <a:effectLst>
                <a:innerShdw blurRad="69850" dist="43180" dir="5400000">
                  <a:srgbClr val="000000">
                    <a:alpha val="65000"/>
                  </a:srgbClr>
                </a:innerShdw>
              </a:effectLst>
              <a:latin typeface="Comic Sans MS" panose="030F0702030302020204" pitchFamily="66" charset="0"/>
            </a:endParaRPr>
          </a:p>
        </p:txBody>
      </p:sp>
      <p:pic>
        <p:nvPicPr>
          <p:cNvPr id="6" name="Рисунок 5" descr="piranxa.jpg"/>
          <p:cNvPicPr>
            <a:picLocks noChangeAspect="1"/>
          </p:cNvPicPr>
          <p:nvPr/>
        </p:nvPicPr>
        <p:blipFill>
          <a:blip r:embed="rId4"/>
          <a:stretch>
            <a:fillRect/>
          </a:stretch>
        </p:blipFill>
        <p:spPr>
          <a:xfrm>
            <a:off x="285720" y="1125649"/>
            <a:ext cx="4214842" cy="25508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Caiman_yacare_head-VancAq-July-2005_att-Stan-Shebs-wikimedia.jpg"/>
          <p:cNvPicPr>
            <a:picLocks noChangeAspect="1"/>
          </p:cNvPicPr>
          <p:nvPr/>
        </p:nvPicPr>
        <p:blipFill>
          <a:blip r:embed="rId5" cstate="print"/>
          <a:stretch>
            <a:fillRect/>
          </a:stretch>
        </p:blipFill>
        <p:spPr>
          <a:xfrm>
            <a:off x="4689906" y="1142985"/>
            <a:ext cx="4213693" cy="28047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i.jpg"/>
          <p:cNvPicPr>
            <a:picLocks noChangeAspect="1"/>
          </p:cNvPicPr>
          <p:nvPr/>
        </p:nvPicPr>
        <p:blipFill>
          <a:blip r:embed="rId6"/>
          <a:stretch>
            <a:fillRect/>
          </a:stretch>
        </p:blipFill>
        <p:spPr>
          <a:xfrm>
            <a:off x="282960" y="3857628"/>
            <a:ext cx="4217602" cy="2811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anguila-electrica-descargas-de-600-voltios.jpg"/>
          <p:cNvPicPr>
            <a:picLocks noChangeAspect="1"/>
          </p:cNvPicPr>
          <p:nvPr/>
        </p:nvPicPr>
        <p:blipFill>
          <a:blip r:embed="rId7"/>
          <a:stretch>
            <a:fillRect/>
          </a:stretch>
        </p:blipFill>
        <p:spPr>
          <a:xfrm>
            <a:off x="4653629" y="4097616"/>
            <a:ext cx="4286248" cy="2571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Прямоугольник 10"/>
          <p:cNvSpPr/>
          <p:nvPr/>
        </p:nvSpPr>
        <p:spPr>
          <a:xfrm>
            <a:off x="2500298" y="3071810"/>
            <a:ext cx="1215397" cy="492443"/>
          </a:xfrm>
          <a:prstGeom prst="rect">
            <a:avLst/>
          </a:prstGeom>
          <a:noFill/>
        </p:spPr>
        <p:txBody>
          <a:bodyPr wrap="none" lIns="91440" tIns="45720" rIns="91440" bIns="45720">
            <a:spAutoFit/>
          </a:bodyPr>
          <a:lstStyle/>
          <a:p>
            <a:pPr algn="ctr"/>
            <a:r>
              <a:rPr lang="uk-UA" sz="2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Піраньї</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Прямоугольник 11"/>
          <p:cNvSpPr/>
          <p:nvPr/>
        </p:nvSpPr>
        <p:spPr>
          <a:xfrm>
            <a:off x="4643438" y="1071546"/>
            <a:ext cx="1747979"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Крокодили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Прямоугольник 12"/>
          <p:cNvSpPr/>
          <p:nvPr/>
        </p:nvSpPr>
        <p:spPr>
          <a:xfrm>
            <a:off x="6081209" y="3962051"/>
            <a:ext cx="2858668" cy="492443"/>
          </a:xfrm>
          <a:prstGeom prst="rect">
            <a:avLst/>
          </a:prstGeom>
          <a:noFill/>
        </p:spPr>
        <p:txBody>
          <a:bodyPr wrap="none" lIns="91440" tIns="45720" rIns="91440" bIns="45720">
            <a:spAutoFit/>
          </a:bodyPr>
          <a:lstStyle/>
          <a:p>
            <a:pPr algn="ct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Електричний</a:t>
            </a: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600" b="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вугор</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4" name="Прямоугольник 13"/>
          <p:cNvSpPr/>
          <p:nvPr/>
        </p:nvSpPr>
        <p:spPr>
          <a:xfrm>
            <a:off x="285720" y="3929066"/>
            <a:ext cx="1531637" cy="492443"/>
          </a:xfrm>
          <a:prstGeom prst="rect">
            <a:avLst/>
          </a:prstGeom>
          <a:noFill/>
        </p:spPr>
        <p:txBody>
          <a:bodyPr wrap="none" lIns="91440" tIns="45720" rIns="91440" bIns="45720">
            <a:spAutoFit/>
          </a:bodyPr>
          <a:lstStyle/>
          <a:p>
            <a:pPr algn="ctr"/>
            <a:r>
              <a:rPr lang="ru-RU" sz="2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Черепахи</a:t>
            </a:r>
            <a:endParaRPr lang="ru-RU" sz="2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944</TotalTime>
  <Words>910</Words>
  <Application>Microsoft Office PowerPoint</Application>
  <PresentationFormat>Экран (4:3)</PresentationFormat>
  <Paragraphs>233</Paragraphs>
  <Slides>37</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Asus</dc:creator>
  <cp:lastModifiedBy>Asus</cp:lastModifiedBy>
  <cp:revision>214</cp:revision>
  <dcterms:created xsi:type="dcterms:W3CDTF">2015-11-24T16:59:40Z</dcterms:created>
  <dcterms:modified xsi:type="dcterms:W3CDTF">2016-01-25T18:40:01Z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3030182</vt:lpwstr>
  </property>
  <property fmtid="{D5CDD505-2E9C-101B-9397-08002B2CF9AE}" name="NXPowerLiteVersion" pid="3">
    <vt:lpwstr>D4.1.4</vt:lpwstr>
  </property>
</Properties>
</file>