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25C56-0FBF-45B8-B196-09211DC01C0D}" type="datetimeFigureOut">
              <a:rPr lang="uk-UA" smtClean="0"/>
              <a:pPr/>
              <a:t>06.08.2014</a:t>
            </a:fld>
            <a:endParaRPr lang="uk-UA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9E81349-BABC-4C75-87DE-97E017B6D14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25C56-0FBF-45B8-B196-09211DC01C0D}" type="datetimeFigureOut">
              <a:rPr lang="uk-UA" smtClean="0"/>
              <a:pPr/>
              <a:t>06.08.2014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81349-BABC-4C75-87DE-97E017B6D14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25C56-0FBF-45B8-B196-09211DC01C0D}" type="datetimeFigureOut">
              <a:rPr lang="uk-UA" smtClean="0"/>
              <a:pPr/>
              <a:t>06.08.2014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81349-BABC-4C75-87DE-97E017B6D14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25C56-0FBF-45B8-B196-09211DC01C0D}" type="datetimeFigureOut">
              <a:rPr lang="uk-UA" smtClean="0"/>
              <a:pPr/>
              <a:t>06.08.2014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9E81349-BABC-4C75-87DE-97E017B6D14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25C56-0FBF-45B8-B196-09211DC01C0D}" type="datetimeFigureOut">
              <a:rPr lang="uk-UA" smtClean="0"/>
              <a:pPr/>
              <a:t>06.08.2014</a:t>
            </a:fld>
            <a:endParaRPr lang="uk-UA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81349-BABC-4C75-87DE-97E017B6D14A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25C56-0FBF-45B8-B196-09211DC01C0D}" type="datetimeFigureOut">
              <a:rPr lang="uk-UA" smtClean="0"/>
              <a:pPr/>
              <a:t>06.08.2014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81349-BABC-4C75-87DE-97E017B6D14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25C56-0FBF-45B8-B196-09211DC01C0D}" type="datetimeFigureOut">
              <a:rPr lang="uk-UA" smtClean="0"/>
              <a:pPr/>
              <a:t>06.08.2014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9E81349-BABC-4C75-87DE-97E017B6D14A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25C56-0FBF-45B8-B196-09211DC01C0D}" type="datetimeFigureOut">
              <a:rPr lang="uk-UA" smtClean="0"/>
              <a:pPr/>
              <a:t>06.08.2014</a:t>
            </a:fld>
            <a:endParaRPr lang="uk-UA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81349-BABC-4C75-87DE-97E017B6D14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25C56-0FBF-45B8-B196-09211DC01C0D}" type="datetimeFigureOut">
              <a:rPr lang="uk-UA" smtClean="0"/>
              <a:pPr/>
              <a:t>06.08.2014</a:t>
            </a:fld>
            <a:endParaRPr lang="uk-UA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81349-BABC-4C75-87DE-97E017B6D14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25C56-0FBF-45B8-B196-09211DC01C0D}" type="datetimeFigureOut">
              <a:rPr lang="uk-UA" smtClean="0"/>
              <a:pPr/>
              <a:t>06.08.2014</a:t>
            </a:fld>
            <a:endParaRPr lang="uk-UA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81349-BABC-4C75-87DE-97E017B6D14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25C56-0FBF-45B8-B196-09211DC01C0D}" type="datetimeFigureOut">
              <a:rPr lang="uk-UA" smtClean="0"/>
              <a:pPr/>
              <a:t>06.08.2014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81349-BABC-4C75-87DE-97E017B6D14A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C325C56-0FBF-45B8-B196-09211DC01C0D}" type="datetimeFigureOut">
              <a:rPr lang="uk-UA" smtClean="0"/>
              <a:pPr/>
              <a:t>06.08.2014</a:t>
            </a:fld>
            <a:endParaRPr lang="uk-UA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9E81349-BABC-4C75-87DE-97E017B6D14A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500306"/>
            <a:ext cx="8458200" cy="1222375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2000240"/>
            <a:ext cx="8458200" cy="1485904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9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9300" b="1" i="1" dirty="0" smtClean="0">
                <a:latin typeface="Times New Roman" pitchFamily="18" charset="0"/>
                <a:cs typeface="Times New Roman" pitchFamily="18" charset="0"/>
              </a:rPr>
              <a:t>Показники </a:t>
            </a:r>
          </a:p>
          <a:p>
            <a:pPr algn="ctr"/>
            <a:r>
              <a:rPr lang="uk-UA" sz="9300" b="1" i="1" dirty="0" smtClean="0">
                <a:latin typeface="Times New Roman" pitchFamily="18" charset="0"/>
                <a:cs typeface="Times New Roman" pitchFamily="18" charset="0"/>
              </a:rPr>
              <a:t>економічного потенціалу</a:t>
            </a:r>
            <a:endParaRPr lang="uk-UA" sz="93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142852"/>
            <a:ext cx="814102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300" b="1" i="1" dirty="0" smtClean="0">
                <a:latin typeface="Times New Roman" pitchFamily="18" charset="0"/>
                <a:cs typeface="Times New Roman" pitchFamily="18" charset="0"/>
              </a:rPr>
              <a:t>Найбагатші країни світу за 2005 рік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(ВВП на душу населення за ПКС </a:t>
            </a:r>
            <a:r>
              <a:rPr lang="uk-UA" sz="2000" b="1" i="1" dirty="0" err="1" smtClean="0">
                <a:latin typeface="Times New Roman" pitchFamily="18" charset="0"/>
                <a:cs typeface="Times New Roman" pitchFamily="18" charset="0"/>
              </a:rPr>
              <a:t>дол.США</a:t>
            </a: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uk-UA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500166" y="2357430"/>
          <a:ext cx="671517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6780"/>
                <a:gridCol w="3662821"/>
                <a:gridCol w="2365571"/>
              </a:tblGrid>
              <a:tr h="370840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Люксембург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70 014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Катар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68 749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Норвегія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47 551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Бруней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47 465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Кувейт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44 982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США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41 674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Сінгапур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41 478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714348" y="5357826"/>
            <a:ext cx="80724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Серед країн СНД найбільший обсяг ВВП на душу населення в Росії – </a:t>
            </a:r>
          </a:p>
          <a:p>
            <a:pPr algn="just"/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11 861, у Казахстані – 8 699, Білорусії – 8 541, в Україні – 5 583 </a:t>
            </a:r>
            <a:r>
              <a:rPr lang="uk-UA" sz="2000" i="1" dirty="0" err="1" smtClean="0">
                <a:latin typeface="Times New Roman" pitchFamily="18" charset="0"/>
                <a:cs typeface="Times New Roman" pitchFamily="18" charset="0"/>
              </a:rPr>
              <a:t>дол.США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Валовий внутрішній продукт (ВВП)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– це сукупна вартість усього обсягу кінцевих товарів і послуг вироблених у певній країні за рік.</a:t>
            </a:r>
          </a:p>
          <a:p>
            <a:pPr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( ВВП враховує все, що створили громадяни і негромадяни країни з використанням власних ресурсів і залучених ззовні, але тільки в межах території країни.)</a:t>
            </a:r>
            <a:endParaRPr lang="uk-UA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uk-UA" sz="3900" b="1" i="1" dirty="0" smtClean="0">
                <a:latin typeface="Times New Roman" pitchFamily="18" charset="0"/>
                <a:cs typeface="Times New Roman" pitchFamily="18" charset="0"/>
              </a:rPr>
              <a:t>Валовий національний продукт (ВНП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uk-UA" dirty="0" smtClean="0"/>
              <a:t>– </a:t>
            </a:r>
          </a:p>
          <a:p>
            <a:pPr algn="just">
              <a:buNone/>
            </a:pPr>
            <a:r>
              <a:rPr lang="uk-UA" dirty="0" smtClean="0"/>
              <a:t>   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сукупна вартість усього обсягу товарів і послуг, вироблених країною за рік, включаючи також вартість продукту, створеного не тільки в самій країні, а й за кордоном з використанням чинників виробництва, що належать певній країні.</a:t>
            </a:r>
          </a:p>
          <a:p>
            <a:pPr algn="just">
              <a:buNone/>
            </a:pPr>
            <a:endParaRPr lang="uk-UA" sz="35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(ВНП враховує все, що створили громадяни країни не лише на власній території, а й за її межами, проте не враховує створене негромадянами країни з використанням іноземних ресурсів на території країни.)</a:t>
            </a:r>
            <a:endParaRPr lang="uk-UA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686800" cy="838200"/>
          </a:xfrm>
        </p:spPr>
        <p:txBody>
          <a:bodyPr/>
          <a:lstStyle/>
          <a:p>
            <a:pPr algn="ctr"/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Розрахунок ВВП</a:t>
            </a:r>
            <a:endParaRPr lang="uk-UA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спосіб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- витрати й доходи у грошовому еквіваленті  - економісти. 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( Підручник ст.66 мал. 32)</a:t>
            </a:r>
          </a:p>
          <a:p>
            <a:pPr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спосіб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– галузі ( у відсотках), що створюють ВВП  -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економгеографи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(Підручник ст.65 стаття </a:t>
            </a:r>
            <a:r>
              <a:rPr lang="uk-UA" sz="2800" i="1" dirty="0" err="1" smtClean="0">
                <a:latin typeface="Times New Roman" pitchFamily="18" charset="0"/>
                <a:cs typeface="Times New Roman" pitchFamily="18" charset="0"/>
              </a:rPr>
              <a:t>“Україна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uk-UA" sz="2800" i="1" dirty="0" err="1" smtClean="0">
                <a:latin typeface="Times New Roman" pitchFamily="18" charset="0"/>
                <a:cs typeface="Times New Roman" pitchFamily="18" charset="0"/>
              </a:rPr>
              <a:t>світ”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Національний дохід (НД)</a:t>
            </a:r>
            <a:r>
              <a:rPr lang="uk-UA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– це валовий національний продукт без урахування витрачених матеріалів і спрацювання засобів виробництва.</a:t>
            </a:r>
          </a:p>
          <a:p>
            <a:pPr algn="ctr">
              <a:buNone/>
            </a:pPr>
            <a:endParaRPr lang="uk-UA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(Отже, НД – це та частка ВНП, яка використовується для споживання і нагромадження.)</a:t>
            </a:r>
            <a:endParaRPr lang="uk-UA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Країна та її громадяни</a:t>
            </a:r>
            <a:endParaRPr lang="uk-UA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Показники ВВП, ВНП, НД також розраховуються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“на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душу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населення”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для розрахунку якого загальний обсяг ділять на кількість населення країни.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  (</a:t>
            </a: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Практичне завдання: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За статистичними даними ВВП України за 2013 рік 1 475 трлн. грн. населення – 43 млн. чол. 34 302 тис. грн. – показник ВВП на душу населення. Курс </a:t>
            </a:r>
            <a:r>
              <a:rPr lang="uk-UA" sz="2400" i="1" dirty="0" err="1" smtClean="0">
                <a:latin typeface="Times New Roman" pitchFamily="18" charset="0"/>
                <a:cs typeface="Times New Roman" pitchFamily="18" charset="0"/>
              </a:rPr>
              <a:t>дол.США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9 грн., отже ВВП України 3 811 дол. США.) </a:t>
            </a:r>
            <a:endParaRPr lang="uk-UA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686800" cy="838200"/>
          </a:xfrm>
        </p:spPr>
        <p:txBody>
          <a:bodyPr/>
          <a:lstStyle/>
          <a:p>
            <a:pPr algn="ctr"/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Проблемне питання</a:t>
            </a:r>
            <a:endParaRPr lang="uk-UA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 статистиці можна зустріти різні показники ВВП на душу населення. Так, в одному випадку Україна має показник у 860 дол. США, а в іншому – 5400 дол. США на душу населення. Розходження значні – у шість разів.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Чим ви можете пояснити цю величезну різницю?</a:t>
            </a:r>
            <a:endParaRPr lang="uk-UA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Світові стандарти</a:t>
            </a:r>
            <a:endParaRPr lang="uk-UA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 1970 р. з метою одержання інформації для аналізу рівня розвитку й ефективності економік різних країн світу була впроваджена Програма міжнародних зіставлень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(ПМЗ) ООН валового внутрішнього продукту.</a:t>
            </a:r>
          </a:p>
          <a:p>
            <a:pPr algn="just"/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2005 р. уперше в історії був проведений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Глобальний раунд Програми міжнародних зіставлень (ПМЗ),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 якому брали участь 146 країн.</a:t>
            </a:r>
          </a:p>
          <a:p>
            <a:pPr algn="just"/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(За єдину </a:t>
            </a:r>
            <a:r>
              <a:rPr lang="uk-UA" i="1" dirty="0" err="1" smtClean="0">
                <a:latin typeface="Times New Roman" pitchFamily="18" charset="0"/>
                <a:cs typeface="Times New Roman" pitchFamily="18" charset="0"/>
              </a:rPr>
              <a:t>грош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. од. з перерахунком  показників ВВП було взято дол. США.)</a:t>
            </a:r>
            <a:endParaRPr lang="uk-UA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Для перерахунку номінальних кінцевих витрат у реальні в рамках міжнародних зіставлень використовується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паритет купівельної спроможності (ПКС)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який відображає відносні ціни на товари і послуги (</a:t>
            </a:r>
            <a:r>
              <a:rPr lang="uk-UA" smtClean="0">
                <a:latin typeface="Times New Roman" pitchFamily="18" charset="0"/>
                <a:cs typeface="Times New Roman" pitchFamily="18" charset="0"/>
              </a:rPr>
              <a:t>близько тисячі)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 різних країнах.</a:t>
            </a: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Обсяги ВВП, переведені в єдину валюту за допомогою ПКС, показують місце, яке посідає економіка країни порівняно з іншими країнами світу.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210</TotalTime>
  <Words>550</Words>
  <Application>Microsoft Office PowerPoint</Application>
  <PresentationFormat>Экран (4:3)</PresentationFormat>
  <Paragraphs>58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 </vt:lpstr>
      <vt:lpstr>Слайд 2</vt:lpstr>
      <vt:lpstr>Слайд 3</vt:lpstr>
      <vt:lpstr>Розрахунок ВВП</vt:lpstr>
      <vt:lpstr>Слайд 5</vt:lpstr>
      <vt:lpstr>Країна та її громадяни</vt:lpstr>
      <vt:lpstr>Проблемне питання</vt:lpstr>
      <vt:lpstr>Світові стандарти</vt:lpstr>
      <vt:lpstr>Слайд 9</vt:lpstr>
      <vt:lpstr>  Найбагатші країни світу за 2005 рік  (ВВП на душу населення за ПКС дол.США)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comp</cp:lastModifiedBy>
  <cp:revision>22</cp:revision>
  <dcterms:created xsi:type="dcterms:W3CDTF">2014-07-25T12:06:30Z</dcterms:created>
  <dcterms:modified xsi:type="dcterms:W3CDTF">2014-08-06T13:30:11Z</dcterms:modified>
</cp:coreProperties>
</file>