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chart+xml" PartName="/ppt/charts/chart3.xml"/>
  <Override ContentType="application/vnd.openxmlformats-officedocument.drawingml.chart+xml" PartName="/ppt/charts/chart4.xml"/>
  <Default ContentType="application/vnd.openxmlformats-officedocument.spreadsheetml.sheet" Extension="xlsx"/>
  <Override ContentType="application/vnd.openxmlformats-officedocument.drawingml.chart+xml" PartName="/ppt/charts/chart5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A9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3" autoAdjust="0"/>
    <p:restoredTop sz="94767" autoAdjust="0"/>
  </p:normalViewPr>
  <p:slideViewPr>
    <p:cSldViewPr>
      <p:cViewPr varScale="1">
        <p:scale>
          <a:sx n="65" d="100"/>
          <a:sy n="65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vice\Desktop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ervice\Desktop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I:\&#1091;&#1088;&#1086;&#1082;%20&#1044;&#1085;&#1077;&#1087;&#1088;&#1086;&#1087;&#1077;&#1090;&#1088;&#1086;\&#1051;&#1080;&#1089;&#1090;%20Microsoft%20Excel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984899413422647"/>
          <c:y val="4.9142120019916552E-2"/>
          <c:w val="0.60881176411294236"/>
          <c:h val="0.85842455328164413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Народжуваність</c:v>
                </c:pt>
              </c:strCache>
            </c:strRef>
          </c:tx>
          <c:spPr>
            <a:solidFill>
              <a:srgbClr val="FFC000"/>
            </a:solidFill>
            <a:ln w="127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c:spPr>
          <c:cat>
            <c:numRef>
              <c:f>Лист1!$B$2:$R$2</c:f>
              <c:numCache>
                <c:formatCode>General</c:formatCode>
                <c:ptCount val="17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</c:numCache>
            </c:numRef>
          </c:cat>
          <c:val>
            <c:numRef>
              <c:f>Лист1!$B$3:$R$3</c:f>
              <c:numCache>
                <c:formatCode>General</c:formatCode>
                <c:ptCount val="17"/>
                <c:pt idx="0">
                  <c:v>7.5</c:v>
                </c:pt>
                <c:pt idx="1">
                  <c:v>7.1</c:v>
                </c:pt>
                <c:pt idx="2">
                  <c:v>7.1</c:v>
                </c:pt>
                <c:pt idx="3">
                  <c:v>7.2</c:v>
                </c:pt>
                <c:pt idx="4">
                  <c:v>7.7</c:v>
                </c:pt>
                <c:pt idx="5">
                  <c:v>7.1</c:v>
                </c:pt>
                <c:pt idx="6">
                  <c:v>7.2</c:v>
                </c:pt>
                <c:pt idx="7">
                  <c:v>7.7</c:v>
                </c:pt>
                <c:pt idx="8">
                  <c:v>8.3000000000000007</c:v>
                </c:pt>
                <c:pt idx="9">
                  <c:v>8.9</c:v>
                </c:pt>
                <c:pt idx="10">
                  <c:v>8.7000000000000011</c:v>
                </c:pt>
                <c:pt idx="11">
                  <c:v>9.8000000000000007</c:v>
                </c:pt>
                <c:pt idx="12">
                  <c:v>10.1</c:v>
                </c:pt>
                <c:pt idx="13">
                  <c:v>11</c:v>
                </c:pt>
                <c:pt idx="14">
                  <c:v>11.1</c:v>
                </c:pt>
                <c:pt idx="15">
                  <c:v>10.6</c:v>
                </c:pt>
                <c:pt idx="16">
                  <c:v>10.9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Смертність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c:spPr>
          <c:cat>
            <c:numRef>
              <c:f>Лист1!$B$2:$R$2</c:f>
              <c:numCache>
                <c:formatCode>General</c:formatCode>
                <c:ptCount val="17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</c:numCache>
            </c:numRef>
          </c:cat>
          <c:val>
            <c:numRef>
              <c:f>Лист1!$B$4:$R$4</c:f>
              <c:numCache>
                <c:formatCode>General</c:formatCode>
                <c:ptCount val="17"/>
                <c:pt idx="0">
                  <c:v>14.9</c:v>
                </c:pt>
                <c:pt idx="1">
                  <c:v>15.7</c:v>
                </c:pt>
                <c:pt idx="2">
                  <c:v>16.3</c:v>
                </c:pt>
                <c:pt idx="3">
                  <c:v>16</c:v>
                </c:pt>
                <c:pt idx="4">
                  <c:v>16.3</c:v>
                </c:pt>
                <c:pt idx="5">
                  <c:v>16.3</c:v>
                </c:pt>
                <c:pt idx="6">
                  <c:v>16</c:v>
                </c:pt>
                <c:pt idx="7">
                  <c:v>16.3</c:v>
                </c:pt>
                <c:pt idx="8">
                  <c:v>16.7</c:v>
                </c:pt>
                <c:pt idx="9">
                  <c:v>17</c:v>
                </c:pt>
                <c:pt idx="10">
                  <c:v>17.7</c:v>
                </c:pt>
                <c:pt idx="11">
                  <c:v>17.3</c:v>
                </c:pt>
                <c:pt idx="12">
                  <c:v>17.5</c:v>
                </c:pt>
                <c:pt idx="13">
                  <c:v>17.7</c:v>
                </c:pt>
                <c:pt idx="14">
                  <c:v>16.3</c:v>
                </c:pt>
                <c:pt idx="15">
                  <c:v>16.3</c:v>
                </c:pt>
                <c:pt idx="16">
                  <c:v>15.7</c:v>
                </c:pt>
              </c:numCache>
            </c:numRef>
          </c:val>
        </c:ser>
        <c:axId val="33542528"/>
        <c:axId val="33544448"/>
      </c:barChart>
      <c:lineChart>
        <c:grouping val="standard"/>
        <c:ser>
          <c:idx val="2"/>
          <c:order val="2"/>
          <c:tx>
            <c:strRef>
              <c:f>Лист1!$A$5</c:f>
              <c:strCache>
                <c:ptCount val="1"/>
                <c:pt idx="0">
                  <c:v>Природний приріст</c:v>
                </c:pt>
              </c:strCache>
            </c:strRef>
          </c:tx>
          <c:spPr>
            <a:ln w="19050">
              <a:solidFill>
                <a:srgbClr val="3FCD5A"/>
              </a:solidFill>
            </a:ln>
          </c:spPr>
          <c:marker>
            <c:symbol val="circle"/>
            <c:size val="5"/>
            <c:spPr>
              <a:solidFill>
                <a:srgbClr val="009242"/>
              </a:solidFill>
              <a:ln w="19050">
                <a:solidFill>
                  <a:srgbClr val="3FCD5A"/>
                </a:solidFill>
              </a:ln>
            </c:spPr>
          </c:marker>
          <c:dPt>
            <c:idx val="3"/>
            <c:marker>
              <c:spPr>
                <a:solidFill>
                  <a:srgbClr val="009242"/>
                </a:solidFill>
                <a:ln w="19050" cap="flat">
                  <a:solidFill>
                    <a:srgbClr val="3FCD5A"/>
                  </a:solidFill>
                </a:ln>
              </c:spPr>
            </c:marker>
          </c:dPt>
          <c:cat>
            <c:numRef>
              <c:f>Лист1!$B$2:$R$2</c:f>
              <c:numCache>
                <c:formatCode>General</c:formatCode>
                <c:ptCount val="17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</c:numCache>
            </c:numRef>
          </c:cat>
          <c:val>
            <c:numRef>
              <c:f>Лист1!$B$5:$R$5</c:f>
              <c:numCache>
                <c:formatCode>General</c:formatCode>
                <c:ptCount val="17"/>
                <c:pt idx="0">
                  <c:v>-7.4</c:v>
                </c:pt>
                <c:pt idx="1">
                  <c:v>-8.6</c:v>
                </c:pt>
                <c:pt idx="2">
                  <c:v>-9.2000000000000011</c:v>
                </c:pt>
                <c:pt idx="3">
                  <c:v>-8.8000000000000007</c:v>
                </c:pt>
                <c:pt idx="4">
                  <c:v>-8.4</c:v>
                </c:pt>
                <c:pt idx="5">
                  <c:v>-9.2000000000000011</c:v>
                </c:pt>
                <c:pt idx="6">
                  <c:v>-8.8000000000000007</c:v>
                </c:pt>
                <c:pt idx="7">
                  <c:v>-8.6</c:v>
                </c:pt>
                <c:pt idx="8">
                  <c:v>-8.4</c:v>
                </c:pt>
                <c:pt idx="9">
                  <c:v>-8.1</c:v>
                </c:pt>
                <c:pt idx="10">
                  <c:v>-9</c:v>
                </c:pt>
                <c:pt idx="11">
                  <c:v>-7.5</c:v>
                </c:pt>
                <c:pt idx="12">
                  <c:v>-7.4</c:v>
                </c:pt>
                <c:pt idx="13">
                  <c:v>-6.7</c:v>
                </c:pt>
                <c:pt idx="14">
                  <c:v>-5.2</c:v>
                </c:pt>
                <c:pt idx="15">
                  <c:v>-5.7</c:v>
                </c:pt>
                <c:pt idx="16">
                  <c:v>-4.8</c:v>
                </c:pt>
              </c:numCache>
            </c:numRef>
          </c:val>
        </c:ser>
        <c:marker val="1"/>
        <c:axId val="33542528"/>
        <c:axId val="33544448"/>
      </c:lineChart>
      <c:catAx>
        <c:axId val="335425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uk-UA" dirty="0"/>
                  <a:t>Роки</a:t>
                </a:r>
              </a:p>
            </c:rich>
          </c:tx>
          <c:layout/>
        </c:title>
        <c:numFmt formatCode="General" sourceLinked="1"/>
        <c:tickLblPos val="nextTo"/>
        <c:crossAx val="33544448"/>
        <c:crosses val="autoZero"/>
        <c:auto val="1"/>
        <c:lblAlgn val="ctr"/>
        <c:lblOffset val="100"/>
      </c:catAx>
      <c:valAx>
        <c:axId val="3354444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lang="ru-RU" sz="12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 sz="1200">
                    <a:latin typeface="Times New Roman" pitchFamily="18" charset="0"/>
                    <a:cs typeface="Times New Roman" pitchFamily="18" charset="0"/>
                  </a:rPr>
                  <a:t>Промілле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lang="ru-RU" sz="12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33542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467256142162567"/>
          <c:y val="4.6315293411587858E-3"/>
          <c:w val="0.33532738095238118"/>
          <c:h val="0.5303526537771962"/>
        </c:manualLayout>
      </c:layout>
      <c:txPr>
        <a:bodyPr/>
        <a:lstStyle/>
        <a:p>
          <a:pPr>
            <a:defRPr lang="ru-RU" sz="12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4520778652668415E-2"/>
          <c:y val="0.11342592592592599"/>
          <c:w val="0.6432930883639546"/>
          <c:h val="0.88657407407407451"/>
        </c:manualLayout>
      </c:layout>
      <c:bar3DChart>
        <c:barDir val="col"/>
        <c:grouping val="standard"/>
        <c:ser>
          <c:idx val="0"/>
          <c:order val="0"/>
          <c:tx>
            <c:v>%</c:v>
          </c:tx>
          <c:spPr>
            <a:solidFill>
              <a:srgbClr val="FFFF00"/>
            </a:solidFill>
            <a:ln>
              <a:solidFill>
                <a:srgbClr val="0070C0"/>
              </a:solidFill>
            </a:ln>
          </c:spPr>
          <c:dLbls>
            <c:dLbl>
              <c:idx val="0"/>
              <c:layout>
                <c:manualLayout>
                  <c:x val="0"/>
                  <c:y val="-3.525641025641027E-2"/>
                </c:manualLayout>
              </c:layout>
              <c:showVal val="1"/>
            </c:dLbl>
            <c:dLbl>
              <c:idx val="1"/>
              <c:layout>
                <c:manualLayout>
                  <c:x val="-6.2868361571293222E-3"/>
                  <c:y val="-2.2435897435897443E-2"/>
                </c:manualLayout>
              </c:layout>
              <c:showVal val="1"/>
            </c:dLbl>
            <c:dLbl>
              <c:idx val="2"/>
              <c:layout>
                <c:manualLayout>
                  <c:x val="5.5554345490853377E-3"/>
                  <c:y val="-6.267817484352918E-2"/>
                </c:manualLayout>
              </c:layout>
              <c:showVal val="1"/>
            </c:dLbl>
            <c:dLbl>
              <c:idx val="3"/>
              <c:layout>
                <c:manualLayout>
                  <c:x val="1.666666666666668E-2"/>
                  <c:y val="-8.7962962962963076E-2"/>
                </c:manualLayout>
              </c:layout>
              <c:showVal val="1"/>
            </c:dLbl>
            <c:dLbl>
              <c:idx val="4"/>
              <c:layout>
                <c:manualLayout>
                  <c:x val="5.1244150024701812E-2"/>
                  <c:y val="-0.10933045628911772"/>
                </c:manualLayout>
              </c:layout>
              <c:showVal val="1"/>
            </c:dLbl>
            <c:delete val="1"/>
          </c:dLbls>
          <c:cat>
            <c:strRef>
              <c:f>Лист1!$B$8:$B$12</c:f>
              <c:strCache>
                <c:ptCount val="5"/>
                <c:pt idx="0">
                  <c:v>Українці</c:v>
                </c:pt>
                <c:pt idx="1">
                  <c:v>Росіяни</c:v>
                </c:pt>
                <c:pt idx="2">
                  <c:v>Білоруси</c:v>
                </c:pt>
                <c:pt idx="3">
                  <c:v>Євреї</c:v>
                </c:pt>
                <c:pt idx="4">
                  <c:v>Інші національності</c:v>
                </c:pt>
              </c:strCache>
            </c:strRef>
          </c:cat>
          <c:val>
            <c:numRef>
              <c:f>Лист1!$C$8:$C$12</c:f>
              <c:numCache>
                <c:formatCode>0%</c:formatCode>
                <c:ptCount val="5"/>
                <c:pt idx="0">
                  <c:v>0.79</c:v>
                </c:pt>
                <c:pt idx="1">
                  <c:v>0.18000000000000005</c:v>
                </c:pt>
                <c:pt idx="2">
                  <c:v>1.0000000000000004E-2</c:v>
                </c:pt>
                <c:pt idx="3" formatCode="0.00%">
                  <c:v>5.0000000000000018E-3</c:v>
                </c:pt>
                <c:pt idx="4" formatCode="0.00%">
                  <c:v>1.4999999999999998E-2</c:v>
                </c:pt>
              </c:numCache>
            </c:numRef>
          </c:val>
          <c:shape val="box"/>
        </c:ser>
        <c:shape val="cone"/>
        <c:axId val="60624256"/>
        <c:axId val="60662912"/>
        <c:axId val="60565248"/>
      </c:bar3DChart>
      <c:catAx>
        <c:axId val="60624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uk-UA"/>
          </a:p>
        </c:txPr>
        <c:crossAx val="60662912"/>
        <c:crosses val="autoZero"/>
        <c:auto val="1"/>
        <c:lblAlgn val="ctr"/>
        <c:lblOffset val="100"/>
      </c:catAx>
      <c:valAx>
        <c:axId val="6066291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/>
            </a:pPr>
            <a:endParaRPr lang="uk-UA"/>
          </a:p>
        </c:txPr>
        <c:crossAx val="60624256"/>
        <c:crosses val="autoZero"/>
        <c:crossBetween val="between"/>
      </c:valAx>
      <c:serAx>
        <c:axId val="60565248"/>
        <c:scaling>
          <c:orientation val="minMax"/>
        </c:scaling>
        <c:delete val="1"/>
        <c:axPos val="b"/>
        <c:tickLblPos val="nextTo"/>
        <c:crossAx val="60662912"/>
        <c:crosses val="autoZero"/>
      </c:serAx>
    </c:plotArea>
    <c:plotVisOnly val="1"/>
  </c:chart>
  <c:spPr>
    <a:solidFill>
      <a:schemeClr val="accent1">
        <a:lumMod val="20000"/>
        <a:lumOff val="80000"/>
      </a:schemeClr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6"/>
          <c:dPt>
            <c:idx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uk-UA"/>
              </a:p>
            </c:txPr>
            <c:showVal val="1"/>
            <c:showLeaderLines val="1"/>
          </c:dLbls>
          <c:cat>
            <c:strRef>
              <c:f>Лист1!$B$35:$B$37</c:f>
              <c:strCache>
                <c:ptCount val="3"/>
                <c:pt idx="0">
                  <c:v>українська</c:v>
                </c:pt>
                <c:pt idx="1">
                  <c:v>російська</c:v>
                </c:pt>
                <c:pt idx="2">
                  <c:v>інша</c:v>
                </c:pt>
              </c:strCache>
            </c:strRef>
          </c:cat>
          <c:val>
            <c:numRef>
              <c:f>Лист1!$C$35:$C$37</c:f>
              <c:numCache>
                <c:formatCode>0%</c:formatCode>
                <c:ptCount val="3"/>
                <c:pt idx="0">
                  <c:v>0.67000000000000026</c:v>
                </c:pt>
                <c:pt idx="1">
                  <c:v>0.32000000000000012</c:v>
                </c:pt>
                <c:pt idx="2">
                  <c:v>1.0000000000000004E-2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600"/>
          </a:pPr>
          <a:endParaRPr lang="uk-UA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2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B050"/>
              </a:solidFill>
            </c:spPr>
          </c:dPt>
          <c:dLbls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Виробнича сфера</c:v>
                </c:pt>
                <c:pt idx="1">
                  <c:v>Невиробнича сфера</c:v>
                </c:pt>
                <c:pt idx="2">
                  <c:v> </c:v>
                </c:pt>
                <c:pt idx="3">
                  <c:v>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0.8500000000000002</c:v>
                </c:pt>
                <c:pt idx="1">
                  <c:v>0.15000000000000005</c:v>
                </c:pt>
                <c:pt idx="2" formatCode="General">
                  <c:v>0</c:v>
                </c:pt>
                <c:pt idx="3" formatCode="General">
                  <c:v>0</c:v>
                </c:pt>
              </c:numCache>
            </c:numRef>
          </c:val>
        </c:ser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2939095903457989"/>
          <c:y val="0.23144598757368046"/>
          <c:w val="0.4517485324940323"/>
          <c:h val="0.65387222141196455"/>
        </c:manualLayout>
      </c:layout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v>2010</c:v>
          </c:tx>
          <c:dPt>
            <c:idx val="0"/>
            <c:spPr>
              <a:solidFill>
                <a:schemeClr val="accent4">
                  <a:lumMod val="75000"/>
                </a:schemeClr>
              </a:solidFill>
            </c:spPr>
          </c:dPt>
          <c:dLbls>
            <c:showVal val="1"/>
          </c:dLbls>
          <c:cat>
            <c:numLit>
              <c:formatCode>General</c:formatCode>
              <c:ptCount val="1"/>
              <c:pt idx="0">
                <c:v>2010</c:v>
              </c:pt>
            </c:numLit>
          </c:cat>
          <c:val>
            <c:numRef>
              <c:f>Лист3!$D$3:$D$4</c:f>
              <c:numCache>
                <c:formatCode>General</c:formatCode>
                <c:ptCount val="2"/>
                <c:pt idx="0">
                  <c:v>12600</c:v>
                </c:pt>
                <c:pt idx="1">
                  <c:v>10150</c:v>
                </c:pt>
              </c:numCache>
            </c:numRef>
          </c:val>
        </c:ser>
        <c:ser>
          <c:idx val="1"/>
          <c:order val="1"/>
          <c:tx>
            <c:v>1989</c:v>
          </c:tx>
          <c:spPr>
            <a:solidFill>
              <a:srgbClr val="7030A0"/>
            </a:solidFill>
          </c:spPr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shape val="box"/>
        <c:axId val="33948800"/>
        <c:axId val="33950336"/>
        <c:axId val="0"/>
      </c:bar3DChart>
      <c:catAx>
        <c:axId val="33948800"/>
        <c:scaling>
          <c:orientation val="minMax"/>
        </c:scaling>
        <c:delete val="1"/>
        <c:axPos val="b"/>
        <c:numFmt formatCode="General" sourceLinked="1"/>
        <c:tickLblPos val="nextTo"/>
        <c:crossAx val="33950336"/>
        <c:crosses val="autoZero"/>
        <c:auto val="1"/>
        <c:lblAlgn val="ctr"/>
        <c:lblOffset val="100"/>
      </c:catAx>
      <c:valAx>
        <c:axId val="33950336"/>
        <c:scaling>
          <c:orientation val="minMax"/>
        </c:scaling>
        <c:axPos val="l"/>
        <c:majorGridlines/>
        <c:numFmt formatCode="General" sourceLinked="1"/>
        <c:tickLblPos val="nextTo"/>
        <c:crossAx val="339488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3/22/2016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5.xml" Type="http://schemas.openxmlformats.org/officeDocument/2006/relationships/slideLayout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5.xml" Type="http://schemas.openxmlformats.org/officeDocument/2006/relationships/slideLayout"/><Relationship Id="rId4" Target="../media/image22.pn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5.xml" Type="http://schemas.openxmlformats.org/officeDocument/2006/relationships/slideLayout"/><Relationship Id="rId4" Target="../charts/chart5.xml" Type="http://schemas.openxmlformats.org/officeDocument/2006/relationships/char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2" Type="http://schemas.microsoft.com/office/2007/relationships/hdphoto" Target="NUL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4419600" cy="31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600200"/>
            <a:ext cx="3733800" cy="246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8229600" cy="541019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rgbClr val="0F2A9D"/>
                </a:solidFill>
              </a:rPr>
              <a:t>Дн</a:t>
            </a:r>
            <a:r>
              <a:rPr lang="uk-UA" b="1" dirty="0" smtClean="0">
                <a:solidFill>
                  <a:srgbClr val="0F2A9D"/>
                </a:solidFill>
              </a:rPr>
              <a:t>іпропетровська область</a:t>
            </a:r>
            <a:br>
              <a:rPr lang="uk-UA" b="1" dirty="0" smtClean="0">
                <a:solidFill>
                  <a:srgbClr val="0F2A9D"/>
                </a:solidFill>
              </a:rPr>
            </a:br>
            <a:r>
              <a:rPr lang="uk-UA" b="1" dirty="0" smtClean="0">
                <a:solidFill>
                  <a:srgbClr val="0F2A9D"/>
                </a:solidFill>
              </a:rPr>
              <a:t> на карті України. Населення .</a:t>
            </a:r>
            <a:endParaRPr lang="uk-UA" b="1" dirty="0">
              <a:solidFill>
                <a:srgbClr val="0F2A9D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розселення</a:t>
            </a:r>
            <a:endParaRPr lang="uk-UA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idx="1"/>
          </p:nvPr>
        </p:nvSpPr>
        <p:spPr>
          <a:xfrm>
            <a:off x="228600" y="3429000"/>
            <a:ext cx="5105400" cy="658813"/>
          </a:xfrm>
        </p:spPr>
        <p:txBody>
          <a:bodyPr/>
          <a:lstStyle/>
          <a:p>
            <a:pPr algn="ctr"/>
            <a:r>
              <a:rPr lang="uk-UA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міських поселеннях проживає    83,6% </a:t>
            </a:r>
            <a:r>
              <a:rPr lang="uk-UA" b="0" dirty="0" smtClean="0">
                <a:solidFill>
                  <a:schemeClr val="tx1"/>
                </a:solidFill>
              </a:rPr>
              <a:t>від загальної кількості населення області </a:t>
            </a:r>
            <a:endParaRPr lang="uk-UA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3"/>
          <p:cNvSpPr>
            <a:spLocks noGrp="1"/>
          </p:cNvSpPr>
          <p:nvPr>
            <p:ph type="body" sz="half" idx="3"/>
          </p:nvPr>
        </p:nvSpPr>
        <p:spPr>
          <a:xfrm>
            <a:off x="457200" y="4343400"/>
            <a:ext cx="8077201" cy="6096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  Дніпропетровськ  - місто - мільйонер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3276600" cy="217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990600"/>
            <a:ext cx="4191001" cy="2438400"/>
          </a:xfrm>
        </p:spPr>
        <p:txBody>
          <a:bodyPr/>
          <a:lstStyle/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сільських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поселеннях-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16,4%.</a:t>
            </a:r>
          </a:p>
          <a:p>
            <a:pPr algn="ctr"/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752600"/>
            <a:ext cx="3423307" cy="258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57200" y="4953000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/>
              <a:t>На території області виділяють 3 сформовані агломерації: Дніпровську(</a:t>
            </a:r>
            <a:r>
              <a:rPr lang="uk-UA" dirty="0" smtClean="0"/>
              <a:t>Дніпропетровськ, Дніпродзержинськ,Новомосковськ)</a:t>
            </a:r>
            <a:r>
              <a:rPr lang="uk-UA" sz="2400" dirty="0" smtClean="0"/>
              <a:t>,         Нікопольську, Криворізьку</a:t>
            </a:r>
          </a:p>
          <a:p>
            <a:pPr algn="ctr"/>
            <a:r>
              <a:rPr lang="uk-UA" sz="2400" dirty="0" smtClean="0"/>
              <a:t> та таку, що формується (</a:t>
            </a:r>
            <a:r>
              <a:rPr lang="uk-UA" sz="2400" dirty="0" err="1" smtClean="0"/>
              <a:t>Павлоградська</a:t>
            </a:r>
            <a:r>
              <a:rPr lang="uk-UA" sz="2400" dirty="0" smtClean="0"/>
              <a:t>).</a:t>
            </a:r>
            <a:endParaRPr lang="uk-UA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Трудові ресурси</a:t>
            </a:r>
            <a:endParaRPr lang="uk-UA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Зайнятість населення становить 72,1 %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Рівень безробіття  становить </a:t>
            </a:r>
          </a:p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5-6% %</a:t>
            </a:r>
            <a:endParaRPr lang="uk-UA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2667000"/>
          <a:ext cx="4040188" cy="3694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48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1" y="2971800"/>
            <a:ext cx="4571999" cy="267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704088"/>
            <a:ext cx="5638800" cy="81991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Дніпропетровськ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05200" y="1676400"/>
            <a:ext cx="4876800" cy="990600"/>
          </a:xfrm>
        </p:spPr>
        <p:txBody>
          <a:bodyPr/>
          <a:lstStyle/>
          <a:p>
            <a:pPr algn="ct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обласного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підпорядкування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адміністративний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центр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Дніпропетровської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області</a:t>
            </a:r>
            <a:endParaRPr lang="uk-UA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505200" y="2819400"/>
            <a:ext cx="4953000" cy="3236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Станом на 1 лютого 2015 року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налічувало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991,5 тис.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Дніпропетровськ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посідає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чисельністю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Дніпровської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агломерації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населенням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1828800" cy="208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1905000" cy="13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4800600"/>
            <a:ext cx="4876800" cy="186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4267200"/>
            <a:ext cx="3305175" cy="217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3200400"/>
            <a:ext cx="4040188" cy="659352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Новомосковськ</a:t>
            </a:r>
            <a:endParaRPr lang="uk-UA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24400" y="3200400"/>
            <a:ext cx="4041775" cy="33528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Новомосковськ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— місто обласного підпорядкування Дніпропетровської області, адміністративний центр Новомосковського  району.</a:t>
            </a:r>
          </a:p>
          <a:p>
            <a:pPr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/>
              <a:t>Населення  : 71 421 особа (станом на 1 серпня 2015 року)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457200"/>
            <a:ext cx="378288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" y="4191000"/>
            <a:ext cx="4040188" cy="232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228600"/>
            <a:ext cx="224117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59131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                         Перещепине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343400" y="1859757"/>
            <a:ext cx="4800599" cy="654843"/>
          </a:xfrm>
        </p:spPr>
        <p:txBody>
          <a:bodyPr>
            <a:normAutofit fontScale="25000" lnSpcReduction="20000"/>
          </a:bodyPr>
          <a:lstStyle/>
          <a:p>
            <a:endParaRPr lang="uk-UA" sz="9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9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9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9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9600" b="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Перещепинській міській раді підпорядковані населені пункти:</a:t>
            </a: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 Перещепине</a:t>
            </a: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Комінтерн - населення</a:t>
            </a:r>
            <a:r>
              <a:rPr lang="ru-RU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становить 542 особи</a:t>
            </a:r>
            <a:endParaRPr lang="uk-UA" sz="9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Малокозирщина - населення</a:t>
            </a:r>
            <a:r>
              <a:rPr lang="ru-RU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становить 447 </a:t>
            </a:r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Олександрія - населення</a:t>
            </a:r>
            <a:r>
              <a:rPr lang="ru-RU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становить 12 </a:t>
            </a:r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Свічанівка - населення</a:t>
            </a:r>
            <a:r>
              <a:rPr lang="ru-RU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становить 107 </a:t>
            </a:r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</a:p>
          <a:p>
            <a:pPr algn="ctr"/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с-ще Фрунзе - населення</a:t>
            </a:r>
            <a:r>
              <a:rPr lang="ru-RU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становить 267 </a:t>
            </a:r>
            <a:r>
              <a:rPr lang="uk-UA" sz="9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</a:p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  2000  році надано статус міста.</a:t>
            </a: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Населення   становить </a:t>
            </a:r>
          </a:p>
          <a:p>
            <a:pPr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10 150 осіб.</a:t>
            </a:r>
          </a:p>
          <a:p>
            <a:endParaRPr lang="uk-U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304800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5257800"/>
            <a:ext cx="3452813" cy="138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Діаграма 12"/>
          <p:cNvGraphicFramePr>
            <a:graphicFrameLocks/>
          </p:cNvGraphicFramePr>
          <p:nvPr/>
        </p:nvGraphicFramePr>
        <p:xfrm>
          <a:off x="609600" y="4343400"/>
          <a:ext cx="38100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752600"/>
          </a:xfrm>
        </p:spPr>
        <p:txBody>
          <a:bodyPr/>
          <a:lstStyle/>
          <a:p>
            <a:pPr algn="ctr"/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Дякую за увагу 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 співпрацю</a:t>
            </a:r>
            <a:endParaRPr lang="uk-UA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04088"/>
            <a:ext cx="8763000" cy="5772912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b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Повторити розділ “ Населення України ”, вивчити конспект до теми “ Дніпропетровська область на карті України. Населення. ” </a:t>
            </a:r>
            <a:b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Контурна карта: нанести адміністративно-територіальний поділ Дніпропетровської обл.(райони з районними центрами),міста обласного та районного підпорядкування.</a:t>
            </a:r>
            <a:b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Підготуватися до тематичного оцінювання.</a:t>
            </a:r>
            <a:endParaRPr lang="uk-UA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3708" y="3505200"/>
            <a:ext cx="4965492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0999"/>
            <a:ext cx="3352800" cy="223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886200" y="457200"/>
            <a:ext cx="4267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Територія Дніпропетровської області розташована в центральній і східній частинах України, у середній та нижній течії Дніпра. Сам Дніпро поділяє область майже на дві рівні частини.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uk-U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3810000"/>
            <a:ext cx="388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Площа області - 31,9 тис. км². За площею Дніпропетровська область займає друге місце в Україні.</a:t>
            </a:r>
            <a:endParaRPr lang="uk-UA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0"/>
            <a:ext cx="292143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4899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0"/>
            <a:ext cx="52578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Утворено Дніпропетровську    область </a:t>
            </a:r>
            <a:br>
              <a:rPr lang="ru-RU" sz="2400" b="1" dirty="0" smtClean="0"/>
            </a:br>
            <a:r>
              <a:rPr lang="ru-RU" sz="2400" b="1" dirty="0" smtClean="0"/>
              <a:t>27 лютого 1932 року </a:t>
            </a:r>
          </a:p>
          <a:p>
            <a:pPr algn="ctr"/>
            <a:endParaRPr lang="ru-RU" sz="1100" b="1" dirty="0" smtClean="0"/>
          </a:p>
          <a:p>
            <a:pPr algn="ctr"/>
            <a:r>
              <a:rPr lang="ru-RU" sz="2400" b="1" dirty="0" smtClean="0"/>
              <a:t>Історія формування області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685800" y="2564726"/>
            <a:ext cx="533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3657600"/>
            <a:ext cx="533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uk-UA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3400" y="1752600"/>
          <a:ext cx="7162800" cy="5044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/>
                <a:gridCol w="4648200"/>
              </a:tblGrid>
              <a:tr h="543885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Подія</a:t>
                      </a:r>
                      <a:endParaRPr lang="uk-UA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r>
                        <a:rPr kumimoji="0" lang="uk-UA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150 тисяч років тому 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давні люди почали заселяти береги Дніпра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VIII століття до нашої ери 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kumimoji="0" lang="uk-UA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прийшли скіфські племена 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VI-VIII </a:t>
                      </a: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</a:p>
                    <a:p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виникають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перші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поселення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літописних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слов’ян</a:t>
                      </a:r>
                    </a:p>
                    <a:p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XV-XVI </a:t>
                      </a:r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ст.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нове заселення пов’язане з виникненням та розвитком козацтва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1783 р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ввійшла до складу </a:t>
                      </a:r>
                      <a:r>
                        <a:rPr lang="uk-UA" sz="1600" b="1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Катеринославського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намісництва Російської імперії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388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1802 р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створена Катеринославська губернія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6795"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 лютого 1932 р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утворена Дніпропетровська область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400" y="304800"/>
            <a:ext cx="6400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Дніпропетровська область розташована у південно-східній   частині України. Межує з Полтавською, Харківською, Донецькою, Запорізькою, Херсонською, Миколаївською </a:t>
            </a:r>
          </a:p>
          <a:p>
            <a:r>
              <a:rPr lang="uk-UA" sz="2400" dirty="0" smtClean="0"/>
              <a:t>та Кіровоградською областями. </a:t>
            </a:r>
            <a:endParaRPr lang="uk-UA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524555"/>
            <a:ext cx="5257800" cy="433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056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905000" y="3429000"/>
            <a:ext cx="7010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Площа  Дніпропетровської обл. 31,9 тис.км2</a:t>
            </a:r>
          </a:p>
          <a:p>
            <a:pPr algn="ctr"/>
            <a:r>
              <a:rPr lang="uk-UA" sz="2400" b="1" dirty="0" smtClean="0"/>
              <a:t>Адміністративно-територіальний</a:t>
            </a:r>
            <a:r>
              <a:rPr lang="ru-RU" sz="2400" b="1" dirty="0" smtClean="0"/>
              <a:t> устрій: </a:t>
            </a:r>
          </a:p>
          <a:p>
            <a:pPr algn="ctr"/>
            <a:r>
              <a:rPr lang="ru-RU" sz="2400" b="1" dirty="0" smtClean="0"/>
              <a:t>22 райони, 13 міст обласного значення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ru-RU" sz="2400" b="1" dirty="0" smtClean="0"/>
              <a:t>7 міст районного значення, 68 селищ </a:t>
            </a:r>
          </a:p>
          <a:p>
            <a:pPr algn="ctr"/>
            <a:r>
              <a:rPr lang="ru-RU" sz="2400" b="1" dirty="0" smtClean="0"/>
              <a:t>та      1 368 сіл. </a:t>
            </a:r>
          </a:p>
          <a:p>
            <a:pPr algn="ctr"/>
            <a:r>
              <a:rPr lang="ru-RU" sz="2400" b="1" dirty="0" smtClean="0"/>
              <a:t>Головним обласним центром є  місто         </a:t>
            </a:r>
          </a:p>
          <a:p>
            <a:pPr algn="ctr"/>
            <a:r>
              <a:rPr lang="ru-RU" sz="2400" b="1" dirty="0" smtClean="0"/>
              <a:t>        Дніпропетровськ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7200" y="685801"/>
            <a:ext cx="822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304800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2002 році на сесії Дніпропетровської обласної ради було прийнято </a:t>
            </a:r>
            <a:r>
              <a:rPr lang="uk-UA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uk-UA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рішення «Про затвердження герба та прапора Дніпропетровської області»</a:t>
            </a:r>
            <a:endParaRPr lang="uk-UA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3429000" cy="321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981200"/>
            <a:ext cx="436245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  </a:t>
            </a:r>
            <a:r>
              <a:rPr lang="uk-UA" b="1" dirty="0" smtClean="0">
                <a:solidFill>
                  <a:srgbClr val="002060"/>
                </a:solidFill>
              </a:rPr>
              <a:t>Населення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676400"/>
            <a:ext cx="3124200" cy="457200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даними на 1 січня 2015 року на території області мешкає   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3 276 600 осіб </a:t>
            </a: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Середня густота (щільність) населення області –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Природний приріст становить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-4,6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</a:p>
          <a:p>
            <a:endParaRPr lang="uk-UA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124200"/>
            <a:ext cx="3968750" cy="271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Диаграмма 5"/>
          <p:cNvGraphicFramePr/>
          <p:nvPr/>
        </p:nvGraphicFramePr>
        <p:xfrm>
          <a:off x="3886200" y="990600"/>
          <a:ext cx="4648200" cy="198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Статево – віковий склад населення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/>
        </p:blipFill>
        <p:spPr bwMode="auto">
          <a:xfrm>
            <a:off x="457200" y="3419148"/>
            <a:ext cx="7924800" cy="1457652"/>
          </a:xfrm>
          <a:prstGeom prst="rect">
            <a:avLst/>
          </a:prstGeom>
          <a:noFill/>
          <a:ln>
            <a:solidFill>
              <a:sysClr val="window" lastClr="FFFFFF">
                <a:lumMod val="50000"/>
              </a:sysClr>
            </a:solidFill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Середній вік   населення у Дніпропетровській області становить 40,7 років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67000" y="5257800"/>
            <a:ext cx="411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Статево-вікова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піраміда населення Дніпропетровської області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2057400"/>
            <a:ext cx="3657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Жінки становлять 54,7%,  чоловіки – 45,3%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43800" y="3276600"/>
            <a:ext cx="8146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Жінки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47800" y="3276600"/>
            <a:ext cx="1087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Чоловіки</a:t>
            </a:r>
            <a:endParaRPr lang="uk-U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Національний та мовленевий склад населення</a:t>
            </a:r>
            <a:endParaRPr lang="uk-UA" sz="36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495800" cy="659352"/>
          </a:xfrm>
        </p:spPr>
        <p:txBody>
          <a:bodyPr/>
          <a:lstStyle/>
          <a:p>
            <a:endParaRPr lang="ru-RU" sz="20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області проживають представники           більш ніж 80 національностей</a:t>
            </a:r>
          </a:p>
          <a:p>
            <a:endParaRPr lang="ru-RU" sz="20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Рідна мова населення Дніпропетровської області </a:t>
            </a:r>
            <a:endParaRPr lang="uk-UA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381000" y="2667000"/>
          <a:ext cx="4040188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quarter" idx="4"/>
          </p:nvPr>
        </p:nvGraphicFramePr>
        <p:xfrm>
          <a:off x="4645025" y="2514600"/>
          <a:ext cx="4041775" cy="3846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697</TotalTime>
  <Words>468</Words>
  <PresentationFormat>Экран (4:3)</PresentationFormat>
  <Paragraphs>103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 Дніпропетровська область  на карті України. Населення .</vt:lpstr>
      <vt:lpstr>Слайд 2</vt:lpstr>
      <vt:lpstr>    </vt:lpstr>
      <vt:lpstr>Слайд 4</vt:lpstr>
      <vt:lpstr>Слайд 5</vt:lpstr>
      <vt:lpstr>Слайд 6</vt:lpstr>
      <vt:lpstr>  Населення</vt:lpstr>
      <vt:lpstr>Статево – віковий склад населення</vt:lpstr>
      <vt:lpstr>Національний та мовленевий склад населення</vt:lpstr>
      <vt:lpstr>Система розселення</vt:lpstr>
      <vt:lpstr>Трудові ресурси</vt:lpstr>
      <vt:lpstr>Дніпропетровськ</vt:lpstr>
      <vt:lpstr>Слайд 13</vt:lpstr>
      <vt:lpstr>                          Перещепине</vt:lpstr>
      <vt:lpstr>Дякую за увагу  та співпрацю</vt:lpstr>
      <vt:lpstr>Домашнє завдання: Повторити розділ “ Населення України ”, вивчити конспект до теми “ Дніпропетровська область на карті України. Населення. ”  Контурна карта: нанести адміністративно-територіальний поділ Дніпропетровської обл.(райони з районними центрами),міста обласного та районного підпорядкування. Підготуватися до тематичного оцінювання.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Дніпропетровська область  на карті України. Населення .</dc:title>
  <dc:creator>Service</dc:creator>
  <cp:lastModifiedBy>Service</cp:lastModifiedBy>
  <cp:revision>88</cp:revision>
  <dcterms:created xsi:type="dcterms:W3CDTF">2015-11-11T15:58:29Z</dcterms:created>
  <dcterms:modified xsi:type="dcterms:W3CDTF">2016-03-22T15:53:11Z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627721</vt:lpwstr>
  </property>
  <property fmtid="{D5CDD505-2E9C-101B-9397-08002B2CF9AE}" name="NXPowerLiteVersion" pid="3">
    <vt:lpwstr>D4.1.4</vt:lpwstr>
  </property>
</Properties>
</file>