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notesMasterIdLst>
    <p:notesMasterId r:id="rId57"/>
  </p:notesMasterIdLst>
  <p:sldIdLst>
    <p:sldId id="302" r:id="rId7"/>
    <p:sldId id="285" r:id="rId8"/>
    <p:sldId id="281" r:id="rId9"/>
    <p:sldId id="315" r:id="rId10"/>
    <p:sldId id="278" r:id="rId11"/>
    <p:sldId id="279" r:id="rId12"/>
    <p:sldId id="307" r:id="rId13"/>
    <p:sldId id="256" r:id="rId14"/>
    <p:sldId id="316" r:id="rId15"/>
    <p:sldId id="317" r:id="rId16"/>
    <p:sldId id="290" r:id="rId17"/>
    <p:sldId id="305" r:id="rId18"/>
    <p:sldId id="262" r:id="rId19"/>
    <p:sldId id="313" r:id="rId20"/>
    <p:sldId id="318" r:id="rId21"/>
    <p:sldId id="319" r:id="rId22"/>
    <p:sldId id="303" r:id="rId23"/>
    <p:sldId id="286" r:id="rId24"/>
    <p:sldId id="300" r:id="rId25"/>
    <p:sldId id="299" r:id="rId26"/>
    <p:sldId id="292" r:id="rId27"/>
    <p:sldId id="294" r:id="rId28"/>
    <p:sldId id="296" r:id="rId29"/>
    <p:sldId id="298" r:id="rId30"/>
    <p:sldId id="309" r:id="rId31"/>
    <p:sldId id="311" r:id="rId32"/>
    <p:sldId id="283" r:id="rId33"/>
    <p:sldId id="282" r:id="rId34"/>
    <p:sldId id="301" r:id="rId35"/>
    <p:sldId id="287" r:id="rId36"/>
    <p:sldId id="310" r:id="rId37"/>
    <p:sldId id="308" r:id="rId38"/>
    <p:sldId id="277" r:id="rId39"/>
    <p:sldId id="257" r:id="rId40"/>
    <p:sldId id="258" r:id="rId41"/>
    <p:sldId id="259" r:id="rId42"/>
    <p:sldId id="269" r:id="rId43"/>
    <p:sldId id="267" r:id="rId44"/>
    <p:sldId id="274" r:id="rId45"/>
    <p:sldId id="276" r:id="rId46"/>
    <p:sldId id="275" r:id="rId47"/>
    <p:sldId id="260" r:id="rId48"/>
    <p:sldId id="289" r:id="rId49"/>
    <p:sldId id="263" r:id="rId50"/>
    <p:sldId id="264" r:id="rId51"/>
    <p:sldId id="273" r:id="rId52"/>
    <p:sldId id="272" r:id="rId53"/>
    <p:sldId id="266" r:id="rId54"/>
    <p:sldId id="306" r:id="rId55"/>
    <p:sldId id="31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67" autoAdjust="0"/>
    <p:restoredTop sz="94660"/>
  </p:normalViewPr>
  <p:slideViewPr>
    <p:cSldViewPr>
      <p:cViewPr varScale="1">
        <p:scale>
          <a:sx n="71" d="100"/>
          <a:sy n="71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3BDD9-FF76-46D1-8591-9EFE8DEA1D1D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D8F73-D0E4-4923-83C2-DA48128B0F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472ED4-F62C-4A7D-B803-BA70EE3E5798}" type="slidenum">
              <a:rPr lang="ru-RU">
                <a:latin typeface="Arial" charset="0"/>
                <a:cs typeface="Arial" charset="0"/>
              </a:rPr>
              <a:pPr/>
              <a:t>37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D4A3D-8C9A-4998-B189-AD923491362A}" type="slidenum">
              <a:rPr lang="ru-RU">
                <a:latin typeface="Arial" charset="0"/>
                <a:cs typeface="Arial" charset="0"/>
              </a:rPr>
              <a:pPr/>
              <a:t>38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0D8F73-D0E4-4923-83C2-DA48128B0FDD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0613" y="933450"/>
            <a:ext cx="4486275" cy="33655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31148" y="4625629"/>
            <a:ext cx="4608484" cy="36576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301929-F16A-4972-BE44-C601CAA7EB50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0F4073-5CE7-42C8-AC5B-D376E7B4E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95;&#1086;&#1088;&#1085;&#1086;&#1073;%203\6978_&#1063;3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3;&#1110;&#1079;&#1072;\6978_&#1063;2.wm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3;&#1110;&#1079;&#1072;\&#1050;&#1083;&#1080;&#1087;_&#1085;&#1072;_&#1090;&#1077;&#1084;&#1091;_&#1063;&#1077;&#1088;&#1085;&#1086;&#1073;&#1099;&#1083;&#1100;&#1089;&#1082;&#1086;&#1081;_&#1082;&#1072;&#1090;&#1072;&#1089;&#1090;&#1088;&#1086;&#1092;&#1099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95;&#1086;&#1088;&#1085;&#1086;&#1073;%203\6978_&#1063;1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http://integral6.mirshkol.com/uploads/editor/2991/150289/blog_/images/2011_12_14cha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571480"/>
            <a:ext cx="735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solidFill>
                  <a:schemeClr val="bg1"/>
                </a:solidFill>
              </a:rPr>
              <a:t>Чорна тінь Чорнобиля</a:t>
            </a:r>
            <a:endParaRPr lang="ru-RU" sz="5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978_Ч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www.kulturologia.ru/files/u1834/chernobylsky-spas-icon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0500"/>
            <a:ext cx="4719639" cy="5881706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5072066" y="285728"/>
            <a:ext cx="3693982" cy="5786478"/>
          </a:xfrm>
        </p:spPr>
        <p:txBody>
          <a:bodyPr>
            <a:normAutofit/>
          </a:bodyPr>
          <a:lstStyle/>
          <a:p>
            <a:pPr algn="just"/>
            <a:r>
              <a:rPr lang="uk-UA" sz="2000" b="1" i="1" dirty="0" err="1" smtClean="0"/>
              <a:t>„Засурмив</a:t>
            </a:r>
            <a:r>
              <a:rPr lang="uk-UA" sz="2000" b="1" i="1" dirty="0" smtClean="0"/>
              <a:t> третій Янгол, і велика зоря спала з неба, палаючи, як смолоскип. </a:t>
            </a:r>
            <a:r>
              <a:rPr lang="ru-RU" sz="2000" b="1" i="1" dirty="0" smtClean="0"/>
              <a:t>І спала вона на </a:t>
            </a:r>
            <a:r>
              <a:rPr lang="ru-RU" sz="2000" b="1" i="1" dirty="0" err="1" smtClean="0"/>
              <a:t>третину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річок</a:t>
            </a:r>
            <a:r>
              <a:rPr lang="ru-RU" sz="2000" b="1" i="1" dirty="0" smtClean="0"/>
              <a:t> та </a:t>
            </a:r>
            <a:r>
              <a:rPr lang="ru-RU" sz="2000" b="1" i="1" dirty="0" err="1" smtClean="0"/>
              <a:t>водні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джерела</a:t>
            </a:r>
            <a:r>
              <a:rPr lang="ru-RU" sz="2000" b="1" i="1" dirty="0" smtClean="0"/>
              <a:t>. І </a:t>
            </a:r>
            <a:r>
              <a:rPr lang="ru-RU" sz="2000" b="1" i="1" dirty="0" err="1" smtClean="0"/>
              <a:t>ймення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зорі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тієї</a:t>
            </a:r>
            <a:r>
              <a:rPr lang="ru-RU" sz="2000" b="1" i="1" dirty="0" smtClean="0"/>
              <a:t> „Полин”. І стала </a:t>
            </a:r>
            <a:r>
              <a:rPr lang="ru-RU" sz="2000" b="1" i="1" dirty="0" err="1" smtClean="0"/>
              <a:t>третина</a:t>
            </a:r>
            <a:r>
              <a:rPr lang="ru-RU" sz="2000" b="1" i="1" dirty="0" smtClean="0"/>
              <a:t> води, як </a:t>
            </a:r>
            <a:r>
              <a:rPr lang="ru-RU" sz="2000" b="1" i="1" dirty="0" err="1" smtClean="0"/>
              <a:t>полин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багато</a:t>
            </a:r>
            <a:r>
              <a:rPr lang="ru-RU" sz="2000" b="1" i="1" dirty="0" smtClean="0"/>
              <a:t> людей </a:t>
            </a:r>
            <a:r>
              <a:rPr lang="ru-RU" sz="2000" b="1" i="1" dirty="0" err="1" smtClean="0"/>
              <a:t>повмирало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з</a:t>
            </a:r>
            <a:r>
              <a:rPr lang="ru-RU" sz="2000" b="1" i="1" dirty="0" smtClean="0"/>
              <a:t> води, </a:t>
            </a:r>
            <a:r>
              <a:rPr lang="ru-RU" sz="2000" b="1" i="1" dirty="0" err="1" smtClean="0"/>
              <a:t>бо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згіркла</a:t>
            </a:r>
            <a:r>
              <a:rPr lang="ru-RU" sz="2000" b="1" i="1" dirty="0" smtClean="0"/>
              <a:t> вона</a:t>
            </a:r>
            <a:r>
              <a:rPr lang="ru-RU" dirty="0" smtClean="0"/>
              <a:t>. </a:t>
            </a:r>
          </a:p>
          <a:p>
            <a:pPr algn="r"/>
            <a:r>
              <a:rPr lang="uk-UA" sz="2000" dirty="0" smtClean="0"/>
              <a:t>            </a:t>
            </a:r>
            <a:r>
              <a:rPr lang="ru-RU" sz="2000" dirty="0" smtClean="0"/>
              <a:t> </a:t>
            </a:r>
            <a:r>
              <a:rPr lang="ru-RU" sz="2000" i="1" dirty="0" smtClean="0"/>
              <a:t>(</a:t>
            </a:r>
            <a:r>
              <a:rPr lang="ru-RU" sz="2000" i="1" dirty="0" err="1" smtClean="0"/>
              <a:t>Біблія</a:t>
            </a:r>
            <a:r>
              <a:rPr lang="ru-RU" sz="2000" i="1" dirty="0" smtClean="0"/>
              <a:t>. </a:t>
            </a:r>
            <a:r>
              <a:rPr lang="ru-RU" sz="2000" i="1" dirty="0" err="1" smtClean="0"/>
              <a:t>Новий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завіт</a:t>
            </a:r>
            <a:r>
              <a:rPr lang="ru-RU" sz="2000" i="1" dirty="0" smtClean="0"/>
              <a:t>. </a:t>
            </a:r>
            <a:r>
              <a:rPr lang="ru-RU" sz="2000" i="1" dirty="0" err="1" smtClean="0"/>
              <a:t>Откровенія</a:t>
            </a:r>
            <a:r>
              <a:rPr lang="ru-RU" sz="2000" i="1" dirty="0" smtClean="0"/>
              <a:t> святого </a:t>
            </a:r>
          </a:p>
          <a:p>
            <a:pPr algn="r"/>
            <a:r>
              <a:rPr lang="ru-RU" sz="2000" i="1" dirty="0" err="1" smtClean="0"/>
              <a:t>Івана</a:t>
            </a:r>
            <a:r>
              <a:rPr lang="ru-RU" sz="2000" i="1" dirty="0" smtClean="0"/>
              <a:t> Богослова)</a:t>
            </a:r>
            <a:r>
              <a:rPr lang="uk-UA" sz="1700" dirty="0" smtClean="0"/>
              <a:t>        </a:t>
            </a:r>
            <a:endParaRPr lang="ru-RU" sz="17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6000768"/>
            <a:ext cx="4429156" cy="571504"/>
          </a:xfrm>
        </p:spPr>
        <p:txBody>
          <a:bodyPr>
            <a:noAutofit/>
          </a:bodyPr>
          <a:lstStyle/>
          <a:p>
            <a:r>
              <a:rPr lang="uk-UA" sz="2000" dirty="0" smtClean="0"/>
              <a:t>Ікона </a:t>
            </a:r>
            <a:r>
              <a:rPr lang="uk-UA" sz="2000" dirty="0" err="1" smtClean="0"/>
              <a:t>“Чорнобильський</a:t>
            </a:r>
            <a:r>
              <a:rPr lang="uk-UA" sz="2000" dirty="0" smtClean="0"/>
              <a:t>  Спас “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pravda.com/wp-content/uploads/2013/06/elektrostanc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57652" cy="3214710"/>
          </a:xfrm>
          <a:prstGeom prst="rect">
            <a:avLst/>
          </a:prstGeom>
          <a:noFill/>
        </p:spPr>
      </p:pic>
      <p:pic>
        <p:nvPicPr>
          <p:cNvPr id="1028" name="Picture 4" descr="http://images.newsukraine.com.ua/news/2010/2/5/pozhar-v-torgovom-centre-vinnicy-likvidirovan/real/01_pozhar-v-torgovom-centre-vinnicy-likvidirov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214686"/>
            <a:ext cx="3857619" cy="3643314"/>
          </a:xfrm>
          <a:prstGeom prst="rect">
            <a:avLst/>
          </a:prstGeom>
          <a:noFill/>
        </p:spPr>
      </p:pic>
      <p:pic>
        <p:nvPicPr>
          <p:cNvPr id="1030" name="Picture 6" descr="http://uwd.ru/uploads/posts/2009-06/08200814tragedy1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0"/>
            <a:ext cx="5286380" cy="3686176"/>
          </a:xfrm>
          <a:prstGeom prst="rect">
            <a:avLst/>
          </a:prstGeom>
          <a:noFill/>
        </p:spPr>
      </p:pic>
      <p:pic>
        <p:nvPicPr>
          <p:cNvPr id="1032" name="Picture 8" descr="http://3.bp.blogspot.com/-CdXfghE0ZN0/TaMrJjWWlnI/AAAAAAAAAKs/ouguVSE70eI/s1600/1%25D1%25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3357562"/>
            <a:ext cx="5286380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81439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26квітня   12.00 «</a:t>
            </a:r>
            <a:r>
              <a:rPr lang="ru-RU" sz="2400" b="1" i="1" dirty="0" err="1" smtClean="0">
                <a:solidFill>
                  <a:schemeClr val="bg1"/>
                </a:solidFill>
              </a:rPr>
              <a:t>Госпіталізовано</a:t>
            </a:r>
            <a:r>
              <a:rPr lang="ru-RU" sz="2400" b="1" i="1" dirty="0" smtClean="0">
                <a:solidFill>
                  <a:schemeClr val="bg1"/>
                </a:solidFill>
              </a:rPr>
              <a:t> 105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чоловік</a:t>
            </a:r>
            <a:r>
              <a:rPr lang="ru-RU" sz="2400" b="1" i="1" dirty="0" smtClean="0">
                <a:solidFill>
                  <a:schemeClr val="bg1"/>
                </a:solidFill>
              </a:rPr>
              <a:t>,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серед</a:t>
            </a:r>
            <a:r>
              <a:rPr lang="ru-RU" sz="2400" b="1" i="1" dirty="0" smtClean="0">
                <a:solidFill>
                  <a:schemeClr val="bg1"/>
                </a:solidFill>
              </a:rPr>
              <a:t> них 16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із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особового</a:t>
            </a:r>
            <a:r>
              <a:rPr lang="ru-RU" sz="2400" b="1" i="1" dirty="0" smtClean="0">
                <a:solidFill>
                  <a:schemeClr val="bg1"/>
                </a:solidFill>
              </a:rPr>
              <a:t> складу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пожежних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частин</a:t>
            </a:r>
            <a:r>
              <a:rPr lang="ru-RU" sz="2400" b="1" i="1" dirty="0" smtClean="0">
                <a:solidFill>
                  <a:schemeClr val="bg1"/>
                </a:solidFill>
              </a:rPr>
              <a:t>». А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далі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прізвища</a:t>
            </a:r>
            <a:r>
              <a:rPr lang="ru-RU" sz="2400" b="1" i="1" dirty="0" smtClean="0">
                <a:solidFill>
                  <a:schemeClr val="bg1"/>
                </a:solidFill>
              </a:rPr>
              <a:t>:</a:t>
            </a:r>
          </a:p>
          <a:p>
            <a:pPr lvl="0"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      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Правик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Володимир</a:t>
            </a:r>
            <a:r>
              <a:rPr lang="ru-RU" sz="2400" b="1" i="1" dirty="0" smtClean="0">
                <a:solidFill>
                  <a:schemeClr val="bg1"/>
                </a:solidFill>
              </a:rPr>
              <a:t> Павлович</a:t>
            </a:r>
          </a:p>
          <a:p>
            <a:pPr lvl="0"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       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Кібенюк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Віктор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Миколайович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   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Тишура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Володимир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Іванович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i="1" dirty="0" err="1" smtClean="0">
                <a:solidFill>
                  <a:schemeClr val="bg1"/>
                </a:solidFill>
              </a:rPr>
              <a:t>Титенюк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Микола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Іванович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i="1" dirty="0" err="1" smtClean="0">
                <a:solidFill>
                  <a:schemeClr val="bg1"/>
                </a:solidFill>
              </a:rPr>
              <a:t>Ващук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Микола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Васильович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i="1" dirty="0" err="1" smtClean="0">
                <a:solidFill>
                  <a:schemeClr val="bg1"/>
                </a:solidFill>
              </a:rPr>
              <a:t>Ігнатенко</a:t>
            </a:r>
            <a:r>
              <a:rPr lang="ru-RU" sz="2400" b="1" i="1" dirty="0" smtClean="0">
                <a:solidFill>
                  <a:schemeClr val="bg1"/>
                </a:solidFill>
              </a:rPr>
              <a:t> Василь </a:t>
            </a:r>
            <a:r>
              <a:rPr lang="ru-RU" sz="2400" b="1" i="1" dirty="0" err="1" smtClean="0">
                <a:solidFill>
                  <a:schemeClr val="bg1"/>
                </a:solidFill>
              </a:rPr>
              <a:t>Іванович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Телятников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Леонід</a:t>
            </a:r>
            <a:r>
              <a:rPr lang="ru-RU" sz="2400" b="1" i="1" dirty="0" smtClean="0">
                <a:solidFill>
                  <a:schemeClr val="bg1"/>
                </a:solidFill>
              </a:rPr>
              <a:t> Петрович...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978_Ч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лип_на_тему_Чернобыльской_катастроф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http://maptd.com/wp-content/uploads/2011/03/chernobyl-radiation-cloud-path-across-euro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142852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</a:rPr>
              <a:t>Карта руху радіаційної хмари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9058" y="3929066"/>
            <a:ext cx="965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Польща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4500570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Франція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3857628"/>
            <a:ext cx="842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Англія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115399">
            <a:off x="2847512" y="2446508"/>
            <a:ext cx="1056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Норвегія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ukrmap.su/program2009/g11/Maps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845581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://im2-tub-ua.yandex.net/i?id=269989252-1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00430" cy="3000372"/>
          </a:xfrm>
          <a:prstGeom prst="rect">
            <a:avLst/>
          </a:prstGeom>
          <a:noFill/>
        </p:spPr>
      </p:pic>
      <p:pic>
        <p:nvPicPr>
          <p:cNvPr id="111620" name="Picture 4" descr="http://im5-tub-ua.yandex.net/i?id=705436091-6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0"/>
            <a:ext cx="3500462" cy="3000372"/>
          </a:xfrm>
          <a:prstGeom prst="rect">
            <a:avLst/>
          </a:prstGeom>
          <a:noFill/>
        </p:spPr>
      </p:pic>
      <p:pic>
        <p:nvPicPr>
          <p:cNvPr id="111622" name="Picture 6" descr="http://im7-tub-ua.yandex.net/i?id=115411182-06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3000372"/>
          </a:xfrm>
          <a:prstGeom prst="rect">
            <a:avLst/>
          </a:prstGeom>
          <a:noFill/>
        </p:spPr>
      </p:pic>
      <p:pic>
        <p:nvPicPr>
          <p:cNvPr id="6" name="Picture 2" descr="http://www.niceimage.ru/large/201305/346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000372"/>
            <a:ext cx="4714876" cy="3857628"/>
          </a:xfrm>
          <a:prstGeom prst="rect">
            <a:avLst/>
          </a:prstGeom>
          <a:noFill/>
        </p:spPr>
      </p:pic>
      <p:pic>
        <p:nvPicPr>
          <p:cNvPr id="7" name="Picture 2" descr="http://www.tulapressa.ru/wp-content/uploads/2012/08/p_40340_1_gallerybi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00372"/>
            <a:ext cx="4429124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raster-maps.com/images/maps/rastr/ukraine/atlas/political_and_administrative_map_of_ukra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gallery.pripyat.com/files/1/photo_competition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86874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Чернобы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mso32FA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214282" y="142852"/>
            <a:ext cx="871543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Чернобы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mso4FDA3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539750" y="476250"/>
            <a:ext cx="7993063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39750" y="549275"/>
            <a:ext cx="79930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uk-UA" sz="2000" b="1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Поля під Чорнобилем після аварії перестали бути годувальниками. Усе, що зростало на них після квітня, «усмоктувало» смертоносну радіацію</a:t>
            </a:r>
            <a:r>
              <a:rPr 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Чернобы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mso408D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54431">
            <a:off x="1331913" y="333375"/>
            <a:ext cx="4092575" cy="620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067175" y="476250"/>
            <a:ext cx="4826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Ці ягоди несли лихо. Смородина, аґрус, полуниця накопичують більше радіації, ніж інші ягоди. Радіоактивний пил осів на листках та плодах. Так і залишився врожай неприбраним...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8" presetClass="entr" presetSubtype="0" ac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52_2"/>
          <p:cNvPicPr>
            <a:picLocks noChangeAspect="1" noChangeArrowheads="1"/>
          </p:cNvPicPr>
          <p:nvPr/>
        </p:nvPicPr>
        <p:blipFill>
          <a:blip r:embed="rId2"/>
          <a:srcRect b="1192"/>
          <a:stretch>
            <a:fillRect/>
          </a:stretch>
        </p:blipFill>
        <p:spPr bwMode="auto">
          <a:xfrm>
            <a:off x="250825" y="188913"/>
            <a:ext cx="8713788" cy="551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5786454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Знесилення. Безмірна втома</a:t>
            </a:r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...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4572030" cy="645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://chornobyl.in.ua/wp-content/uploads/redforest-nucleardust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14290"/>
            <a:ext cx="4133678" cy="645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547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oma.in.ua/images/chernobil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Чернобыльская АЭ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kty.ua/user_uploads/images/articles/2012/11/26/155750/27s06%20sarkofa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876"/>
            <a:ext cx="4071966" cy="3143272"/>
          </a:xfrm>
          <a:prstGeom prst="rect">
            <a:avLst/>
          </a:prstGeom>
          <a:noFill/>
        </p:spPr>
      </p:pic>
      <p:pic>
        <p:nvPicPr>
          <p:cNvPr id="1028" name="Picture 4" descr="http://im7-tub-ua.yandex.net/i?id=119442583-23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28"/>
            <a:ext cx="4143404" cy="3143272"/>
          </a:xfrm>
          <a:prstGeom prst="rect">
            <a:avLst/>
          </a:prstGeom>
          <a:noFill/>
        </p:spPr>
      </p:pic>
      <p:pic>
        <p:nvPicPr>
          <p:cNvPr id="1030" name="Picture 6" descr="http://im1-tub-ua.yandex.net/i?id=378379867-61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4071966" cy="3214710"/>
          </a:xfrm>
          <a:prstGeom prst="rect">
            <a:avLst/>
          </a:prstGeom>
          <a:noFill/>
        </p:spPr>
      </p:pic>
      <p:pic>
        <p:nvPicPr>
          <p:cNvPr id="1032" name="Picture 8" descr="http://im5-tub-ua.yandex.net/i?id=212065857-66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714728"/>
            <a:ext cx="4143404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http://lol54.ru/uploads/posts/2008-10/thumbs/1223837255_dsc077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0"/>
            <a:ext cx="60570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dirty="0" smtClean="0"/>
              <a:t>“</a:t>
            </a:r>
            <a:r>
              <a:rPr lang="uk-UA" dirty="0" smtClean="0"/>
              <a:t> </a:t>
            </a:r>
            <a:r>
              <a:rPr lang="uk-UA" sz="4800" dirty="0" err="1" smtClean="0"/>
              <a:t>Кладовище”</a:t>
            </a:r>
            <a:r>
              <a:rPr lang="uk-UA" sz="4800" dirty="0" smtClean="0"/>
              <a:t> техніки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ua.fishki.net/picsw/062008/04/pripyat/t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14488"/>
            <a:ext cx="2057400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 descr="http://old.sumyinfo.com/data/medium/194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3429000"/>
          </a:xfrm>
          <a:prstGeom prst="rect">
            <a:avLst/>
          </a:prstGeom>
          <a:noFill/>
        </p:spPr>
      </p:pic>
      <p:pic>
        <p:nvPicPr>
          <p:cNvPr id="5" name="Picture 12" descr="http://www.luganews.com/wp-content/uploads/2013/04/%D1%87%D0%B5%D1%80%D0%BD%D0%BE%D0%B1%D1%8B%D0%BB%D1%8C-2-300x2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786322"/>
            <a:ext cx="3571868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media.news.de/resources/thumbs/e3/04/855213562_800x600/24e9ad14844df3d5b7e1d63583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smotra.ru/data/img/users_imgs/38343/sm_users_img-1050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http://megaconstrucciones.net/images/industrias/foto/chernobyl-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8237" y="118373"/>
            <a:ext cx="38619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err="1" smtClean="0">
                <a:latin typeface="+mj-lt"/>
              </a:rPr>
              <a:t>Мутації</a:t>
            </a:r>
            <a:r>
              <a:rPr lang="ru-RU" sz="3600" b="1" i="1" dirty="0" smtClean="0">
                <a:latin typeface="+mj-lt"/>
              </a:rPr>
              <a:t> </a:t>
            </a:r>
            <a:r>
              <a:rPr lang="ru-RU" sz="3600" b="1" i="1" dirty="0" err="1">
                <a:latin typeface="+mj-lt"/>
              </a:rPr>
              <a:t>тварин</a:t>
            </a:r>
            <a:endParaRPr lang="ru-RU" sz="3600" b="1" i="1" dirty="0">
              <a:latin typeface="+mj-lt"/>
            </a:endParaRPr>
          </a:p>
        </p:txBody>
      </p:sp>
      <p:pic>
        <p:nvPicPr>
          <p:cNvPr id="17416" name="Picture 8" descr="http://s49.radikal.ru/i124/0910/64/88463ce8986b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98" t="997" r="98" b="3529"/>
          <a:stretch/>
        </p:blipFill>
        <p:spPr bwMode="auto">
          <a:xfrm>
            <a:off x="251520" y="906979"/>
            <a:ext cx="4894837" cy="35926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chernobylsecret.my1.ru/mytanti/ku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92788"/>
            <a:ext cx="5112568" cy="32045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651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b.exdat.com/tw_files2/urls_16/59/d-58079/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86874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ib.exdat.com/tw_files2/urls_16/59/d-58079/img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86874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lib.exdat.com/tw_files2/urls_16/59/d-58079/img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86874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ab7e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33375"/>
            <a:ext cx="4214842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4286280" cy="60007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0_7f8_99353963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7166"/>
            <a:ext cx="407196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4500594" cy="62151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7"/>
            <a:ext cx="6941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err="1">
                <a:latin typeface="+mj-lt"/>
              </a:rPr>
              <a:t>Вплив</a:t>
            </a:r>
            <a:r>
              <a:rPr lang="ru-RU" sz="3600" b="1" i="1" dirty="0">
                <a:latin typeface="+mj-lt"/>
              </a:rPr>
              <a:t> </a:t>
            </a:r>
            <a:r>
              <a:rPr lang="ru-RU" sz="3600" b="1" i="1" dirty="0" err="1">
                <a:latin typeface="+mj-lt"/>
              </a:rPr>
              <a:t>аварії</a:t>
            </a:r>
            <a:r>
              <a:rPr lang="ru-RU" sz="3600" b="1" i="1" dirty="0">
                <a:latin typeface="+mj-lt"/>
              </a:rPr>
              <a:t> на </a:t>
            </a:r>
            <a:r>
              <a:rPr lang="ru-RU" sz="3600" b="1" i="1" dirty="0" err="1">
                <a:latin typeface="+mj-lt"/>
              </a:rPr>
              <a:t>здоров'я</a:t>
            </a:r>
            <a:r>
              <a:rPr lang="ru-RU" sz="3600" b="1" i="1" dirty="0">
                <a:latin typeface="+mj-lt"/>
              </a:rPr>
              <a:t> людей</a:t>
            </a:r>
          </a:p>
        </p:txBody>
      </p:sp>
      <p:pic>
        <p:nvPicPr>
          <p:cNvPr id="3" name="Содержимое 8" descr="1285796295_hiop.ru_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1124744"/>
            <a:ext cx="7548563" cy="5024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85082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raster-maps.com/images/maps/rastr/ukraine/atlas/political_and_administrative_map_of_ukra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hernobylsecret.my1.ru/mytanti/0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0" y="3645024"/>
            <a:ext cx="4574282" cy="2962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Картинка 1 из 3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348" y="332655"/>
            <a:ext cx="3182132" cy="4539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5400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err="1">
                <a:latin typeface="+mj-lt"/>
              </a:rPr>
              <a:t>Зростання</a:t>
            </a:r>
            <a:r>
              <a:rPr lang="ru-RU" sz="2200" b="1" i="1" dirty="0">
                <a:latin typeface="+mj-lt"/>
              </a:rPr>
              <a:t> числа </a:t>
            </a:r>
            <a:r>
              <a:rPr lang="ru-RU" sz="2200" b="1" i="1" dirty="0" err="1">
                <a:latin typeface="+mj-lt"/>
              </a:rPr>
              <a:t>дітей</a:t>
            </a:r>
            <a:r>
              <a:rPr lang="ru-RU" sz="2200" b="1" i="1" dirty="0">
                <a:latin typeface="+mj-lt"/>
              </a:rPr>
              <a:t> з </a:t>
            </a:r>
            <a:r>
              <a:rPr lang="ru-RU" sz="2200" b="1" i="1" dirty="0" err="1">
                <a:latin typeface="+mj-lt"/>
              </a:rPr>
              <a:t>вродженими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вадами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розвитку</a:t>
            </a:r>
            <a:r>
              <a:rPr lang="ru-RU" sz="2200" b="1" i="1" dirty="0">
                <a:latin typeface="+mj-lt"/>
              </a:rPr>
              <a:t> (ВВР), такими, </a:t>
            </a:r>
            <a:r>
              <a:rPr lang="ru-RU" sz="2200" b="1" i="1" dirty="0" err="1">
                <a:latin typeface="+mj-lt"/>
              </a:rPr>
              <a:t>наприклад</a:t>
            </a:r>
            <a:r>
              <a:rPr lang="ru-RU" sz="2200" b="1" i="1" dirty="0">
                <a:latin typeface="+mj-lt"/>
              </a:rPr>
              <a:t>, як </a:t>
            </a:r>
            <a:r>
              <a:rPr lang="ru-RU" sz="2200" b="1" i="1" dirty="0" err="1">
                <a:latin typeface="+mj-lt"/>
              </a:rPr>
              <a:t>роздвоєння</a:t>
            </a:r>
            <a:r>
              <a:rPr lang="ru-RU" sz="2200" b="1" i="1" dirty="0">
                <a:latin typeface="+mj-lt"/>
              </a:rPr>
              <a:t> губи , </a:t>
            </a:r>
            <a:r>
              <a:rPr lang="ru-RU" sz="2200" b="1" i="1" dirty="0" err="1">
                <a:latin typeface="+mj-lt"/>
              </a:rPr>
              <a:t>подвоєння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 smtClean="0">
                <a:latin typeface="+mj-lt"/>
              </a:rPr>
              <a:t>нирок</a:t>
            </a:r>
            <a:r>
              <a:rPr lang="ru-RU" sz="2200" b="1" i="1" dirty="0" smtClean="0">
                <a:latin typeface="+mj-lt"/>
              </a:rPr>
              <a:t>, </a:t>
            </a:r>
            <a:r>
              <a:rPr lang="ru-RU" sz="2200" b="1" i="1" dirty="0" err="1" smtClean="0">
                <a:latin typeface="+mj-lt"/>
              </a:rPr>
              <a:t>поява</a:t>
            </a:r>
            <a:r>
              <a:rPr lang="ru-RU" sz="2200" b="1" i="1" dirty="0" smtClean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додаткових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пальців</a:t>
            </a:r>
            <a:r>
              <a:rPr lang="ru-RU" sz="2200" b="1" i="1" dirty="0">
                <a:latin typeface="+mj-lt"/>
              </a:rPr>
              <a:t>, </a:t>
            </a:r>
            <a:r>
              <a:rPr lang="ru-RU" sz="2200" b="1" i="1" dirty="0" err="1">
                <a:latin typeface="+mj-lt"/>
              </a:rPr>
              <a:t>аномалії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розвитку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нервової</a:t>
            </a:r>
            <a:r>
              <a:rPr lang="ru-RU" sz="2200" b="1" i="1" dirty="0">
                <a:latin typeface="+mj-lt"/>
              </a:rPr>
              <a:t> і </a:t>
            </a:r>
            <a:r>
              <a:rPr lang="ru-RU" sz="2200" b="1" i="1" dirty="0" err="1">
                <a:latin typeface="+mj-lt"/>
              </a:rPr>
              <a:t>кровоносної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системи</a:t>
            </a:r>
            <a:r>
              <a:rPr lang="ru-RU" sz="2200" b="1" i="1" dirty="0">
                <a:latin typeface="+mj-lt"/>
              </a:rPr>
              <a:t> і т.п., є одним з </a:t>
            </a:r>
            <a:r>
              <a:rPr lang="ru-RU" sz="2200" b="1" i="1" dirty="0" err="1">
                <a:latin typeface="+mj-lt"/>
              </a:rPr>
              <a:t>грізних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симптомів</a:t>
            </a:r>
            <a:r>
              <a:rPr lang="ru-RU" sz="2200" b="1" i="1" dirty="0">
                <a:latin typeface="+mj-lt"/>
              </a:rPr>
              <a:t>, </a:t>
            </a:r>
            <a:r>
              <a:rPr lang="ru-RU" sz="2200" b="1" i="1" dirty="0" err="1">
                <a:latin typeface="+mj-lt"/>
              </a:rPr>
              <a:t>повсюдно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супроводжуючих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радіоактивне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чорнобильське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забруднення</a:t>
            </a:r>
            <a:r>
              <a:rPr lang="ru-RU" sz="2200" b="1" i="1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083938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>
                <a:latin typeface="+mj-lt"/>
              </a:rPr>
              <a:t>Одне</a:t>
            </a:r>
            <a:r>
              <a:rPr lang="ru-RU" sz="2400" b="1" i="1" dirty="0">
                <a:latin typeface="+mj-lt"/>
              </a:rPr>
              <a:t> з </a:t>
            </a:r>
            <a:r>
              <a:rPr lang="ru-RU" sz="2400" b="1" i="1" dirty="0" err="1">
                <a:latin typeface="+mj-lt"/>
              </a:rPr>
              <a:t>найбільш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ранніх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наслідків</a:t>
            </a:r>
            <a:r>
              <a:rPr lang="ru-RU" sz="2400" b="1" i="1" dirty="0">
                <a:latin typeface="+mj-lt"/>
              </a:rPr>
              <a:t> - </a:t>
            </a:r>
            <a:r>
              <a:rPr lang="ru-RU" sz="2400" b="1" i="1" dirty="0" err="1" smtClean="0">
                <a:latin typeface="+mj-lt"/>
              </a:rPr>
              <a:t>променева</a:t>
            </a:r>
            <a:r>
              <a:rPr lang="ru-RU" sz="2400" b="1" i="1" dirty="0" smtClean="0">
                <a:latin typeface="+mj-lt"/>
              </a:rPr>
              <a:t> хвороба.</a:t>
            </a:r>
            <a:endParaRPr lang="ru-RU" sz="2400" b="1" i="1" dirty="0">
              <a:latin typeface="+mj-lt"/>
            </a:endParaRPr>
          </a:p>
        </p:txBody>
      </p:sp>
      <p:pic>
        <p:nvPicPr>
          <p:cNvPr id="21506" name="Picture 2" descr="Файл:Hiroshima gir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0" y="980728"/>
            <a:ext cx="3546826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одержимое 4" descr="7610629_6.jpeg"/>
          <p:cNvPicPr>
            <a:picLocks noChangeAspect="1"/>
          </p:cNvPicPr>
          <p:nvPr/>
        </p:nvPicPr>
        <p:blipFill>
          <a:blip r:embed="rId3" cstate="print"/>
          <a:srcRect r="900" b="17567"/>
          <a:stretch>
            <a:fillRect/>
          </a:stretch>
        </p:blipFill>
        <p:spPr>
          <a:xfrm>
            <a:off x="4355976" y="1075392"/>
            <a:ext cx="4408162" cy="5305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http://meddoct.ru/wp-content/uploads/2012/11/radiation-sickne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3546826" cy="1952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5905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formatzdorovia.com/img/image008(1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85860"/>
            <a:ext cx="5943600" cy="445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www.thestar.com/content/dam/thestar/news/insight/2011/03/18/nuclear_power_industry_facing_its_911_moment/chernobylsign.jpeg.size.xxlarge.letterbox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91125" cy="3476626"/>
          </a:xfrm>
          <a:prstGeom prst="rect">
            <a:avLst/>
          </a:prstGeom>
          <a:noFill/>
        </p:spPr>
      </p:pic>
      <p:pic>
        <p:nvPicPr>
          <p:cNvPr id="9218" name="Picture 2" descr="http://www.novostimira.com.ua/userfiles/Yei9P_croper_ru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361949"/>
            <a:ext cx="6486525" cy="6496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8820150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3779838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4550" y="500042"/>
            <a:ext cx="5759450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392488" cy="3237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latin typeface="+mj-lt"/>
              </a:rPr>
              <a:t>26 </a:t>
            </a:r>
            <a:r>
              <a:rPr lang="ru-RU" sz="2200" b="1" i="1" dirty="0" err="1">
                <a:latin typeface="+mj-lt"/>
              </a:rPr>
              <a:t>квітня</a:t>
            </a:r>
            <a:r>
              <a:rPr lang="ru-RU" sz="2200" b="1" i="1" dirty="0">
                <a:latin typeface="+mj-lt"/>
              </a:rPr>
              <a:t> 1986 року в 1 годину 24 </a:t>
            </a:r>
            <a:r>
              <a:rPr lang="ru-RU" sz="2200" b="1" i="1" dirty="0" err="1">
                <a:latin typeface="+mj-lt"/>
              </a:rPr>
              <a:t>хвилини</a:t>
            </a:r>
            <a:r>
              <a:rPr lang="ru-RU" sz="2200" b="1" i="1" dirty="0">
                <a:latin typeface="+mj-lt"/>
              </a:rPr>
              <a:t> до 4 ом </a:t>
            </a:r>
            <a:r>
              <a:rPr lang="ru-RU" sz="2200" b="1" i="1" dirty="0" err="1">
                <a:latin typeface="+mj-lt"/>
              </a:rPr>
              <a:t>енергоблоці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Чорнобильської</a:t>
            </a:r>
            <a:r>
              <a:rPr lang="ru-RU" sz="2200" b="1" i="1" dirty="0">
                <a:latin typeface="+mj-lt"/>
              </a:rPr>
              <a:t> АЕС </a:t>
            </a:r>
            <a:r>
              <a:rPr lang="ru-RU" sz="2200" b="1" i="1" dirty="0" err="1">
                <a:latin typeface="+mj-lt"/>
              </a:rPr>
              <a:t>пролунали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послідовно</a:t>
            </a:r>
            <a:r>
              <a:rPr lang="ru-RU" sz="2200" b="1" i="1" dirty="0">
                <a:latin typeface="+mj-lt"/>
              </a:rPr>
              <a:t> два </a:t>
            </a:r>
            <a:r>
              <a:rPr lang="ru-RU" sz="2200" b="1" i="1" dirty="0" err="1">
                <a:latin typeface="+mj-lt"/>
              </a:rPr>
              <a:t>вибухи</a:t>
            </a:r>
            <a:r>
              <a:rPr lang="ru-RU" sz="2200" b="1" i="1" dirty="0">
                <a:latin typeface="+mj-lt"/>
              </a:rPr>
              <a:t>, </a:t>
            </a:r>
            <a:r>
              <a:rPr lang="ru-RU" sz="2200" b="1" i="1" dirty="0" err="1">
                <a:latin typeface="+mj-lt"/>
              </a:rPr>
              <a:t>які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сповістили</a:t>
            </a:r>
            <a:r>
              <a:rPr lang="ru-RU" sz="2200" b="1" i="1" dirty="0">
                <a:latin typeface="+mj-lt"/>
              </a:rPr>
              <a:t> весь </a:t>
            </a:r>
            <a:r>
              <a:rPr lang="ru-RU" sz="2200" b="1" i="1" dirty="0" err="1">
                <a:latin typeface="+mj-lt"/>
              </a:rPr>
              <a:t>світ</a:t>
            </a:r>
            <a:r>
              <a:rPr lang="ru-RU" sz="2200" b="1" i="1" dirty="0">
                <a:latin typeface="+mj-lt"/>
              </a:rPr>
              <a:t> про </a:t>
            </a:r>
            <a:r>
              <a:rPr lang="ru-RU" sz="2200" b="1" i="1" dirty="0" err="1">
                <a:latin typeface="+mj-lt"/>
              </a:rPr>
              <a:t>відбулося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трагедії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минулого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століття</a:t>
            </a:r>
            <a:r>
              <a:rPr lang="ru-RU" sz="2200" b="1" i="1" dirty="0">
                <a:latin typeface="+mj-lt"/>
              </a:rPr>
              <a:t>. </a:t>
            </a:r>
            <a:r>
              <a:rPr lang="ru-RU" sz="2200" b="1" i="1" dirty="0" err="1">
                <a:latin typeface="+mj-lt"/>
              </a:rPr>
              <a:t>Сталася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потужна</a:t>
            </a:r>
            <a:r>
              <a:rPr lang="ru-RU" sz="2200" b="1" i="1" dirty="0">
                <a:latin typeface="+mj-lt"/>
              </a:rPr>
              <a:t> </a:t>
            </a:r>
            <a:r>
              <a:rPr lang="ru-RU" sz="2200" b="1" i="1" dirty="0" err="1">
                <a:latin typeface="+mj-lt"/>
              </a:rPr>
              <a:t>техногенна</a:t>
            </a:r>
            <a:r>
              <a:rPr lang="ru-RU" sz="2200" b="1" i="1" dirty="0">
                <a:latin typeface="+mj-lt"/>
              </a:rPr>
              <a:t> катастрофа на атомному </a:t>
            </a:r>
            <a:r>
              <a:rPr lang="ru-RU" sz="2200" b="1" i="1" dirty="0" err="1">
                <a:latin typeface="+mj-lt"/>
              </a:rPr>
              <a:t>об'єкті</a:t>
            </a:r>
            <a:r>
              <a:rPr lang="ru-RU" sz="2200" b="1" i="1" dirty="0">
                <a:latin typeface="+mj-lt"/>
              </a:rPr>
              <a:t>.</a:t>
            </a:r>
          </a:p>
        </p:txBody>
      </p:sp>
      <p:pic>
        <p:nvPicPr>
          <p:cNvPr id="6148" name="Picture 4" descr="http://s7.directupload.net/images/120612/95y23n3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411" y="332656"/>
            <a:ext cx="4081742" cy="61863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edia.brainz.org/uploads/2011/09/20110317012357!chernobyl_disast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282" b="5903"/>
          <a:stretch/>
        </p:blipFill>
        <p:spPr bwMode="auto">
          <a:xfrm>
            <a:off x="395536" y="3406849"/>
            <a:ext cx="3960440" cy="31905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473118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165" y="347172"/>
            <a:ext cx="85046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latin typeface="+mj-lt"/>
              </a:rPr>
              <a:t>Чорнобильська</a:t>
            </a:r>
            <a:r>
              <a:rPr lang="ru-RU" sz="2400" b="1" i="1" dirty="0" smtClean="0">
                <a:latin typeface="+mj-lt"/>
              </a:rPr>
              <a:t> АЕС </a:t>
            </a:r>
            <a:r>
              <a:rPr lang="ru-RU" sz="2400" b="1" i="1" dirty="0" err="1" smtClean="0">
                <a:latin typeface="+mj-lt"/>
              </a:rPr>
              <a:t>розташована</a:t>
            </a:r>
            <a:r>
              <a:rPr lang="ru-RU" sz="2400" b="1" i="1" dirty="0" smtClean="0">
                <a:latin typeface="+mj-lt"/>
              </a:rPr>
              <a:t> </a:t>
            </a:r>
            <a:r>
              <a:rPr lang="ru-RU" sz="2400" b="1" i="1" dirty="0">
                <a:latin typeface="+mj-lt"/>
              </a:rPr>
              <a:t>на </a:t>
            </a:r>
            <a:r>
              <a:rPr lang="ru-RU" sz="2400" b="1" i="1" dirty="0" err="1">
                <a:latin typeface="+mj-lt"/>
              </a:rPr>
              <a:t>Україні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поблизу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міста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Прип'ять</a:t>
            </a:r>
            <a:r>
              <a:rPr lang="ru-RU" sz="2400" b="1" i="1" dirty="0">
                <a:latin typeface="+mj-lt"/>
              </a:rPr>
              <a:t>, за 18 </a:t>
            </a:r>
            <a:r>
              <a:rPr lang="ru-RU" sz="2400" b="1" i="1" dirty="0" err="1">
                <a:latin typeface="+mj-lt"/>
              </a:rPr>
              <a:t>кілометрів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від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міста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Чорнобиль</a:t>
            </a:r>
            <a:r>
              <a:rPr lang="ru-RU" sz="2400" b="1" i="1" dirty="0">
                <a:latin typeface="+mj-lt"/>
              </a:rPr>
              <a:t>, за 16 </a:t>
            </a:r>
            <a:r>
              <a:rPr lang="ru-RU" sz="2400" b="1" i="1" dirty="0" err="1">
                <a:latin typeface="+mj-lt"/>
              </a:rPr>
              <a:t>кілометрів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від</a:t>
            </a:r>
            <a:r>
              <a:rPr lang="ru-RU" sz="2400" b="1" i="1" dirty="0">
                <a:latin typeface="+mj-lt"/>
              </a:rPr>
              <a:t> кордону з </a:t>
            </a:r>
            <a:r>
              <a:rPr lang="ru-RU" sz="2400" b="1" i="1" dirty="0" err="1">
                <a:latin typeface="+mj-lt"/>
              </a:rPr>
              <a:t>Білоруссю</a:t>
            </a:r>
            <a:r>
              <a:rPr lang="ru-RU" sz="2400" b="1" i="1" dirty="0">
                <a:latin typeface="+mj-lt"/>
              </a:rPr>
              <a:t> і за 110 </a:t>
            </a:r>
            <a:r>
              <a:rPr lang="ru-RU" sz="2400" b="1" i="1" dirty="0" err="1">
                <a:latin typeface="+mj-lt"/>
              </a:rPr>
              <a:t>кілометрів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від</a:t>
            </a:r>
            <a:r>
              <a:rPr lang="ru-RU" sz="2400" b="1" i="1" dirty="0">
                <a:latin typeface="+mj-lt"/>
              </a:rPr>
              <a:t> </a:t>
            </a:r>
            <a:r>
              <a:rPr lang="ru-RU" sz="2400" b="1" i="1" dirty="0" err="1">
                <a:latin typeface="+mj-lt"/>
              </a:rPr>
              <a:t>Києва</a:t>
            </a:r>
            <a:r>
              <a:rPr lang="ru-RU" sz="2400" b="1" i="1" dirty="0">
                <a:latin typeface="+mj-lt"/>
              </a:rPr>
              <a:t>.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4287788" y="1587260"/>
            <a:ext cx="4532684" cy="5010092"/>
            <a:chOff x="4006579" y="2333297"/>
            <a:chExt cx="4712196" cy="4099545"/>
          </a:xfrm>
        </p:grpSpPr>
        <p:pic>
          <p:nvPicPr>
            <p:cNvPr id="2054" name="Picture 6" descr="http://www.ayda.ru/ukraine/kiev/map/kievskaya-oblast-map-454-5.gif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2643" b="32739"/>
            <a:stretch/>
          </p:blipFill>
          <p:spPr bwMode="auto">
            <a:xfrm>
              <a:off x="4006579" y="2333297"/>
              <a:ext cx="4712196" cy="409954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Овал 4"/>
            <p:cNvSpPr/>
            <p:nvPr/>
          </p:nvSpPr>
          <p:spPr>
            <a:xfrm>
              <a:off x="4882762" y="2548192"/>
              <a:ext cx="936104" cy="648071"/>
            </a:xfrm>
            <a:prstGeom prst="ellipse">
              <a:avLst/>
            </a:prstGeom>
            <a:solidFill>
              <a:schemeClr val="tx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2856"/>
            <a:ext cx="3634636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7331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671040" y="609185"/>
            <a:ext cx="7807680" cy="1062832"/>
          </a:xfrm>
        </p:spPr>
        <p:txBody>
          <a:bodyPr tIns="25145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</a:tabLst>
            </a:pPr>
            <a:r>
              <a:rPr lang="ru-RU" dirty="0" smtClean="0"/>
              <a:t>Припять — покинутый город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idx="1"/>
          </p:nvPr>
        </p:nvSpPr>
        <p:spPr>
          <a:xfrm>
            <a:off x="671040" y="1906760"/>
            <a:ext cx="7807680" cy="4526396"/>
          </a:xfrm>
        </p:spPr>
        <p:txBody>
          <a:bodyPr/>
          <a:lstStyle/>
          <a:p>
            <a:pPr eaLnBrk="1"/>
            <a:endParaRPr lang="ru-RU" smtClean="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880" y="1849155"/>
            <a:ext cx="8327520" cy="46819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http://portal-stalker.3dn.ru/_ph/2/2413525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5929330"/>
            <a:ext cx="7938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Пам'ятник пожежникам, що врятували світ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_THosNXNQORw/S9XJXiaXVDI/AAAAAAAAKBo/vMmetHTuQXg/s1600/Pripyt_Befo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http://www.chasipodii.net/pix/img_914_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858312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altfast.ru/uploads/posts/2009-04/1239522485_1858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http://chornobyl.in.ua/img/river/pripyat-r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214290"/>
            <a:ext cx="66563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i="1" dirty="0" smtClean="0">
                <a:solidFill>
                  <a:srgbClr val="FFFF00"/>
                </a:solidFill>
              </a:rPr>
              <a:t>  Річка Прип'ять  </a:t>
            </a:r>
            <a:endParaRPr lang="ru-RU" sz="66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8.ifotki.info/org/853b408ebedcfe9f2201305fa62393225f483586424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0"/>
            <a:ext cx="6143668" cy="132343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uk-UA" sz="8000" b="1" dirty="0" smtClean="0">
                <a:solidFill>
                  <a:schemeClr val="bg1"/>
                </a:solidFill>
              </a:rPr>
              <a:t>Чорнобиль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86710" y="5429264"/>
            <a:ext cx="1357290" cy="92333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</a:rPr>
              <a:t>рік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978_Ч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1335</TotalTime>
  <Words>327</Words>
  <Application>Microsoft Office PowerPoint</Application>
  <PresentationFormat>Экран (4:3)</PresentationFormat>
  <Paragraphs>36</Paragraphs>
  <Slides>50</Slides>
  <Notes>4</Notes>
  <HiddenSlides>0</HiddenSlides>
  <MMClips>4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50</vt:i4>
      </vt:variant>
    </vt:vector>
  </HeadingPairs>
  <TitlesOfParts>
    <vt:vector size="56" baseType="lpstr">
      <vt:lpstr>Тема Office</vt:lpstr>
      <vt:lpstr>Бумажная</vt:lpstr>
      <vt:lpstr>Литейная</vt:lpstr>
      <vt:lpstr>Апекс</vt:lpstr>
      <vt:lpstr>1_Апекс</vt:lpstr>
      <vt:lpstr>2_Апекс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Ікона “Чорнобильський  Спас “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Припять — покинутый город</vt:lpstr>
      <vt:lpstr>Слайд 49</vt:lpstr>
      <vt:lpstr>Слайд 50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Дмитрий Каленюк</cp:lastModifiedBy>
  <cp:revision>126</cp:revision>
  <dcterms:created xsi:type="dcterms:W3CDTF">2014-03-31T15:54:17Z</dcterms:created>
  <dcterms:modified xsi:type="dcterms:W3CDTF">2014-04-18T13:54:27Z</dcterms:modified>
</cp:coreProperties>
</file>