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9" r:id="rId3"/>
    <p:sldId id="257" r:id="rId4"/>
    <p:sldId id="321" r:id="rId5"/>
    <p:sldId id="322" r:id="rId6"/>
    <p:sldId id="327" r:id="rId7"/>
    <p:sldId id="317" r:id="rId8"/>
    <p:sldId id="313" r:id="rId9"/>
    <p:sldId id="326" r:id="rId10"/>
    <p:sldId id="328" r:id="rId11"/>
    <p:sldId id="315" r:id="rId12"/>
    <p:sldId id="345" r:id="rId13"/>
    <p:sldId id="314" r:id="rId14"/>
    <p:sldId id="278" r:id="rId15"/>
    <p:sldId id="285" r:id="rId16"/>
    <p:sldId id="349" r:id="rId17"/>
    <p:sldId id="268" r:id="rId18"/>
    <p:sldId id="331" r:id="rId19"/>
    <p:sldId id="272" r:id="rId20"/>
    <p:sldId id="320" r:id="rId21"/>
    <p:sldId id="332" r:id="rId22"/>
    <p:sldId id="279" r:id="rId23"/>
    <p:sldId id="333" r:id="rId24"/>
    <p:sldId id="336" r:id="rId25"/>
    <p:sldId id="337" r:id="rId26"/>
    <p:sldId id="338" r:id="rId27"/>
    <p:sldId id="280" r:id="rId28"/>
    <p:sldId id="287" r:id="rId29"/>
    <p:sldId id="350" r:id="rId30"/>
    <p:sldId id="339" r:id="rId31"/>
    <p:sldId id="292" r:id="rId32"/>
    <p:sldId id="258" r:id="rId33"/>
    <p:sldId id="335" r:id="rId34"/>
    <p:sldId id="290" r:id="rId35"/>
    <p:sldId id="340" r:id="rId36"/>
    <p:sldId id="351" r:id="rId37"/>
    <p:sldId id="352" r:id="rId38"/>
    <p:sldId id="342" r:id="rId39"/>
    <p:sldId id="324" r:id="rId40"/>
    <p:sldId id="343" r:id="rId41"/>
    <p:sldId id="353" r:id="rId42"/>
    <p:sldId id="346" r:id="rId43"/>
    <p:sldId id="347" r:id="rId44"/>
    <p:sldId id="284" r:id="rId45"/>
    <p:sldId id="264" r:id="rId46"/>
    <p:sldId id="302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480000"/>
    <a:srgbClr val="8A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2A90E-B088-413D-B3E7-22396F6CDFCF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D5011-9E2B-416E-B036-83984B0B86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6588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B66A4A7-E103-4FDE-A40E-27291C3F8E88}" type="slidenum">
              <a:rPr lang="ru-RU" smtClean="0"/>
              <a:pPr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FB025-05F8-4BD0-81A3-F6B1F001C3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BCCD7-D80A-4332-9A9B-0063C3625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7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52.png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55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61.png"/><Relationship Id="rId5" Type="http://schemas.openxmlformats.org/officeDocument/2006/relationships/image" Target="../media/image60.gif"/><Relationship Id="rId4" Type="http://schemas.openxmlformats.org/officeDocument/2006/relationships/image" Target="../media/image59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7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file:///C:\Users\&#1050;&#1086;&#1084;&#1087;&#1100;&#1102;&#1090;&#1077;&#1088;\Desktop\&#1102;&#1074;&#1110;&#1083;&#1077;&#1085;&#1077;%20&#1089;&#1074;&#1103;&#1090;&#1086;\c%20chunga_changa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777108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651264"/>
            <a:ext cx="7927129" cy="5267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071546"/>
            <a:ext cx="6786610" cy="4517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1643050"/>
            <a:ext cx="4921909" cy="35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117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4603684" cy="2901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6655404" y="1196752"/>
            <a:ext cx="79691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>
            <a:stCxn id="16386" idx="0"/>
          </p:cNvCxnSpPr>
          <p:nvPr/>
        </p:nvCxnSpPr>
        <p:spPr>
          <a:xfrm flipV="1">
            <a:off x="4353562" y="836712"/>
            <a:ext cx="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 flipV="1">
            <a:off x="1331640" y="1196752"/>
            <a:ext cx="72008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1187624" y="2924944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1043608" y="4674096"/>
            <a:ext cx="1008112" cy="483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353562" y="4674096"/>
            <a:ext cx="0" cy="843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655404" y="4674096"/>
            <a:ext cx="796916" cy="699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6386" idx="3"/>
          </p:cNvCxnSpPr>
          <p:nvPr/>
        </p:nvCxnSpPr>
        <p:spPr>
          <a:xfrm>
            <a:off x="6655404" y="3223456"/>
            <a:ext cx="13729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364088" y="836712"/>
            <a:ext cx="792088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2699792" y="836712"/>
            <a:ext cx="50405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2207310" y="4674096"/>
            <a:ext cx="996538" cy="10176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508104" y="4674096"/>
            <a:ext cx="648072" cy="9842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Заголовок 25"/>
          <p:cNvSpPr>
            <a:spLocks noGrp="1"/>
          </p:cNvSpPr>
          <p:nvPr>
            <p:ph type="ctrTitle"/>
          </p:nvPr>
        </p:nvSpPr>
        <p:spPr>
          <a:xfrm>
            <a:off x="467362" y="5517232"/>
            <a:ext cx="7772400" cy="1470025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849463" y="463547"/>
            <a:ext cx="170065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/>
              <a:t>Гарний</a:t>
            </a:r>
            <a:r>
              <a:rPr lang="ru-RU" dirty="0"/>
              <a:t> </a:t>
            </a:r>
            <a:r>
              <a:rPr lang="ru-RU" dirty="0" err="1"/>
              <a:t>настрій</a:t>
            </a:r>
            <a:r>
              <a:rPr lang="ru-RU" dirty="0"/>
              <a:t>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931943" y="501444"/>
            <a:ext cx="872355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/>
              <a:t>знання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7075959" y="870776"/>
            <a:ext cx="2012089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/>
              <a:t>впевненість</a:t>
            </a:r>
            <a:r>
              <a:rPr lang="ru-RU" dirty="0"/>
              <a:t> у </a:t>
            </a:r>
            <a:r>
              <a:rPr lang="ru-RU" dirty="0" err="1"/>
              <a:t>собі</a:t>
            </a:r>
            <a:r>
              <a:rPr lang="ru-RU" dirty="0"/>
              <a:t>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167307" y="463547"/>
            <a:ext cx="230191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/>
              <a:t>підтримку</a:t>
            </a:r>
            <a:r>
              <a:rPr lang="ru-RU" dirty="0"/>
              <a:t> </a:t>
            </a:r>
            <a:r>
              <a:rPr lang="ru-RU" dirty="0" err="1"/>
              <a:t>товаришів</a:t>
            </a:r>
            <a:r>
              <a:rPr lang="ru-RU" dirty="0"/>
              <a:t> </a:t>
            </a:r>
          </a:p>
        </p:txBody>
      </p:sp>
      <p:sp>
        <p:nvSpPr>
          <p:cNvPr id="16384" name="Прямоугольник 16383"/>
          <p:cNvSpPr/>
          <p:nvPr/>
        </p:nvSpPr>
        <p:spPr>
          <a:xfrm>
            <a:off x="29622" y="870776"/>
            <a:ext cx="1662058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/>
              <a:t>наполегливість</a:t>
            </a:r>
            <a:endParaRPr lang="ru-RU" dirty="0"/>
          </a:p>
        </p:txBody>
      </p:sp>
      <p:sp>
        <p:nvSpPr>
          <p:cNvPr id="16385" name="Прямоугольник 16384"/>
          <p:cNvSpPr/>
          <p:nvPr/>
        </p:nvSpPr>
        <p:spPr>
          <a:xfrm>
            <a:off x="29622" y="2555612"/>
            <a:ext cx="1461297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/>
              <a:t>допитливість</a:t>
            </a:r>
            <a:endParaRPr lang="ru-RU" dirty="0"/>
          </a:p>
        </p:txBody>
      </p:sp>
      <p:sp>
        <p:nvSpPr>
          <p:cNvPr id="16387" name="Прямоугольник 16386"/>
          <p:cNvSpPr/>
          <p:nvPr/>
        </p:nvSpPr>
        <p:spPr>
          <a:xfrm>
            <a:off x="7962674" y="2854124"/>
            <a:ext cx="1037272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/>
              <a:t>цікавість</a:t>
            </a:r>
            <a:endParaRPr lang="ru-RU" dirty="0"/>
          </a:p>
        </p:txBody>
      </p:sp>
      <p:sp>
        <p:nvSpPr>
          <p:cNvPr id="16388" name="Прямоугольник 16387"/>
          <p:cNvSpPr/>
          <p:nvPr/>
        </p:nvSpPr>
        <p:spPr>
          <a:xfrm>
            <a:off x="189793" y="5003884"/>
            <a:ext cx="1140953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/>
              <a:t>уважність</a:t>
            </a:r>
            <a:endParaRPr lang="ru-RU" dirty="0"/>
          </a:p>
        </p:txBody>
      </p:sp>
      <p:sp>
        <p:nvSpPr>
          <p:cNvPr id="16389" name="Прямоугольник 16388"/>
          <p:cNvSpPr/>
          <p:nvPr/>
        </p:nvSpPr>
        <p:spPr>
          <a:xfrm>
            <a:off x="7396411" y="5332566"/>
            <a:ext cx="107459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/>
              <a:t>мужність</a:t>
            </a:r>
            <a:endParaRPr lang="ru-RU" dirty="0"/>
          </a:p>
        </p:txBody>
      </p:sp>
      <p:sp>
        <p:nvSpPr>
          <p:cNvPr id="16390" name="Прямоугольник 16389"/>
          <p:cNvSpPr/>
          <p:nvPr/>
        </p:nvSpPr>
        <p:spPr>
          <a:xfrm>
            <a:off x="3590414" y="5507121"/>
            <a:ext cx="1636217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smtClean="0"/>
              <a:t>винахідливість</a:t>
            </a:r>
            <a:endParaRPr lang="ru-RU" dirty="0"/>
          </a:p>
        </p:txBody>
      </p:sp>
      <p:sp>
        <p:nvSpPr>
          <p:cNvPr id="16391" name="Прямоугольник 16390"/>
          <p:cNvSpPr/>
          <p:nvPr/>
        </p:nvSpPr>
        <p:spPr>
          <a:xfrm>
            <a:off x="1217135" y="5691787"/>
            <a:ext cx="198035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/>
              <a:t>Допомогу</a:t>
            </a:r>
            <a:r>
              <a:rPr lang="ru-RU" dirty="0"/>
              <a:t> </a:t>
            </a:r>
            <a:r>
              <a:rPr lang="ru-RU" dirty="0" err="1"/>
              <a:t>вчителя</a:t>
            </a:r>
            <a:endParaRPr lang="ru-RU" dirty="0"/>
          </a:p>
        </p:txBody>
      </p:sp>
      <p:sp>
        <p:nvSpPr>
          <p:cNvPr id="16393" name="Прямоугольник 16392"/>
          <p:cNvSpPr/>
          <p:nvPr/>
        </p:nvSpPr>
        <p:spPr>
          <a:xfrm>
            <a:off x="5541959" y="5658349"/>
            <a:ext cx="1437509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/>
              <a:t>креативність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96605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64519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2875" y="0"/>
            <a:ext cx="8786813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38150" algn="just" eaLnBrk="0" hangingPunct="0"/>
            <a:endParaRPr lang="ru-RU" sz="3200" dirty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indent="438150" algn="just" eaLnBrk="0" hangingPunct="0"/>
            <a:endParaRPr lang="ru-RU" sz="3200" dirty="0">
              <a:solidFill>
                <a:srgbClr val="FFFF00"/>
              </a:solidFill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indent="438150"/>
            <a:endParaRPr lang="ru-RU" dirty="0"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12125" y="215443"/>
            <a:ext cx="682744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ослідження </a:t>
            </a: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Африки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7520" y="4785990"/>
            <a:ext cx="1946480" cy="194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2125" y="1524000"/>
            <a:ext cx="6117375" cy="407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010346"/>
          </a:xfrm>
        </p:spPr>
        <p:txBody>
          <a:bodyPr>
            <a:noAutofit/>
          </a:bodyPr>
          <a:lstStyle/>
          <a:p>
            <a:r>
              <a:rPr lang="uk-UA" sz="8800" b="1" dirty="0" smtClean="0">
                <a:solidFill>
                  <a:srgbClr val="003300"/>
                </a:solidFill>
                <a:latin typeface="Monotype Corsiva" pitchFamily="66" charset="0"/>
              </a:rPr>
              <a:t>Зупинка  </a:t>
            </a:r>
            <a:r>
              <a:rPr lang="uk-UA" sz="8800" b="1" dirty="0" smtClean="0">
                <a:solidFill>
                  <a:srgbClr val="800080"/>
                </a:solidFill>
                <a:latin typeface="Monotype Corsiva" pitchFamily="66" charset="0"/>
              </a:rPr>
              <a:t/>
            </a:r>
            <a:br>
              <a:rPr lang="uk-UA" sz="8800" b="1" dirty="0" smtClean="0">
                <a:solidFill>
                  <a:srgbClr val="800080"/>
                </a:solidFill>
                <a:latin typeface="Monotype Corsiva" pitchFamily="66" charset="0"/>
              </a:rPr>
            </a:br>
            <a:r>
              <a:rPr lang="uk-UA" sz="6600" b="1" dirty="0" smtClean="0">
                <a:solidFill>
                  <a:srgbClr val="800080"/>
                </a:solidFill>
                <a:latin typeface="Monotype Corsiva" pitchFamily="66" charset="0"/>
              </a:rPr>
              <a:t>«Географічне положення</a:t>
            </a:r>
            <a:r>
              <a:rPr lang="en-US" sz="6600" b="1" dirty="0" smtClean="0">
                <a:solidFill>
                  <a:srgbClr val="800080"/>
                </a:solidFill>
                <a:latin typeface="Monotype Corsiva" pitchFamily="66" charset="0"/>
              </a:rPr>
              <a:t> </a:t>
            </a:r>
            <a:r>
              <a:rPr lang="uk-UA" sz="6600" b="1" dirty="0" smtClean="0">
                <a:solidFill>
                  <a:srgbClr val="800080"/>
                </a:solidFill>
                <a:latin typeface="Monotype Corsiva" pitchFamily="66" charset="0"/>
              </a:rPr>
              <a:t/>
            </a:r>
            <a:br>
              <a:rPr lang="uk-UA" sz="6600" b="1" dirty="0" smtClean="0">
                <a:solidFill>
                  <a:srgbClr val="800080"/>
                </a:solidFill>
                <a:latin typeface="Monotype Corsiva" pitchFamily="66" charset="0"/>
              </a:rPr>
            </a:br>
            <a:r>
              <a:rPr lang="uk-UA" sz="6600" b="1" dirty="0" smtClean="0">
                <a:solidFill>
                  <a:srgbClr val="800080"/>
                </a:solidFill>
                <a:latin typeface="Monotype Corsiva" pitchFamily="66" charset="0"/>
              </a:rPr>
              <a:t>материка»</a:t>
            </a:r>
            <a:endParaRPr lang="ru-RU" sz="6600" b="1" dirty="0">
              <a:solidFill>
                <a:srgbClr val="800080"/>
              </a:solidFill>
              <a:latin typeface="Monotype Corsiva" pitchFamily="66" charset="0"/>
            </a:endParaRPr>
          </a:p>
        </p:txBody>
      </p:sp>
      <p:pic>
        <p:nvPicPr>
          <p:cNvPr id="3" name="Picture 5" descr="d07288282af10b1d4931f0dc412346e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6290" y="0"/>
            <a:ext cx="2487710" cy="1866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6376" y="3356992"/>
            <a:ext cx="4773613" cy="31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5076825" y="1844675"/>
            <a:ext cx="3816350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0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 перекладі з латинської </a:t>
            </a:r>
            <a:r>
              <a:rPr lang="uk-UA" sz="20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мови“африкус</a:t>
            </a:r>
            <a:r>
              <a:rPr lang="uk-UA" sz="20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” означає </a:t>
            </a:r>
            <a:r>
              <a:rPr lang="uk-UA" sz="2000" b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безморозний</a:t>
            </a:r>
            <a:r>
              <a:rPr lang="uk-UA" sz="20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”, ”той , що не знає холоду”.</a:t>
            </a:r>
            <a:endParaRPr lang="ru-RU" sz="2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7" descr="01"/>
          <p:cNvPicPr>
            <a:picLocks noChangeAspect="1" noChangeArrowheads="1"/>
          </p:cNvPicPr>
          <p:nvPr/>
        </p:nvPicPr>
        <p:blipFill>
          <a:blip r:embed="rId3"/>
          <a:srcRect l="52219" t="5556" r="8073" b="30515"/>
          <a:stretch>
            <a:fillRect/>
          </a:stretch>
        </p:blipFill>
        <p:spPr bwMode="auto">
          <a:xfrm>
            <a:off x="323850" y="1412875"/>
            <a:ext cx="4608513" cy="5256213"/>
          </a:xfrm>
          <a:prstGeom prst="rect">
            <a:avLst/>
          </a:prstGeom>
          <a:noFill/>
        </p:spPr>
      </p:pic>
      <p:pic>
        <p:nvPicPr>
          <p:cNvPr id="3080" name="Picture 8" descr="J007622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4" y="4546243"/>
            <a:ext cx="2159967" cy="208633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991654" y="399895"/>
            <a:ext cx="588141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Версії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походження</a:t>
            </a:r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назви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материка</a:t>
            </a:r>
            <a:endParaRPr lang="ru-RU" sz="28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49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1428736"/>
            <a:ext cx="950125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5940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B0584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Дивовижна</a:t>
            </a:r>
            <a:endParaRPr lang="ru-RU" sz="8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B0584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endParaRPr lang="ru-RU" sz="8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endParaRPr lang="ru-RU" sz="8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endParaRPr lang="ru-RU" sz="2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r>
              <a:rPr lang="ru-RU" sz="8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B0584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Африка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6625" y="-171400"/>
            <a:ext cx="6483722" cy="7137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Блок-схема: узел 1"/>
          <p:cNvSpPr/>
          <p:nvPr/>
        </p:nvSpPr>
        <p:spPr>
          <a:xfrm>
            <a:off x="5249788" y="507528"/>
            <a:ext cx="228600" cy="2286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TextBox 2"/>
          <p:cNvSpPr txBox="1"/>
          <p:nvPr/>
        </p:nvSpPr>
        <p:spPr>
          <a:xfrm>
            <a:off x="5364088" y="366796"/>
            <a:ext cx="1747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solidFill>
                  <a:schemeClr val="bg1">
                    <a:lumMod val="95000"/>
                  </a:schemeClr>
                </a:solidFill>
              </a:rPr>
              <a:t>м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. Рас- Енгела</a:t>
            </a:r>
            <a:endParaRPr lang="uk-UA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8742604" y="2656930"/>
            <a:ext cx="228600" cy="2286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Блок-схема: узел 5"/>
          <p:cNvSpPr/>
          <p:nvPr/>
        </p:nvSpPr>
        <p:spPr>
          <a:xfrm>
            <a:off x="6009477" y="6518189"/>
            <a:ext cx="228600" cy="240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Блок-схема: узел 6"/>
          <p:cNvSpPr/>
          <p:nvPr/>
        </p:nvSpPr>
        <p:spPr>
          <a:xfrm>
            <a:off x="2936673" y="2451564"/>
            <a:ext cx="228600" cy="20481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0" y="1232074"/>
            <a:ext cx="266027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мис</a:t>
            </a:r>
            <a:r>
              <a:rPr lang="ru-RU" b="1" dirty="0" smtClean="0">
                <a:solidFill>
                  <a:srgbClr val="C00000"/>
                </a:solidFill>
              </a:rPr>
              <a:t> Рас-Енгела </a:t>
            </a:r>
            <a:endParaRPr lang="ru-RU" b="1" dirty="0"/>
          </a:p>
          <a:p>
            <a:r>
              <a:rPr lang="ru-RU" b="1" dirty="0" smtClean="0"/>
              <a:t>(37°21</a:t>
            </a:r>
            <a:r>
              <a:rPr lang="ru-RU" b="1" dirty="0"/>
              <a:t>′ </a:t>
            </a:r>
            <a:r>
              <a:rPr lang="uk-UA" b="1" dirty="0" smtClean="0"/>
              <a:t>пн. ш.)</a:t>
            </a:r>
          </a:p>
          <a:p>
            <a:endParaRPr lang="uk-UA" b="1" dirty="0" smtClean="0"/>
          </a:p>
          <a:p>
            <a:r>
              <a:rPr lang="uk-UA" b="1" dirty="0" smtClean="0">
                <a:solidFill>
                  <a:srgbClr val="C00000"/>
                </a:solidFill>
              </a:rPr>
              <a:t>мис Голковий 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 </a:t>
            </a:r>
            <a:r>
              <a:rPr lang="uk-UA" b="1" dirty="0" smtClean="0"/>
              <a:t>(34°51′15″ пд. </a:t>
            </a:r>
            <a:r>
              <a:rPr lang="uk-UA" b="1" dirty="0"/>
              <a:t>ш</a:t>
            </a:r>
            <a:r>
              <a:rPr lang="uk-UA" b="1" dirty="0" smtClean="0"/>
              <a:t>.)</a:t>
            </a:r>
          </a:p>
          <a:p>
            <a:endParaRPr lang="uk-UA" b="1" dirty="0" smtClean="0"/>
          </a:p>
          <a:p>
            <a:r>
              <a:rPr lang="uk-UA" b="1" dirty="0">
                <a:solidFill>
                  <a:srgbClr val="C00000"/>
                </a:solidFill>
              </a:rPr>
              <a:t>м</a:t>
            </a:r>
            <a:r>
              <a:rPr lang="uk-UA" b="1" dirty="0" smtClean="0">
                <a:solidFill>
                  <a:srgbClr val="C00000"/>
                </a:solidFill>
              </a:rPr>
              <a:t>ис </a:t>
            </a:r>
            <a:r>
              <a:rPr lang="uk-UA" b="1" dirty="0" err="1" smtClean="0">
                <a:solidFill>
                  <a:srgbClr val="C00000"/>
                </a:solidFill>
              </a:rPr>
              <a:t>Альмаді</a:t>
            </a:r>
            <a:r>
              <a:rPr lang="uk-UA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uk-UA" b="1" dirty="0" smtClean="0"/>
              <a:t>(17°33′22″ зх. </a:t>
            </a:r>
            <a:r>
              <a:rPr lang="uk-UA" b="1" dirty="0"/>
              <a:t>д</a:t>
            </a:r>
            <a:r>
              <a:rPr lang="uk-UA" b="1" dirty="0" smtClean="0"/>
              <a:t>.)</a:t>
            </a:r>
          </a:p>
          <a:p>
            <a:endParaRPr lang="uk-UA" b="1" dirty="0" smtClean="0"/>
          </a:p>
          <a:p>
            <a:r>
              <a:rPr lang="uk-UA" b="1" dirty="0" smtClean="0">
                <a:solidFill>
                  <a:srgbClr val="C00000"/>
                </a:solidFill>
              </a:rPr>
              <a:t>мис </a:t>
            </a:r>
            <a:r>
              <a:rPr lang="uk-UA" b="1" dirty="0" err="1" smtClean="0">
                <a:solidFill>
                  <a:srgbClr val="C00000"/>
                </a:solidFill>
              </a:rPr>
              <a:t>Рас-Гафун</a:t>
            </a:r>
            <a:r>
              <a:rPr lang="uk-UA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uk-UA" b="1" dirty="0" smtClean="0"/>
              <a:t>(17°33′22″ сх. </a:t>
            </a:r>
            <a:r>
              <a:rPr lang="uk-UA" b="1" dirty="0"/>
              <a:t>д</a:t>
            </a:r>
            <a:r>
              <a:rPr lang="uk-UA" b="1" dirty="0" smtClean="0"/>
              <a:t>.)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7632808" y="2369304"/>
            <a:ext cx="1544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solidFill>
                  <a:schemeClr val="bg1">
                    <a:lumMod val="95000"/>
                  </a:schemeClr>
                </a:solidFill>
              </a:rPr>
              <a:t>м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.Рас-Гафун</a:t>
            </a:r>
            <a:endParaRPr lang="uk-UA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0278" y="2187224"/>
            <a:ext cx="1289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solidFill>
                  <a:schemeClr val="bg1">
                    <a:lumMod val="95000"/>
                  </a:schemeClr>
                </a:solidFill>
              </a:rPr>
              <a:t>м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.Альмаді</a:t>
            </a:r>
            <a:endParaRPr lang="uk-UA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08373" y="6199397"/>
            <a:ext cx="1450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solidFill>
                  <a:schemeClr val="bg1">
                    <a:lumMod val="95000"/>
                  </a:schemeClr>
                </a:solidFill>
              </a:rPr>
              <a:t>м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. Голковий</a:t>
            </a:r>
            <a:endParaRPr lang="uk-UA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626625" y="3586565"/>
            <a:ext cx="6517375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49685" y="2701167"/>
            <a:ext cx="6494315" cy="921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6119709" y="-171400"/>
            <a:ext cx="4068" cy="71371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631152" y="2562591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10°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07707" y="3401899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0°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95775" y="3295153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20°сх.д.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008" y="134363"/>
            <a:ext cx="1545295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3300"/>
                </a:solidFill>
              </a:rPr>
              <a:t>К</a:t>
            </a:r>
            <a:r>
              <a:rPr lang="ru-RU" b="1" dirty="0" err="1" smtClean="0">
                <a:solidFill>
                  <a:srgbClr val="003300"/>
                </a:solidFill>
              </a:rPr>
              <a:t>райні</a:t>
            </a:r>
            <a:r>
              <a:rPr lang="ru-RU" b="1" dirty="0" smtClean="0">
                <a:solidFill>
                  <a:srgbClr val="003300"/>
                </a:solidFill>
              </a:rPr>
              <a:t> </a:t>
            </a:r>
            <a:r>
              <a:rPr lang="ru-RU" b="1" dirty="0">
                <a:solidFill>
                  <a:srgbClr val="003300"/>
                </a:solidFill>
              </a:rPr>
              <a:t>точки: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9126" y="260648"/>
            <a:ext cx="54782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003300"/>
                </a:solidFill>
              </a:rPr>
              <a:t>Метод «</a:t>
            </a:r>
            <a:r>
              <a:rPr lang="ru-RU" sz="4800" b="1" dirty="0" err="1">
                <a:solidFill>
                  <a:srgbClr val="003300"/>
                </a:solidFill>
              </a:rPr>
              <a:t>Мікрофон</a:t>
            </a:r>
            <a:r>
              <a:rPr lang="ru-RU" sz="4800" b="1" dirty="0">
                <a:solidFill>
                  <a:srgbClr val="003300"/>
                </a:solidFill>
              </a:rPr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98884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4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полягає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особливість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географічного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Африки?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3372" y="1098308"/>
            <a:ext cx="4491583" cy="549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93890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6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620713"/>
            <a:ext cx="39274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7" descr="Фотогалерея Сомали. Фото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3714750"/>
            <a:ext cx="39528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Прямоугольник 4"/>
          <p:cNvSpPr>
            <a:spLocks noChangeArrowheads="1"/>
          </p:cNvSpPr>
          <p:nvPr/>
        </p:nvSpPr>
        <p:spPr bwMode="auto">
          <a:xfrm>
            <a:off x="149225" y="3905250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ru-RU" sz="2400">
                <a:latin typeface="Monotype Corsiva" pitchFamily="66" charset="0"/>
              </a:rPr>
              <a:t>Завдяки характерній формі,інколи називають «Африканський ріг» (нагадує ріг носорога), або  «зуб»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456384" cy="309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79348"/>
            <a:ext cx="193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003300"/>
                </a:solidFill>
              </a:rPr>
              <a:t>Прийом</a:t>
            </a:r>
            <a:r>
              <a:rPr lang="ru-RU" b="1" dirty="0" smtClean="0">
                <a:solidFill>
                  <a:srgbClr val="003300"/>
                </a:solidFill>
              </a:rPr>
              <a:t> </a:t>
            </a:r>
            <a:r>
              <a:rPr lang="ru-RU" b="1" dirty="0">
                <a:solidFill>
                  <a:srgbClr val="003300"/>
                </a:solidFill>
              </a:rPr>
              <a:t>«</a:t>
            </a:r>
            <a:r>
              <a:rPr lang="ru-RU" b="1" dirty="0" err="1">
                <a:solidFill>
                  <a:srgbClr val="003300"/>
                </a:solidFill>
              </a:rPr>
              <a:t>Дивуй</a:t>
            </a:r>
            <a:r>
              <a:rPr lang="ru-RU" b="1" dirty="0">
                <a:solidFill>
                  <a:srgbClr val="003300"/>
                </a:solidFill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mage1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noFill/>
          <a:ln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0"/>
            <a:ext cx="5486416" cy="1470025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  <a:latin typeface="Monotype Corsiva" pitchFamily="66" charset="0"/>
              </a:rPr>
              <a:t>ТЕМА УРОКУ:</a:t>
            </a:r>
            <a:endParaRPr lang="ru-RU" sz="6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714488"/>
            <a:ext cx="7715304" cy="3786214"/>
          </a:xfr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8800" b="1" dirty="0">
                <a:solidFill>
                  <a:srgbClr val="800080"/>
                </a:solidFill>
                <a:latin typeface="Monotype Corsiva" pitchFamily="66" charset="0"/>
              </a:rPr>
              <a:t>“Африка - материк </a:t>
            </a:r>
            <a:r>
              <a:rPr lang="ru-RU" sz="8800" b="1" dirty="0" err="1">
                <a:solidFill>
                  <a:srgbClr val="800080"/>
                </a:solidFill>
                <a:latin typeface="Monotype Corsiva" pitchFamily="66" charset="0"/>
              </a:rPr>
              <a:t>незвіданих</a:t>
            </a:r>
            <a:r>
              <a:rPr lang="ru-RU" sz="8800" b="1" dirty="0">
                <a:solidFill>
                  <a:srgbClr val="800080"/>
                </a:solidFill>
                <a:latin typeface="Monotype Corsiva" pitchFamily="66" charset="0"/>
              </a:rPr>
              <a:t> </a:t>
            </a:r>
            <a:r>
              <a:rPr lang="ru-RU" sz="8800" b="1" dirty="0" err="1" smtClean="0">
                <a:solidFill>
                  <a:srgbClr val="800080"/>
                </a:solidFill>
                <a:latin typeface="Monotype Corsiva" pitchFamily="66" charset="0"/>
              </a:rPr>
              <a:t>доріг</a:t>
            </a:r>
            <a:r>
              <a:rPr lang="ru-RU" sz="8800" b="1" dirty="0" smtClean="0">
                <a:solidFill>
                  <a:srgbClr val="800080"/>
                </a:solidFill>
                <a:latin typeface="Monotype Corsiva" pitchFamily="66" charset="0"/>
              </a:rPr>
              <a:t>»</a:t>
            </a:r>
            <a:endParaRPr lang="ru-RU" sz="8800" b="1" dirty="0">
              <a:solidFill>
                <a:srgbClr val="800080"/>
              </a:solidFill>
              <a:latin typeface="Monotype Corsiva" pitchFamily="66" charset="0"/>
            </a:endParaRPr>
          </a:p>
        </p:txBody>
      </p:sp>
      <p:pic>
        <p:nvPicPr>
          <p:cNvPr id="5" name="Picture 16" descr="20b204b9827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29"/>
            <a:ext cx="2627033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57" descr="D:\mygeography\Презентации\Африка\map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2" y="1700808"/>
            <a:ext cx="540444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331640" y="254258"/>
            <a:ext cx="57423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	</a:t>
            </a:r>
            <a:r>
              <a:rPr lang="ru-RU" sz="4400" b="1" dirty="0" err="1">
                <a:solidFill>
                  <a:srgbClr val="003300"/>
                </a:solidFill>
                <a:latin typeface="Monotype Corsiva" pitchFamily="66" charset="0"/>
              </a:rPr>
              <a:t>Що</a:t>
            </a:r>
            <a:r>
              <a:rPr lang="ru-RU" sz="4400" b="1" dirty="0">
                <a:solidFill>
                  <a:srgbClr val="003300"/>
                </a:solidFill>
                <a:latin typeface="Monotype Corsiva" pitchFamily="66" charset="0"/>
              </a:rPr>
              <a:t> вам </a:t>
            </a:r>
            <a:r>
              <a:rPr lang="ru-RU" sz="4400" b="1" dirty="0" err="1">
                <a:solidFill>
                  <a:srgbClr val="003300"/>
                </a:solidFill>
                <a:latin typeface="Monotype Corsiva" pitchFamily="66" charset="0"/>
              </a:rPr>
              <a:t>нагадують</a:t>
            </a:r>
            <a:r>
              <a:rPr lang="ru-RU" sz="4400" b="1" dirty="0">
                <a:solidFill>
                  <a:srgbClr val="003300"/>
                </a:solidFill>
                <a:latin typeface="Monotype Corsiva" pitchFamily="66" charset="0"/>
              </a:rPr>
              <a:t> </a:t>
            </a:r>
            <a:r>
              <a:rPr lang="ru-RU" sz="4400" b="1" dirty="0" smtClean="0">
                <a:solidFill>
                  <a:srgbClr val="003300"/>
                </a:solidFill>
                <a:latin typeface="Monotype Corsiva" pitchFamily="66" charset="0"/>
              </a:rPr>
              <a:t>            </a:t>
            </a:r>
          </a:p>
          <a:p>
            <a:pPr algn="ctr"/>
            <a:r>
              <a:rPr lang="ru-RU" sz="4400" b="1" dirty="0">
                <a:solidFill>
                  <a:srgbClr val="003300"/>
                </a:solidFill>
                <a:latin typeface="Monotype Corsiva" pitchFamily="66" charset="0"/>
              </a:rPr>
              <a:t> </a:t>
            </a:r>
            <a:r>
              <a:rPr lang="ru-RU" sz="4400" b="1" dirty="0" smtClean="0">
                <a:solidFill>
                  <a:srgbClr val="003300"/>
                </a:solidFill>
                <a:latin typeface="Monotype Corsiva" pitchFamily="66" charset="0"/>
              </a:rPr>
              <a:t>        </a:t>
            </a:r>
            <a:r>
              <a:rPr lang="ru-RU" sz="4400" b="1" dirty="0" err="1" smtClean="0">
                <a:solidFill>
                  <a:srgbClr val="003300"/>
                </a:solidFill>
                <a:latin typeface="Monotype Corsiva" pitchFamily="66" charset="0"/>
              </a:rPr>
              <a:t>обриси</a:t>
            </a:r>
            <a:r>
              <a:rPr lang="ru-RU" sz="4400" b="1" dirty="0" smtClean="0">
                <a:solidFill>
                  <a:srgbClr val="003300"/>
                </a:solidFill>
                <a:latin typeface="Monotype Corsiva" pitchFamily="66" charset="0"/>
              </a:rPr>
              <a:t> </a:t>
            </a:r>
            <a:r>
              <a:rPr lang="ru-RU" sz="4400" b="1" dirty="0">
                <a:solidFill>
                  <a:srgbClr val="003300"/>
                </a:solidFill>
                <a:latin typeface="Monotype Corsiva" pitchFamily="66" charset="0"/>
              </a:rPr>
              <a:t>материка? </a:t>
            </a:r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Маринка\Desktop\фон презентаці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28"/>
            <a:ext cx="9144000" cy="680087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689648" y="428604"/>
            <a:ext cx="545435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>
                <a:solidFill>
                  <a:srgbClr val="8A0000"/>
                </a:solidFill>
              </a:rPr>
              <a:t>Прийом</a:t>
            </a:r>
            <a:r>
              <a:rPr lang="ru-RU" sz="4000" b="1" dirty="0">
                <a:solidFill>
                  <a:srgbClr val="8A0000"/>
                </a:solidFill>
              </a:rPr>
              <a:t> «</a:t>
            </a:r>
            <a:r>
              <a:rPr lang="ru-RU" sz="4000" b="1" dirty="0" err="1">
                <a:solidFill>
                  <a:srgbClr val="8A0000"/>
                </a:solidFill>
              </a:rPr>
              <a:t>Сенкан</a:t>
            </a:r>
            <a:r>
              <a:rPr lang="ru-RU" sz="4000" b="1" dirty="0" smtClean="0">
                <a:solidFill>
                  <a:srgbClr val="8A0000"/>
                </a:solidFill>
              </a:rPr>
              <a:t>»</a:t>
            </a:r>
          </a:p>
          <a:p>
            <a:endParaRPr lang="uk-UA" sz="4000" b="1" dirty="0" smtClean="0">
              <a:solidFill>
                <a:srgbClr val="8A0000"/>
              </a:solidFill>
            </a:endParaRPr>
          </a:p>
          <a:p>
            <a:endParaRPr lang="uk-UA" sz="4000" b="1" dirty="0" smtClean="0">
              <a:solidFill>
                <a:srgbClr val="8A0000"/>
              </a:solidFill>
            </a:endParaRPr>
          </a:p>
          <a:p>
            <a:endParaRPr lang="ru-RU" sz="4000" b="1" dirty="0" smtClean="0">
              <a:solidFill>
                <a:srgbClr val="8A0000"/>
              </a:solidFill>
            </a:endParaRPr>
          </a:p>
          <a:p>
            <a:r>
              <a:rPr lang="ru-RU" sz="2800" b="1" dirty="0" smtClean="0">
                <a:solidFill>
                  <a:srgbClr val="003300"/>
                </a:solidFill>
              </a:rPr>
              <a:t>              (</a:t>
            </a:r>
            <a:r>
              <a:rPr lang="ru-RU" sz="2800" b="1" dirty="0" err="1">
                <a:solidFill>
                  <a:srgbClr val="003300"/>
                </a:solidFill>
              </a:rPr>
              <a:t>п’ятирядок</a:t>
            </a:r>
            <a:r>
              <a:rPr lang="ru-RU" sz="2800" b="1" dirty="0">
                <a:solidFill>
                  <a:srgbClr val="003300"/>
                </a:solidFill>
              </a:rPr>
              <a:t>) </a:t>
            </a:r>
          </a:p>
          <a:p>
            <a:r>
              <a:rPr lang="ru-RU" sz="2800" b="1" dirty="0" smtClean="0">
                <a:solidFill>
                  <a:srgbClr val="003300"/>
                </a:solidFill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</a:rPr>
              <a:t>складіть</a:t>
            </a:r>
            <a:r>
              <a:rPr lang="ru-RU" sz="2800" b="1" dirty="0" smtClean="0">
                <a:solidFill>
                  <a:srgbClr val="003300"/>
                </a:solidFill>
              </a:rPr>
              <a:t> </a:t>
            </a:r>
            <a:r>
              <a:rPr lang="ru-RU" sz="2800" b="1" dirty="0" err="1">
                <a:solidFill>
                  <a:srgbClr val="003300"/>
                </a:solidFill>
              </a:rPr>
              <a:t>мініатюру</a:t>
            </a:r>
            <a:r>
              <a:rPr lang="ru-RU" sz="2800" b="1" dirty="0">
                <a:solidFill>
                  <a:srgbClr val="003300"/>
                </a:solidFill>
              </a:rPr>
              <a:t> за схемою:</a:t>
            </a:r>
          </a:p>
          <a:p>
            <a:r>
              <a:rPr lang="ru-RU" sz="2800" b="1" dirty="0">
                <a:solidFill>
                  <a:srgbClr val="003300"/>
                </a:solidFill>
              </a:rPr>
              <a:t>1-й – </a:t>
            </a:r>
            <a:r>
              <a:rPr lang="ru-RU" sz="2800" b="1" dirty="0" err="1">
                <a:solidFill>
                  <a:srgbClr val="003300"/>
                </a:solidFill>
              </a:rPr>
              <a:t>іменник</a:t>
            </a:r>
            <a:r>
              <a:rPr lang="ru-RU" sz="2800" b="1" dirty="0">
                <a:solidFill>
                  <a:srgbClr val="003300"/>
                </a:solidFill>
              </a:rPr>
              <a:t>, </a:t>
            </a:r>
            <a:r>
              <a:rPr lang="ru-RU" sz="2800" b="1" dirty="0" err="1">
                <a:solidFill>
                  <a:srgbClr val="003300"/>
                </a:solidFill>
              </a:rPr>
              <a:t>що</a:t>
            </a:r>
            <a:r>
              <a:rPr lang="ru-RU" sz="2800" b="1" dirty="0">
                <a:solidFill>
                  <a:srgbClr val="003300"/>
                </a:solidFill>
              </a:rPr>
              <a:t> </a:t>
            </a:r>
            <a:r>
              <a:rPr lang="ru-RU" sz="2800" b="1" dirty="0" err="1">
                <a:solidFill>
                  <a:srgbClr val="003300"/>
                </a:solidFill>
              </a:rPr>
              <a:t>відбиває</a:t>
            </a:r>
            <a:r>
              <a:rPr lang="ru-RU" sz="2800" b="1" dirty="0">
                <a:solidFill>
                  <a:srgbClr val="003300"/>
                </a:solidFill>
              </a:rPr>
              <a:t> тему;</a:t>
            </a:r>
          </a:p>
          <a:p>
            <a:r>
              <a:rPr lang="ru-RU" sz="2800" b="1" dirty="0">
                <a:solidFill>
                  <a:srgbClr val="003300"/>
                </a:solidFill>
              </a:rPr>
              <a:t>2-й – два </a:t>
            </a:r>
            <a:r>
              <a:rPr lang="ru-RU" sz="2800" b="1" dirty="0" err="1">
                <a:solidFill>
                  <a:srgbClr val="003300"/>
                </a:solidFill>
              </a:rPr>
              <a:t>прикметника</a:t>
            </a:r>
            <a:r>
              <a:rPr lang="ru-RU" sz="2800" b="1" dirty="0">
                <a:solidFill>
                  <a:srgbClr val="003300"/>
                </a:solidFill>
              </a:rPr>
              <a:t>;</a:t>
            </a:r>
          </a:p>
          <a:p>
            <a:r>
              <a:rPr lang="ru-RU" sz="2800" b="1" dirty="0">
                <a:solidFill>
                  <a:srgbClr val="003300"/>
                </a:solidFill>
              </a:rPr>
              <a:t>3-й – три </a:t>
            </a:r>
            <a:r>
              <a:rPr lang="ru-RU" sz="2800" b="1" dirty="0" err="1">
                <a:solidFill>
                  <a:srgbClr val="003300"/>
                </a:solidFill>
              </a:rPr>
              <a:t>дієслова</a:t>
            </a:r>
            <a:r>
              <a:rPr lang="ru-RU" sz="2800" b="1" dirty="0">
                <a:solidFill>
                  <a:srgbClr val="003300"/>
                </a:solidFill>
              </a:rPr>
              <a:t>;</a:t>
            </a:r>
          </a:p>
          <a:p>
            <a:r>
              <a:rPr lang="ru-RU" sz="2800" b="1" dirty="0">
                <a:solidFill>
                  <a:srgbClr val="003300"/>
                </a:solidFill>
              </a:rPr>
              <a:t>4-й – фраза з теми;</a:t>
            </a:r>
          </a:p>
          <a:p>
            <a:r>
              <a:rPr lang="ru-RU" sz="2800" b="1" dirty="0">
                <a:solidFill>
                  <a:srgbClr val="003300"/>
                </a:solidFill>
              </a:rPr>
              <a:t>5-й – </a:t>
            </a:r>
            <a:r>
              <a:rPr lang="ru-RU" sz="2800" b="1" dirty="0" err="1">
                <a:solidFill>
                  <a:srgbClr val="003300"/>
                </a:solidFill>
              </a:rPr>
              <a:t>синонім</a:t>
            </a:r>
            <a:r>
              <a:rPr lang="ru-RU" sz="2800" b="1" dirty="0">
                <a:solidFill>
                  <a:srgbClr val="003300"/>
                </a:solidFill>
              </a:rPr>
              <a:t> до теми.</a:t>
            </a:r>
          </a:p>
        </p:txBody>
      </p:sp>
    </p:spTree>
    <p:extLst>
      <p:ext uri="{BB962C8B-B14F-4D97-AF65-F5344CB8AC3E}">
        <p14:creationId xmlns:p14="http://schemas.microsoft.com/office/powerpoint/2010/main" xmlns="" val="7688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66" cy="3082354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003300"/>
                </a:solidFill>
                <a:latin typeface="Monotype Corsiva" pitchFamily="66" charset="0"/>
              </a:rPr>
              <a:t>Зупинка </a:t>
            </a:r>
            <a:r>
              <a:rPr lang="uk-UA" sz="7200" b="1" dirty="0" smtClean="0">
                <a:solidFill>
                  <a:srgbClr val="800080"/>
                </a:solidFill>
                <a:latin typeface="Monotype Corsiva" pitchFamily="66" charset="0"/>
              </a:rPr>
              <a:t> </a:t>
            </a:r>
            <a:br>
              <a:rPr lang="uk-UA" sz="7200" b="1" dirty="0" smtClean="0">
                <a:solidFill>
                  <a:srgbClr val="800080"/>
                </a:solidFill>
                <a:latin typeface="Monotype Corsiva" pitchFamily="66" charset="0"/>
              </a:rPr>
            </a:br>
            <a:r>
              <a:rPr lang="uk-UA" sz="7200" b="1" dirty="0" smtClean="0">
                <a:solidFill>
                  <a:srgbClr val="800080"/>
                </a:solidFill>
                <a:latin typeface="Monotype Corsiva" pitchFamily="66" charset="0"/>
              </a:rPr>
              <a:t>“РЕЛЬЄФ </a:t>
            </a:r>
            <a:r>
              <a:rPr lang="uk-UA" sz="7200" b="1" dirty="0" err="1" smtClean="0">
                <a:solidFill>
                  <a:srgbClr val="800080"/>
                </a:solidFill>
                <a:latin typeface="Monotype Corsiva" pitchFamily="66" charset="0"/>
              </a:rPr>
              <a:t>материка”</a:t>
            </a:r>
            <a:endParaRPr lang="ru-RU" sz="7200" b="1" dirty="0">
              <a:solidFill>
                <a:srgbClr val="800080"/>
              </a:solidFill>
              <a:latin typeface="Monotype Corsiva" pitchFamily="66" charset="0"/>
            </a:endParaRPr>
          </a:p>
        </p:txBody>
      </p:sp>
      <p:pic>
        <p:nvPicPr>
          <p:cNvPr id="3" name="Picture 5" descr="d07288282af10b1d4931f0dc412346e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6290" y="0"/>
            <a:ext cx="2487710" cy="1866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9778" y="3143248"/>
            <a:ext cx="2414835" cy="305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68952" cy="6426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637282"/>
            <a:ext cx="152400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14348" y="2214554"/>
            <a:ext cx="3003899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Рельєф </a:t>
            </a:r>
          </a:p>
          <a:p>
            <a:r>
              <a:rPr lang="uk-UA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Африки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xmlns="" val="37842800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7809"/>
            <a:ext cx="8712968" cy="653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019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420"/>
            <a:ext cx="4632784" cy="347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632784" cy="332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2315" y="73080"/>
            <a:ext cx="4353235" cy="3264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2315" y="3338006"/>
            <a:ext cx="4361685" cy="329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3843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802"/>
            <a:ext cx="4370460" cy="3489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4114"/>
            <a:ext cx="4355976" cy="3266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71096"/>
            <a:ext cx="4355976" cy="3401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18137"/>
            <a:ext cx="4370460" cy="332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08234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586410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002060"/>
                </a:solidFill>
                <a:latin typeface="Monotype Corsiva" pitchFamily="66" charset="0"/>
              </a:rPr>
              <a:t>Зупинка  </a:t>
            </a:r>
            <a:r>
              <a:rPr lang="uk-UA" sz="7200" b="1" dirty="0" smtClean="0">
                <a:solidFill>
                  <a:srgbClr val="800080"/>
                </a:solidFill>
                <a:latin typeface="Monotype Corsiva" pitchFamily="66" charset="0"/>
              </a:rPr>
              <a:t/>
            </a:r>
            <a:br>
              <a:rPr lang="uk-UA" sz="7200" b="1" dirty="0" smtClean="0">
                <a:solidFill>
                  <a:srgbClr val="800080"/>
                </a:solidFill>
                <a:latin typeface="Monotype Corsiva" pitchFamily="66" charset="0"/>
              </a:rPr>
            </a:br>
            <a:r>
              <a:rPr lang="uk-UA" sz="7200" b="1" dirty="0" smtClean="0">
                <a:solidFill>
                  <a:srgbClr val="800080"/>
                </a:solidFill>
                <a:latin typeface="Monotype Corsiva" pitchFamily="66" charset="0"/>
              </a:rPr>
              <a:t> “</a:t>
            </a:r>
            <a:r>
              <a:rPr lang="uk-UA" sz="6600" b="1" dirty="0" smtClean="0">
                <a:solidFill>
                  <a:srgbClr val="800080"/>
                </a:solidFill>
                <a:latin typeface="Monotype Corsiva" pitchFamily="66" charset="0"/>
              </a:rPr>
              <a:t>Кліматичні особливості материка” </a:t>
            </a:r>
            <a:endParaRPr lang="ru-RU" sz="6600" b="1" dirty="0">
              <a:solidFill>
                <a:srgbClr val="800080"/>
              </a:solidFill>
              <a:latin typeface="Monotype Corsiva" pitchFamily="66" charset="0"/>
            </a:endParaRPr>
          </a:p>
        </p:txBody>
      </p:sp>
      <p:pic>
        <p:nvPicPr>
          <p:cNvPr id="3" name="Picture 5" descr="d07288282af10b1d4931f0dc412346e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6290" y="-16988"/>
            <a:ext cx="2487710" cy="1866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77072"/>
            <a:ext cx="2701132" cy="2377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851275" y="981075"/>
            <a:ext cx="5041900" cy="11906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 dirty="0">
                <a:solidFill>
                  <a:srgbClr val="002060"/>
                </a:solidFill>
                <a:latin typeface="Arial" charset="0"/>
              </a:rPr>
              <a:t>Африка – найжаркіший континент світу. Розташована в екваторіальному, субекваторіальних, тропічних і субтропічних кліматичних поясах.</a:t>
            </a:r>
            <a:endParaRPr lang="ru-RU" sz="18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140200" y="2924175"/>
            <a:ext cx="4895850" cy="14773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 dirty="0">
                <a:solidFill>
                  <a:srgbClr val="480000"/>
                </a:solidFill>
                <a:latin typeface="Arial" charset="0"/>
              </a:rPr>
              <a:t>Цілий рік тепло, а зиму і літо можна </a:t>
            </a:r>
            <a:r>
              <a:rPr lang="uk-UA" sz="1800" b="1" dirty="0" smtClean="0">
                <a:solidFill>
                  <a:srgbClr val="480000"/>
                </a:solidFill>
                <a:latin typeface="Arial" charset="0"/>
              </a:rPr>
              <a:t>розрізнити </a:t>
            </a:r>
            <a:r>
              <a:rPr lang="uk-UA" sz="1800" b="1" dirty="0">
                <a:solidFill>
                  <a:srgbClr val="480000"/>
                </a:solidFill>
                <a:latin typeface="Arial" charset="0"/>
              </a:rPr>
              <a:t>по тому, що один сезон вологий, а інший посушливий. Середні температури влітку +25</a:t>
            </a:r>
            <a:r>
              <a:rPr lang="en-US" sz="1800" b="1" dirty="0">
                <a:solidFill>
                  <a:srgbClr val="480000"/>
                </a:solidFill>
                <a:latin typeface="Arial" charset="0"/>
                <a:cs typeface="Arial" charset="0"/>
              </a:rPr>
              <a:t>°</a:t>
            </a:r>
            <a:r>
              <a:rPr lang="uk-UA" sz="1800" b="1" dirty="0">
                <a:solidFill>
                  <a:srgbClr val="480000"/>
                </a:solidFill>
                <a:latin typeface="Arial" charset="0"/>
                <a:cs typeface="Arial" charset="0"/>
              </a:rPr>
              <a:t>+ 28 </a:t>
            </a:r>
            <a:r>
              <a:rPr lang="en-US" sz="1800" b="1" dirty="0">
                <a:solidFill>
                  <a:srgbClr val="480000"/>
                </a:solidFill>
                <a:latin typeface="Arial" charset="0"/>
              </a:rPr>
              <a:t>°</a:t>
            </a:r>
            <a:r>
              <a:rPr lang="uk-UA" sz="1800" b="1" dirty="0">
                <a:solidFill>
                  <a:srgbClr val="480000"/>
                </a:solidFill>
                <a:latin typeface="Arial" charset="0"/>
                <a:cs typeface="Arial" charset="0"/>
              </a:rPr>
              <a:t> </a:t>
            </a:r>
            <a:r>
              <a:rPr lang="uk-UA" sz="1800" b="1" dirty="0">
                <a:solidFill>
                  <a:srgbClr val="480000"/>
                </a:solidFill>
                <a:latin typeface="Arial" charset="0"/>
              </a:rPr>
              <a:t>С, узимку +10 </a:t>
            </a:r>
            <a:r>
              <a:rPr lang="en-US" sz="1800" b="1" dirty="0">
                <a:solidFill>
                  <a:srgbClr val="480000"/>
                </a:solidFill>
                <a:latin typeface="Arial" charset="0"/>
              </a:rPr>
              <a:t>°</a:t>
            </a:r>
            <a:r>
              <a:rPr lang="uk-UA" sz="1800" b="1" dirty="0">
                <a:solidFill>
                  <a:srgbClr val="480000"/>
                </a:solidFill>
                <a:latin typeface="Arial" charset="0"/>
              </a:rPr>
              <a:t>+18 </a:t>
            </a:r>
            <a:r>
              <a:rPr lang="en-US" sz="1800" b="1" dirty="0">
                <a:solidFill>
                  <a:srgbClr val="480000"/>
                </a:solidFill>
                <a:latin typeface="Arial" charset="0"/>
              </a:rPr>
              <a:t>°</a:t>
            </a:r>
            <a:r>
              <a:rPr lang="uk-UA" sz="1800" b="1" dirty="0">
                <a:solidFill>
                  <a:srgbClr val="480000"/>
                </a:solidFill>
                <a:latin typeface="Arial" charset="0"/>
              </a:rPr>
              <a:t>С</a:t>
            </a:r>
            <a:endParaRPr lang="en-US" sz="1800" b="1" dirty="0">
              <a:solidFill>
                <a:srgbClr val="480000"/>
              </a:solidFill>
              <a:latin typeface="Arial" charset="0"/>
            </a:endParaRPr>
          </a:p>
        </p:txBody>
      </p:sp>
      <p:pic>
        <p:nvPicPr>
          <p:cNvPr id="39944" name="Picture 8" descr="J012667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714884"/>
            <a:ext cx="3028950" cy="1924050"/>
          </a:xfrm>
          <a:prstGeom prst="rect">
            <a:avLst/>
          </a:prstGeom>
          <a:noFill/>
        </p:spPr>
      </p:pic>
      <p:pic>
        <p:nvPicPr>
          <p:cNvPr id="39945" name="Picture 9" descr="AG00503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813" y="4797425"/>
            <a:ext cx="1457325" cy="1114425"/>
          </a:xfrm>
          <a:prstGeom prst="rect">
            <a:avLst/>
          </a:prstGeom>
          <a:noFill/>
        </p:spPr>
      </p:pic>
      <p:pic>
        <p:nvPicPr>
          <p:cNvPr id="39946" name="Picture 10" descr="J007620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76475" y="135880"/>
            <a:ext cx="1218891" cy="1440507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638" y="1890078"/>
            <a:ext cx="2603500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advTm="251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nimBg="1"/>
      <p:bldP spid="3994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2946" name="Picture 2" descr="http://image.slidesharecdn.com/random-140127093634-phpapp01/95/-2-638.jpg?cb=13908154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89"/>
            <a:ext cx="8572560" cy="65826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628800" y="1785071"/>
            <a:ext cx="5886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Девіз</a:t>
            </a:r>
            <a:r>
              <a:rPr lang="ru-RU" sz="4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уроку</a:t>
            </a:r>
            <a:r>
              <a:rPr lang="ru-RU" sz="4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8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Слухати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уважно</a:t>
            </a:r>
            <a:r>
              <a:rPr lang="uk-UA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4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Думати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швидко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4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Відповідати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чітко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14290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Назвати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Monotype Corsiva" pitchFamily="66" charset="0"/>
              </a:rPr>
              <a:t>середньорічну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Monotype Corsiva" pitchFamily="66" charset="0"/>
              </a:rPr>
              <a:t>кількість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Monotype Corsiva" pitchFamily="66" charset="0"/>
              </a:rPr>
              <a:t>опадів,які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спостерігаються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у… </a:t>
            </a:r>
            <a:endParaRPr lang="ru-RU" sz="36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3600" b="1" dirty="0">
                <a:solidFill>
                  <a:srgbClr val="480000"/>
                </a:solidFill>
              </a:rPr>
              <a:t>А) </a:t>
            </a:r>
            <a:r>
              <a:rPr lang="ru-RU" sz="3600" b="1" dirty="0" err="1" smtClean="0">
                <a:solidFill>
                  <a:srgbClr val="480000"/>
                </a:solidFill>
              </a:rPr>
              <a:t>Єгипті</a:t>
            </a:r>
            <a:r>
              <a:rPr lang="ru-RU" sz="3600" b="1" dirty="0" smtClean="0">
                <a:solidFill>
                  <a:srgbClr val="480000"/>
                </a:solidFill>
              </a:rPr>
              <a:t>   </a:t>
            </a:r>
          </a:p>
          <a:p>
            <a:r>
              <a:rPr lang="ru-RU" sz="3600" b="1" dirty="0" smtClean="0">
                <a:solidFill>
                  <a:srgbClr val="480000"/>
                </a:solidFill>
              </a:rPr>
              <a:t>          </a:t>
            </a:r>
          </a:p>
          <a:p>
            <a:r>
              <a:rPr lang="ru-RU" sz="3600" b="1" dirty="0" smtClean="0">
                <a:solidFill>
                  <a:srgbClr val="480000"/>
                </a:solidFill>
              </a:rPr>
              <a:t> Б) </a:t>
            </a:r>
            <a:r>
              <a:rPr lang="ru-RU" sz="3600" b="1" dirty="0" err="1" smtClean="0">
                <a:solidFill>
                  <a:srgbClr val="480000"/>
                </a:solidFill>
              </a:rPr>
              <a:t>Лівії</a:t>
            </a:r>
            <a:endParaRPr lang="ru-RU" sz="3600" b="1" dirty="0" smtClean="0">
              <a:solidFill>
                <a:srgbClr val="480000"/>
              </a:solidFill>
            </a:endParaRPr>
          </a:p>
          <a:p>
            <a:r>
              <a:rPr lang="ru-RU" sz="3600" b="1" dirty="0" smtClean="0">
                <a:solidFill>
                  <a:srgbClr val="480000"/>
                </a:solidFill>
              </a:rPr>
              <a:t>             </a:t>
            </a:r>
          </a:p>
          <a:p>
            <a:r>
              <a:rPr lang="ru-RU" sz="3600" b="1" dirty="0" smtClean="0">
                <a:solidFill>
                  <a:srgbClr val="480000"/>
                </a:solidFill>
              </a:rPr>
              <a:t> В)</a:t>
            </a:r>
            <a:r>
              <a:rPr lang="ru-RU" sz="3600" b="1" dirty="0" err="1" smtClean="0">
                <a:solidFill>
                  <a:srgbClr val="480000"/>
                </a:solidFill>
              </a:rPr>
              <a:t>Мозамбіку</a:t>
            </a:r>
            <a:endParaRPr lang="ru-RU" sz="3600" b="1" dirty="0">
              <a:solidFill>
                <a:srgbClr val="48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379825"/>
            <a:ext cx="4261517" cy="5214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417686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WordArt 4"/>
          <p:cNvSpPr>
            <a:spLocks noChangeArrowheads="1" noChangeShapeType="1" noTextEdit="1"/>
          </p:cNvSpPr>
          <p:nvPr/>
        </p:nvSpPr>
        <p:spPr bwMode="auto">
          <a:xfrm>
            <a:off x="2411413" y="836613"/>
            <a:ext cx="4438650" cy="6572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rial"/>
                <a:cs typeface="Arial"/>
              </a:rPr>
              <a:t>Пустеля Сахара</a:t>
            </a:r>
          </a:p>
        </p:txBody>
      </p:sp>
      <p:pic>
        <p:nvPicPr>
          <p:cNvPr id="79877" name="Picture 5" descr="hgh 026"/>
          <p:cNvPicPr>
            <a:picLocks noChangeAspect="1" noChangeArrowheads="1"/>
          </p:cNvPicPr>
          <p:nvPr/>
        </p:nvPicPr>
        <p:blipFill>
          <a:blip r:embed="rId3"/>
          <a:srcRect l="71463" t="8153" r="6970" b="62309"/>
          <a:stretch>
            <a:fillRect/>
          </a:stretch>
        </p:blipFill>
        <p:spPr bwMode="auto">
          <a:xfrm>
            <a:off x="2195513" y="2060575"/>
            <a:ext cx="4391025" cy="2519363"/>
          </a:xfrm>
          <a:prstGeom prst="rect">
            <a:avLst/>
          </a:prstGeom>
          <a:noFill/>
        </p:spPr>
      </p:pic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2339975" y="5157788"/>
            <a:ext cx="4176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>
                <a:solidFill>
                  <a:srgbClr val="FF9933"/>
                </a:solidFill>
                <a:latin typeface="Arial" charset="0"/>
              </a:rPr>
              <a:t>Найбільша пустеля у світі</a:t>
            </a:r>
            <a:endParaRPr lang="ru-RU" sz="2400">
              <a:solidFill>
                <a:srgbClr val="FF9933"/>
              </a:solidFill>
              <a:latin typeface="Arial" charset="0"/>
            </a:endParaRP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0" y="3716338"/>
            <a:ext cx="20510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>
                <a:latin typeface="Arial" charset="0"/>
              </a:rPr>
              <a:t> </a:t>
            </a:r>
            <a:r>
              <a:rPr lang="uk-UA" sz="1800">
                <a:solidFill>
                  <a:srgbClr val="003399"/>
                </a:solidFill>
                <a:latin typeface="Arial" charset="0"/>
              </a:rPr>
              <a:t>Влітку зареєстрована найвища температура +57,8</a:t>
            </a:r>
            <a:r>
              <a:rPr lang="en-US" sz="1800">
                <a:solidFill>
                  <a:srgbClr val="003399"/>
                </a:solidFill>
                <a:latin typeface="Arial" charset="0"/>
                <a:cs typeface="Arial" charset="0"/>
              </a:rPr>
              <a:t>°</a:t>
            </a:r>
            <a:r>
              <a:rPr lang="uk-UA" sz="1800">
                <a:solidFill>
                  <a:srgbClr val="003399"/>
                </a:solidFill>
                <a:latin typeface="Arial" charset="0"/>
                <a:cs typeface="Arial" charset="0"/>
              </a:rPr>
              <a:t>С, а зимова  - ніколи не опускається нижче +10</a:t>
            </a:r>
            <a:r>
              <a:rPr lang="en-US" sz="1800">
                <a:solidFill>
                  <a:srgbClr val="003399"/>
                </a:solidFill>
                <a:latin typeface="Arial" charset="0"/>
                <a:cs typeface="Arial" charset="0"/>
              </a:rPr>
              <a:t>°</a:t>
            </a:r>
            <a:r>
              <a:rPr lang="uk-UA" sz="1800">
                <a:solidFill>
                  <a:srgbClr val="003399"/>
                </a:solidFill>
                <a:latin typeface="Arial" charset="0"/>
                <a:cs typeface="Arial" charset="0"/>
              </a:rPr>
              <a:t>С</a:t>
            </a:r>
            <a:endParaRPr lang="en-US" sz="1800">
              <a:solidFill>
                <a:srgbClr val="003399"/>
              </a:solidFill>
              <a:latin typeface="Arial" charset="0"/>
              <a:cs typeface="Arial" charset="0"/>
            </a:endParaRP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6732588" y="2420938"/>
            <a:ext cx="2160587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>
                <a:solidFill>
                  <a:srgbClr val="003399"/>
                </a:solidFill>
                <a:latin typeface="Arial" charset="0"/>
              </a:rPr>
              <a:t>Небо, що простягається над східною частиною Сахари, - найбільш безхмарне на планеті. Сонце тут сяє протягом 354 днів на рік.</a:t>
            </a:r>
            <a:endParaRPr lang="ru-RU" sz="1800">
              <a:solidFill>
                <a:srgbClr val="003399"/>
              </a:solidFill>
              <a:latin typeface="Arial" charset="0"/>
            </a:endParaRPr>
          </a:p>
        </p:txBody>
      </p:sp>
      <p:pic>
        <p:nvPicPr>
          <p:cNvPr id="79881" name="Picture 9" descr="AG00433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950" y="908050"/>
            <a:ext cx="1800225" cy="165735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408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animBg="1"/>
      <p:bldP spid="79878" grpId="0"/>
      <p:bldP spid="79879" grpId="0"/>
      <p:bldP spid="7988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 descr="http://nikolyk-l-p.korostushiv.com/wp-content/uploads/2014/01/%D0%92%D0%BE%D0%B4%D0%BE%D0%BF%D0%B0%D0%B4_%D0%92%D0%B8%D0%BA%D1%82%D0%BE%D1%80%D0%B8%D1%8F-600x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71546"/>
            <a:ext cx="6072230" cy="5572164"/>
          </a:xfrm>
          <a:prstGeom prst="rect">
            <a:avLst/>
          </a:prstGeom>
          <a:noFill/>
        </p:spPr>
      </p:pic>
      <p:pic>
        <p:nvPicPr>
          <p:cNvPr id="2" name="Picture 5" descr="d07288282af10b1d4931f0dc412346e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0"/>
            <a:ext cx="2094212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85852" y="0"/>
            <a:ext cx="65259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err="1" smtClean="0">
                <a:solidFill>
                  <a:srgbClr val="002060"/>
                </a:solidFill>
                <a:latin typeface="Monotype Corsiva" pitchFamily="66" charset="0"/>
              </a:rPr>
              <a:t>Зупинка</a:t>
            </a:r>
            <a:r>
              <a:rPr lang="ru-RU" sz="8000" b="1" dirty="0" smtClean="0">
                <a:solidFill>
                  <a:srgbClr val="002060"/>
                </a:solidFill>
                <a:latin typeface="Monotype Corsiva" pitchFamily="66" charset="0"/>
              </a:rPr>
              <a:t> 4 </a:t>
            </a:r>
            <a:r>
              <a:rPr lang="ru-RU" sz="8000" b="1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80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8000" b="1" i="1" dirty="0" smtClean="0">
                <a:solidFill>
                  <a:srgbClr val="002060"/>
                </a:solidFill>
                <a:latin typeface="Monotype Corsiva" pitchFamily="66" charset="0"/>
              </a:rPr>
              <a:t>“  </a:t>
            </a:r>
            <a:r>
              <a:rPr lang="ru-RU" sz="8000" b="1" i="1" dirty="0" err="1" smtClean="0">
                <a:solidFill>
                  <a:srgbClr val="002060"/>
                </a:solidFill>
                <a:latin typeface="Monotype Corsiva" pitchFamily="66" charset="0"/>
              </a:rPr>
              <a:t>Африканські</a:t>
            </a:r>
            <a:r>
              <a:rPr lang="ru-RU" sz="8000" b="1" i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8000" b="1" i="1" dirty="0" err="1" smtClean="0">
                <a:solidFill>
                  <a:srgbClr val="002060"/>
                </a:solidFill>
                <a:latin typeface="Monotype Corsiva" pitchFamily="66" charset="0"/>
              </a:rPr>
              <a:t>водойми</a:t>
            </a:r>
            <a:r>
              <a:rPr lang="ru-RU" sz="8000" b="1" i="1" dirty="0" smtClean="0">
                <a:solidFill>
                  <a:srgbClr val="002060"/>
                </a:solidFill>
                <a:latin typeface="Monotype Corsiva" pitchFamily="66" charset="0"/>
              </a:rPr>
              <a:t>”</a:t>
            </a:r>
            <a:endParaRPr lang="ru-RU" sz="8000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77826" name="AutoShape 2" descr="Картинки по запросу фото води  афр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0"/>
            <a:ext cx="2602781" cy="251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82" y="142852"/>
            <a:ext cx="7488832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Води суходолу Африки –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рекордсмени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214554"/>
            <a:ext cx="356373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err="1">
                <a:solidFill>
                  <a:srgbClr val="480000"/>
                </a:solidFill>
              </a:rPr>
              <a:t>найдовша</a:t>
            </a:r>
            <a:r>
              <a:rPr lang="ru-RU" sz="2800" b="1" dirty="0">
                <a:solidFill>
                  <a:srgbClr val="480000"/>
                </a:solidFill>
              </a:rPr>
              <a:t> </a:t>
            </a:r>
            <a:r>
              <a:rPr lang="ru-RU" sz="2800" b="1" dirty="0" err="1">
                <a:solidFill>
                  <a:srgbClr val="480000"/>
                </a:solidFill>
              </a:rPr>
              <a:t>річка</a:t>
            </a:r>
            <a:r>
              <a:rPr lang="ru-RU" sz="2800" b="1" dirty="0">
                <a:solidFill>
                  <a:srgbClr val="480000"/>
                </a:solidFill>
              </a:rPr>
              <a:t> </a:t>
            </a:r>
            <a:r>
              <a:rPr lang="ru-RU" sz="2800" b="1" dirty="0" err="1">
                <a:solidFill>
                  <a:srgbClr val="480000"/>
                </a:solidFill>
              </a:rPr>
              <a:t>світу</a:t>
            </a:r>
            <a:r>
              <a:rPr lang="ru-RU" sz="2800" b="1" dirty="0">
                <a:solidFill>
                  <a:srgbClr val="480000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15140" y="2500306"/>
            <a:ext cx="61587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err="1">
                <a:solidFill>
                  <a:srgbClr val="480000"/>
                </a:solidFill>
              </a:rPr>
              <a:t>Ніл</a:t>
            </a:r>
            <a:endParaRPr lang="ru-RU" sz="2400" b="1" dirty="0">
              <a:solidFill>
                <a:srgbClr val="48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286124"/>
            <a:ext cx="457200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найповноводніша</a:t>
            </a:r>
            <a:r>
              <a:rPr lang="ru-RU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річка</a:t>
            </a:r>
            <a:r>
              <a:rPr lang="ru-RU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східної</a:t>
            </a:r>
            <a:r>
              <a:rPr lang="ru-RU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півкулі</a:t>
            </a:r>
            <a:r>
              <a:rPr lang="ru-RU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43702" y="3357562"/>
            <a:ext cx="802207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Конго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4286256"/>
            <a:ext cx="3786214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найдовше</a:t>
            </a:r>
            <a:r>
              <a:rPr lang="ru-RU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прісноводне</a:t>
            </a:r>
            <a:r>
              <a:rPr lang="ru-RU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 озеро </a:t>
            </a:r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357950" y="4214818"/>
            <a:ext cx="136486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Танганьїка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5143512"/>
            <a:ext cx="3168431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друге за </a:t>
            </a:r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площею</a:t>
            </a:r>
            <a:r>
              <a:rPr lang="ru-RU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 озеро </a:t>
            </a:r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72264" y="5000636"/>
            <a:ext cx="107933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Вікторія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5857892"/>
            <a:ext cx="509748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друге за </a:t>
            </a:r>
            <a:r>
              <a:rPr lang="ru-RU" sz="2800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глибиною</a:t>
            </a:r>
            <a:r>
              <a:rPr lang="ru-RU" sz="2800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 озеро </a:t>
            </a:r>
            <a:r>
              <a:rPr lang="ru-RU" sz="2800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800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00826" y="5857892"/>
            <a:ext cx="1364861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Танганьїка</a:t>
            </a:r>
            <a:endParaRPr lang="ru-RU" dirty="0"/>
          </a:p>
        </p:txBody>
      </p:sp>
      <p:cxnSp>
        <p:nvCxnSpPr>
          <p:cNvPr id="17" name="Прямая соединительная линия 16"/>
          <p:cNvCxnSpPr>
            <a:endCxn id="6" idx="1"/>
          </p:cNvCxnSpPr>
          <p:nvPr/>
        </p:nvCxnSpPr>
        <p:spPr>
          <a:xfrm>
            <a:off x="4000496" y="2714620"/>
            <a:ext cx="2714644" cy="165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929718" y="3571876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929718" y="421481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9" idx="1"/>
          </p:cNvCxnSpPr>
          <p:nvPr/>
        </p:nvCxnSpPr>
        <p:spPr>
          <a:xfrm flipV="1">
            <a:off x="4929190" y="3542228"/>
            <a:ext cx="1714512" cy="296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11" idx="1"/>
          </p:cNvCxnSpPr>
          <p:nvPr/>
        </p:nvCxnSpPr>
        <p:spPr>
          <a:xfrm>
            <a:off x="4143372" y="4357694"/>
            <a:ext cx="2214578" cy="417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13" idx="1"/>
          </p:cNvCxnSpPr>
          <p:nvPr/>
        </p:nvCxnSpPr>
        <p:spPr>
          <a:xfrm flipV="1">
            <a:off x="3571868" y="5185302"/>
            <a:ext cx="3000396" cy="1010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572132" y="6215082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0888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WordArt 5"/>
          <p:cNvSpPr>
            <a:spLocks noChangeArrowheads="1" noChangeShapeType="1" noTextEdit="1"/>
          </p:cNvSpPr>
          <p:nvPr/>
        </p:nvSpPr>
        <p:spPr bwMode="auto">
          <a:xfrm>
            <a:off x="642910" y="0"/>
            <a:ext cx="1085850" cy="1520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Ніл</a:t>
            </a:r>
            <a:r>
              <a:rPr lang="ru-RU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-</a:t>
            </a:r>
          </a:p>
        </p:txBody>
      </p:sp>
      <p:sp>
        <p:nvSpPr>
          <p:cNvPr id="49158" name="WordArt 6"/>
          <p:cNvSpPr>
            <a:spLocks noChangeArrowheads="1" noChangeShapeType="1" noTextEdit="1"/>
          </p:cNvSpPr>
          <p:nvPr/>
        </p:nvSpPr>
        <p:spPr bwMode="auto">
          <a:xfrm>
            <a:off x="0" y="1071546"/>
            <a:ext cx="3362325" cy="25717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найдовша</a:t>
            </a:r>
            <a:r>
              <a:rPr lang="ru-RU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річка</a:t>
            </a:r>
            <a:endParaRPr lang="ru-RU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algn="ctr"/>
            <a:r>
              <a:rPr lang="ru-RU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у </a:t>
            </a:r>
            <a:r>
              <a:rPr lang="ru-RU" sz="36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світі</a:t>
            </a:r>
            <a:endParaRPr lang="ru-RU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49160" name="Picture 8" descr="hgh 022"/>
          <p:cNvPicPr>
            <a:picLocks noChangeAspect="1" noChangeArrowheads="1"/>
          </p:cNvPicPr>
          <p:nvPr/>
        </p:nvPicPr>
        <p:blipFill>
          <a:blip r:embed="rId3"/>
          <a:srcRect l="8754" t="2850" r="53493" b="51857"/>
          <a:stretch>
            <a:fillRect/>
          </a:stretch>
        </p:blipFill>
        <p:spPr bwMode="auto">
          <a:xfrm>
            <a:off x="0" y="3357562"/>
            <a:ext cx="3933311" cy="3500438"/>
          </a:xfrm>
          <a:prstGeom prst="rect">
            <a:avLst/>
          </a:prstGeom>
          <a:noFill/>
        </p:spPr>
      </p:pic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14282" y="4214818"/>
            <a:ext cx="3671888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>
                <a:solidFill>
                  <a:srgbClr val="002060"/>
                </a:solidFill>
                <a:latin typeface="Arial" charset="0"/>
              </a:rPr>
              <a:t>Природа кольори єднала,</a:t>
            </a:r>
          </a:p>
          <a:p>
            <a:pPr>
              <a:spcBef>
                <a:spcPct val="50000"/>
              </a:spcBef>
            </a:pPr>
            <a:r>
              <a:rPr lang="uk-UA" sz="2000" b="1" dirty="0">
                <a:solidFill>
                  <a:srgbClr val="002060"/>
                </a:solidFill>
                <a:latin typeface="Arial" charset="0"/>
              </a:rPr>
              <a:t>І в атласі занотувала:</a:t>
            </a:r>
          </a:p>
          <a:p>
            <a:pPr>
              <a:spcBef>
                <a:spcPct val="50000"/>
              </a:spcBef>
            </a:pPr>
            <a:r>
              <a:rPr lang="uk-UA" sz="2000" b="1" dirty="0">
                <a:solidFill>
                  <a:srgbClr val="002060"/>
                </a:solidFill>
                <a:latin typeface="Arial" charset="0"/>
              </a:rPr>
              <a:t>Он Білий, онде Голубий,</a:t>
            </a:r>
          </a:p>
          <a:p>
            <a:pPr>
              <a:spcBef>
                <a:spcPct val="50000"/>
              </a:spcBef>
            </a:pPr>
            <a:r>
              <a:rPr lang="uk-UA" sz="2000" b="1" dirty="0">
                <a:solidFill>
                  <a:srgbClr val="002060"/>
                </a:solidFill>
                <a:latin typeface="Arial" charset="0"/>
              </a:rPr>
              <a:t>І разом вийде найдовший він..</a:t>
            </a:r>
            <a:endParaRPr lang="ru-RU" sz="2000" b="1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49162" name="Picture 10" descr="BD13772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9925" y="2276475"/>
            <a:ext cx="1428750" cy="1428750"/>
          </a:xfrm>
          <a:prstGeom prst="rect">
            <a:avLst/>
          </a:prstGeom>
          <a:noFill/>
        </p:spPr>
      </p:pic>
      <p:pic>
        <p:nvPicPr>
          <p:cNvPr id="49163" name="Picture 11" descr="J007623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4857760"/>
            <a:ext cx="2009775" cy="1582738"/>
          </a:xfrm>
          <a:prstGeom prst="rect">
            <a:avLst/>
          </a:prstGeom>
          <a:noFill/>
        </p:spPr>
      </p:pic>
      <p:pic>
        <p:nvPicPr>
          <p:cNvPr id="49164" name="Picture 12" descr="BD13772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5072074"/>
            <a:ext cx="1428750" cy="142875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285728"/>
            <a:ext cx="5317337" cy="414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advTm="169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  <p:bldP spid="49158" grpId="0" animBg="1"/>
      <p:bldP spid="4916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66" y="108807"/>
            <a:ext cx="5857916" cy="678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880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3" descr="bv1021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4356"/>
            <a:ext cx="2428860" cy="221457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3200" b="1" dirty="0" err="1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“Встановити</a:t>
            </a:r>
            <a:r>
              <a:rPr lang="uk-UA" sz="3200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 назву водного </a:t>
            </a:r>
            <a:r>
              <a:rPr lang="uk-UA" sz="3200" b="1" dirty="0" err="1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обєкта”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61444" name="Picture 4" descr="IMG_57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188913"/>
            <a:ext cx="5092700" cy="6480175"/>
          </a:xfrm>
          <a:prstGeom prst="rect">
            <a:avLst/>
          </a:prstGeom>
          <a:solidFill>
            <a:srgbClr val="CC3300"/>
          </a:solidFill>
        </p:spPr>
      </p:pic>
      <p:sp>
        <p:nvSpPr>
          <p:cNvPr id="61445" name="WordArt 5"/>
          <p:cNvSpPr>
            <a:spLocks noChangeArrowheads="1" noChangeShapeType="1" noTextEdit="1"/>
          </p:cNvSpPr>
          <p:nvPr/>
        </p:nvSpPr>
        <p:spPr bwMode="auto">
          <a:xfrm rot="5400000">
            <a:off x="-184960" y="2542381"/>
            <a:ext cx="6453188" cy="136842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ru-RU" sz="3600" kern="10" dirty="0" err="1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Річки</a:t>
            </a:r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 Африки</a:t>
            </a:r>
          </a:p>
        </p:txBody>
      </p:sp>
      <p:sp>
        <p:nvSpPr>
          <p:cNvPr id="61447" name="AutoShape 7"/>
          <p:cNvSpPr>
            <a:spLocks noChangeArrowheads="1"/>
          </p:cNvSpPr>
          <p:nvPr/>
        </p:nvSpPr>
        <p:spPr bwMode="auto">
          <a:xfrm>
            <a:off x="4284663" y="2420938"/>
            <a:ext cx="1152525" cy="720725"/>
          </a:xfrm>
          <a:prstGeom prst="rightArrow">
            <a:avLst>
              <a:gd name="adj1" fmla="val 50000"/>
              <a:gd name="adj2" fmla="val 39978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48" name="AutoShape 8"/>
          <p:cNvSpPr>
            <a:spLocks noChangeArrowheads="1"/>
          </p:cNvSpPr>
          <p:nvPr/>
        </p:nvSpPr>
        <p:spPr bwMode="auto">
          <a:xfrm>
            <a:off x="6372225" y="1628775"/>
            <a:ext cx="1079500" cy="720725"/>
          </a:xfrm>
          <a:prstGeom prst="rightArrow">
            <a:avLst>
              <a:gd name="adj1" fmla="val 50000"/>
              <a:gd name="adj2" fmla="val 37445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49" name="AutoShape 9"/>
          <p:cNvSpPr>
            <a:spLocks noChangeArrowheads="1"/>
          </p:cNvSpPr>
          <p:nvPr/>
        </p:nvSpPr>
        <p:spPr bwMode="auto">
          <a:xfrm>
            <a:off x="5219700" y="3284538"/>
            <a:ext cx="1152525" cy="649287"/>
          </a:xfrm>
          <a:prstGeom prst="rightArrow">
            <a:avLst>
              <a:gd name="adj1" fmla="val 50000"/>
              <a:gd name="adj2" fmla="val 44377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0" name="AutoShape 10"/>
          <p:cNvSpPr>
            <a:spLocks noChangeArrowheads="1"/>
          </p:cNvSpPr>
          <p:nvPr/>
        </p:nvSpPr>
        <p:spPr bwMode="auto">
          <a:xfrm>
            <a:off x="5076825" y="5157788"/>
            <a:ext cx="1222375" cy="574675"/>
          </a:xfrm>
          <a:prstGeom prst="rightArrow">
            <a:avLst>
              <a:gd name="adj1" fmla="val 50000"/>
              <a:gd name="adj2" fmla="val 53177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1" name="AutoShape 11"/>
          <p:cNvSpPr>
            <a:spLocks noChangeArrowheads="1"/>
          </p:cNvSpPr>
          <p:nvPr/>
        </p:nvSpPr>
        <p:spPr bwMode="auto">
          <a:xfrm>
            <a:off x="7885113" y="4508500"/>
            <a:ext cx="1008062" cy="576263"/>
          </a:xfrm>
          <a:prstGeom prst="leftArrow">
            <a:avLst>
              <a:gd name="adj1" fmla="val 50000"/>
              <a:gd name="adj2" fmla="val 43733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2" name="AutoShape 12"/>
          <p:cNvSpPr>
            <a:spLocks noChangeArrowheads="1"/>
          </p:cNvSpPr>
          <p:nvPr/>
        </p:nvSpPr>
        <p:spPr bwMode="auto">
          <a:xfrm>
            <a:off x="7667625" y="5013325"/>
            <a:ext cx="1081088" cy="576263"/>
          </a:xfrm>
          <a:prstGeom prst="leftArrow">
            <a:avLst>
              <a:gd name="adj1" fmla="val 50000"/>
              <a:gd name="adj2" fmla="val 46901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6372225" y="1773238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 i="1" dirty="0"/>
              <a:t>Ніл</a:t>
            </a:r>
            <a:endParaRPr lang="ru-RU" b="1" i="1" dirty="0"/>
          </a:p>
        </p:txBody>
      </p:sp>
      <p:sp>
        <p:nvSpPr>
          <p:cNvPr id="61454" name="Text Box 14"/>
          <p:cNvSpPr txBox="1">
            <a:spLocks noChangeArrowheads="1"/>
          </p:cNvSpPr>
          <p:nvPr/>
        </p:nvSpPr>
        <p:spPr bwMode="auto">
          <a:xfrm>
            <a:off x="4356100" y="2565400"/>
            <a:ext cx="1008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 i="1" dirty="0"/>
              <a:t>Нігер</a:t>
            </a:r>
            <a:endParaRPr lang="ru-RU" b="1" i="1" dirty="0"/>
          </a:p>
        </p:txBody>
      </p:sp>
      <p:sp>
        <p:nvSpPr>
          <p:cNvPr id="61455" name="Text Box 15"/>
          <p:cNvSpPr txBox="1">
            <a:spLocks noChangeArrowheads="1"/>
          </p:cNvSpPr>
          <p:nvPr/>
        </p:nvSpPr>
        <p:spPr bwMode="auto">
          <a:xfrm>
            <a:off x="5219700" y="3429000"/>
            <a:ext cx="1081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 i="1" dirty="0"/>
              <a:t>Конго</a:t>
            </a:r>
            <a:endParaRPr lang="ru-RU" b="1" i="1" dirty="0"/>
          </a:p>
        </p:txBody>
      </p:sp>
      <p:sp>
        <p:nvSpPr>
          <p:cNvPr id="61456" name="Text Box 16"/>
          <p:cNvSpPr txBox="1">
            <a:spLocks noChangeArrowheads="1"/>
          </p:cNvSpPr>
          <p:nvPr/>
        </p:nvSpPr>
        <p:spPr bwMode="auto">
          <a:xfrm>
            <a:off x="5003800" y="5229225"/>
            <a:ext cx="15128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 i="1" dirty="0"/>
              <a:t>Оранжева</a:t>
            </a:r>
            <a:endParaRPr lang="ru-RU" b="1" i="1" dirty="0"/>
          </a:p>
        </p:txBody>
      </p:sp>
      <p:sp>
        <p:nvSpPr>
          <p:cNvPr id="61457" name="Text Box 17"/>
          <p:cNvSpPr txBox="1">
            <a:spLocks noChangeArrowheads="1"/>
          </p:cNvSpPr>
          <p:nvPr/>
        </p:nvSpPr>
        <p:spPr bwMode="auto">
          <a:xfrm>
            <a:off x="7885113" y="4581525"/>
            <a:ext cx="1258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 dirty="0"/>
              <a:t>Замбезі</a:t>
            </a:r>
            <a:endParaRPr lang="ru-RU" b="1" dirty="0"/>
          </a:p>
        </p:txBody>
      </p:sp>
      <p:sp>
        <p:nvSpPr>
          <p:cNvPr id="61458" name="Text Box 18"/>
          <p:cNvSpPr txBox="1">
            <a:spLocks noChangeArrowheads="1"/>
          </p:cNvSpPr>
          <p:nvPr/>
        </p:nvSpPr>
        <p:spPr bwMode="auto">
          <a:xfrm>
            <a:off x="7667625" y="5084763"/>
            <a:ext cx="1152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 i="1" dirty="0"/>
              <a:t>Лімпопо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animBg="1"/>
      <p:bldP spid="61453" grpId="0"/>
      <p:bldP spid="61454" grpId="0"/>
      <p:bldP spid="61455" grpId="0"/>
      <p:bldP spid="61456" grpId="0"/>
      <p:bldP spid="61457" grpId="0"/>
      <p:bldP spid="6145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7" name="Picture 3" descr="bv1021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62468" name="Picture 4" descr="IMG_57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188913"/>
            <a:ext cx="5040313" cy="6526212"/>
          </a:xfrm>
          <a:prstGeom prst="rect">
            <a:avLst/>
          </a:prstGeom>
          <a:noFill/>
        </p:spPr>
      </p:pic>
      <p:sp>
        <p:nvSpPr>
          <p:cNvPr id="62469" name="WordArt 5"/>
          <p:cNvSpPr>
            <a:spLocks noChangeArrowheads="1" noChangeShapeType="1" noTextEdit="1"/>
          </p:cNvSpPr>
          <p:nvPr/>
        </p:nvSpPr>
        <p:spPr bwMode="auto">
          <a:xfrm rot="5400000">
            <a:off x="-635000" y="2543175"/>
            <a:ext cx="6381750" cy="12954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Озера Африки</a:t>
            </a:r>
          </a:p>
        </p:txBody>
      </p:sp>
      <p:sp>
        <p:nvSpPr>
          <p:cNvPr id="62470" name="AutoShape 6"/>
          <p:cNvSpPr>
            <a:spLocks noChangeArrowheads="1"/>
          </p:cNvSpPr>
          <p:nvPr/>
        </p:nvSpPr>
        <p:spPr bwMode="auto">
          <a:xfrm>
            <a:off x="5003800" y="2133600"/>
            <a:ext cx="1079500" cy="574675"/>
          </a:xfrm>
          <a:prstGeom prst="rightArrow">
            <a:avLst>
              <a:gd name="adj1" fmla="val 50000"/>
              <a:gd name="adj2" fmla="val 46961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1" name="AutoShape 7"/>
          <p:cNvSpPr>
            <a:spLocks noChangeArrowheads="1"/>
          </p:cNvSpPr>
          <p:nvPr/>
        </p:nvSpPr>
        <p:spPr bwMode="auto">
          <a:xfrm>
            <a:off x="6372225" y="3213100"/>
            <a:ext cx="1223963" cy="576263"/>
          </a:xfrm>
          <a:prstGeom prst="rightArrow">
            <a:avLst>
              <a:gd name="adj1" fmla="val 50000"/>
              <a:gd name="adj2" fmla="val 53099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2" name="AutoShape 8"/>
          <p:cNvSpPr>
            <a:spLocks noChangeArrowheads="1"/>
          </p:cNvSpPr>
          <p:nvPr/>
        </p:nvSpPr>
        <p:spPr bwMode="auto">
          <a:xfrm>
            <a:off x="6156325" y="3789363"/>
            <a:ext cx="1368425" cy="503237"/>
          </a:xfrm>
          <a:prstGeom prst="rightArrow">
            <a:avLst>
              <a:gd name="adj1" fmla="val 50000"/>
              <a:gd name="adj2" fmla="val 67981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3" name="AutoShape 9"/>
          <p:cNvSpPr>
            <a:spLocks noChangeArrowheads="1"/>
          </p:cNvSpPr>
          <p:nvPr/>
        </p:nvSpPr>
        <p:spPr bwMode="auto">
          <a:xfrm>
            <a:off x="6659563" y="4221163"/>
            <a:ext cx="1081087" cy="576262"/>
          </a:xfrm>
          <a:prstGeom prst="rightArrow">
            <a:avLst>
              <a:gd name="adj1" fmla="val 50000"/>
              <a:gd name="adj2" fmla="val 46901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5003800" y="2205038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 i="1" dirty="0"/>
              <a:t>Чад</a:t>
            </a:r>
            <a:endParaRPr lang="ru-RU" b="1" i="1" dirty="0"/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6372225" y="3284538"/>
            <a:ext cx="122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 i="1" dirty="0"/>
              <a:t>Вікторія</a:t>
            </a:r>
            <a:endParaRPr lang="ru-RU" b="1" i="1" dirty="0"/>
          </a:p>
        </p:txBody>
      </p:sp>
      <p:sp>
        <p:nvSpPr>
          <p:cNvPr id="62476" name="Text Box 12"/>
          <p:cNvSpPr txBox="1">
            <a:spLocks noChangeArrowheads="1"/>
          </p:cNvSpPr>
          <p:nvPr/>
        </p:nvSpPr>
        <p:spPr bwMode="auto">
          <a:xfrm>
            <a:off x="6084888" y="3860800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 i="1" dirty="0"/>
              <a:t>Танганьїка</a:t>
            </a:r>
            <a:endParaRPr lang="ru-RU" b="1" i="1" dirty="0"/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6659563" y="4292600"/>
            <a:ext cx="1008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 i="1" dirty="0"/>
              <a:t>Ньяса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4" grpId="0"/>
      <p:bldP spid="62475" grpId="0"/>
      <p:bldP spid="62476" grpId="0"/>
      <p:bldP spid="6247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260648"/>
            <a:ext cx="2641364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«Тема- </a:t>
            </a: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термін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2500306"/>
            <a:ext cx="592933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відібрати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Кіліманджаро,Екваторіальний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Ніл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Червоні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фералітні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грунти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Аденська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Нігер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Чад,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Ефіопське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Драконові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Середземноморський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опади, температура, Ньяса, Атлас,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Капські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Низька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Африка,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мусони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пасати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савана,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пустеля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Мозамбіцька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Середземне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206418"/>
            <a:ext cx="12601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група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№ 1</a:t>
            </a:r>
          </a:p>
          <a:p>
            <a:r>
              <a:rPr lang="ru-RU" b="1" dirty="0">
                <a:solidFill>
                  <a:srgbClr val="002060"/>
                </a:solidFill>
              </a:rPr>
              <a:t> «</a:t>
            </a:r>
            <a:r>
              <a:rPr lang="ru-RU" b="1" dirty="0" err="1">
                <a:solidFill>
                  <a:srgbClr val="002060"/>
                </a:solidFill>
              </a:rPr>
              <a:t>Рельєф</a:t>
            </a:r>
            <a:r>
              <a:rPr lang="ru-RU" dirty="0"/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09589" y="1213009"/>
            <a:ext cx="130439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err="1">
                <a:solidFill>
                  <a:srgbClr val="002060"/>
                </a:solidFill>
              </a:rPr>
              <a:t>група</a:t>
            </a:r>
            <a:r>
              <a:rPr lang="ru-RU" b="1" dirty="0">
                <a:solidFill>
                  <a:srgbClr val="002060"/>
                </a:solidFill>
              </a:rPr>
              <a:t> № 2 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 err="1">
                <a:solidFill>
                  <a:srgbClr val="002060"/>
                </a:solidFill>
              </a:rPr>
              <a:t>Клімат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80312" y="1228975"/>
            <a:ext cx="13043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група</a:t>
            </a:r>
            <a:r>
              <a:rPr lang="ru-RU" b="1" dirty="0">
                <a:solidFill>
                  <a:srgbClr val="002060"/>
                </a:solidFill>
              </a:rPr>
              <a:t> № 3 </a:t>
            </a:r>
            <a:endParaRPr lang="en-US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>
                <a:solidFill>
                  <a:srgbClr val="002060"/>
                </a:solidFill>
              </a:rPr>
              <a:t>Води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321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92867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 err="1" smtClean="0">
                <a:solidFill>
                  <a:srgbClr val="002060"/>
                </a:solidFill>
              </a:rPr>
              <a:t>Знайди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країни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214422"/>
            <a:ext cx="1543032" cy="225742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</a:rPr>
              <a:t>1 група</a:t>
            </a: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  <a:latin typeface="Monotype Corsiva" pitchFamily="66" charset="0"/>
              </a:rPr>
              <a:t>Алжир</a:t>
            </a: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  <a:latin typeface="Monotype Corsiva" pitchFamily="66" charset="0"/>
              </a:rPr>
              <a:t>Чад</a:t>
            </a: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  <a:latin typeface="Monotype Corsiva" pitchFamily="66" charset="0"/>
              </a:rPr>
              <a:t>Судан</a:t>
            </a: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  <a:latin typeface="Monotype Corsiva" pitchFamily="66" charset="0"/>
              </a:rPr>
              <a:t>Намібія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298" y="928670"/>
            <a:ext cx="3453996" cy="350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786578" y="1142984"/>
            <a:ext cx="1928810" cy="22467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група</a:t>
            </a:r>
          </a:p>
          <a:p>
            <a:pPr>
              <a:buNone/>
            </a:pPr>
            <a:r>
              <a:rPr lang="uk-UA" sz="2800" dirty="0" smtClean="0">
                <a:solidFill>
                  <a:srgbClr val="002060"/>
                </a:solidFill>
                <a:latin typeface="Monotype Corsiva" pitchFamily="66" charset="0"/>
              </a:rPr>
              <a:t>Гвінея</a:t>
            </a:r>
          </a:p>
          <a:p>
            <a:pPr>
              <a:buNone/>
            </a:pPr>
            <a:r>
              <a:rPr lang="uk-UA" sz="2800" dirty="0" smtClean="0">
                <a:solidFill>
                  <a:srgbClr val="002060"/>
                </a:solidFill>
                <a:latin typeface="Monotype Corsiva" pitchFamily="66" charset="0"/>
              </a:rPr>
              <a:t>Зімбабве</a:t>
            </a:r>
          </a:p>
          <a:p>
            <a:pPr>
              <a:buNone/>
            </a:pPr>
            <a:r>
              <a:rPr lang="uk-UA" sz="2800" dirty="0" smtClean="0">
                <a:solidFill>
                  <a:srgbClr val="002060"/>
                </a:solidFill>
                <a:latin typeface="Monotype Corsiva" pitchFamily="66" charset="0"/>
              </a:rPr>
              <a:t>Сомалі </a:t>
            </a:r>
          </a:p>
          <a:p>
            <a:pPr>
              <a:buNone/>
            </a:pPr>
            <a:r>
              <a:rPr lang="uk-UA" sz="2800" dirty="0" smtClean="0">
                <a:solidFill>
                  <a:srgbClr val="002060"/>
                </a:solidFill>
                <a:latin typeface="Monotype Corsiva" pitchFamily="66" charset="0"/>
              </a:rPr>
              <a:t>Єгипет</a:t>
            </a:r>
            <a:endParaRPr lang="ru-RU" sz="2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4457343"/>
            <a:ext cx="2214578" cy="240065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None/>
            </a:pP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група</a:t>
            </a:r>
          </a:p>
          <a:p>
            <a:pPr>
              <a:buNone/>
            </a:pPr>
            <a:r>
              <a:rPr lang="uk-UA" sz="28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Мозамбік</a:t>
            </a:r>
          </a:p>
          <a:p>
            <a:pPr>
              <a:buNone/>
            </a:pPr>
            <a:r>
              <a:rPr lang="uk-UA" sz="28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Ефіопія</a:t>
            </a:r>
          </a:p>
          <a:p>
            <a:pPr>
              <a:buNone/>
            </a:pPr>
            <a:r>
              <a:rPr lang="uk-UA" sz="28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Марокко</a:t>
            </a:r>
          </a:p>
          <a:p>
            <a:pPr>
              <a:buNone/>
            </a:pPr>
            <a:r>
              <a:rPr lang="uk-UA" sz="28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Ліберія</a:t>
            </a:r>
          </a:p>
          <a:p>
            <a:pPr>
              <a:buNone/>
            </a:pPr>
            <a:endParaRPr lang="uk-UA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09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404664"/>
            <a:ext cx="63367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Епіграф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Зібратися</a:t>
            </a:r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разом- </a:t>
            </a:r>
            <a:r>
              <a:rPr lang="ru-RU" sz="2800" b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початок,</a:t>
            </a:r>
          </a:p>
          <a:p>
            <a:r>
              <a:rPr lang="ru-RU" sz="2800" b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Триматися</a:t>
            </a:r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разом – </a:t>
            </a:r>
            <a:r>
              <a:rPr lang="ru-RU" sz="2800" b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прогрес</a:t>
            </a:r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b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Працювати</a:t>
            </a:r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разом - </a:t>
            </a:r>
            <a:r>
              <a:rPr lang="ru-RU" sz="2800" b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успіх</a:t>
            </a:r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266430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0"/>
            <a:ext cx="55556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Зупинка </a:t>
            </a:r>
            <a:r>
              <a:rPr lang="ru-RU" sz="4800" dirty="0">
                <a:latin typeface="Monotype Corsiva" pitchFamily="66" charset="0"/>
              </a:rPr>
              <a:t/>
            </a:r>
            <a:br>
              <a:rPr lang="ru-RU" sz="4800" dirty="0">
                <a:latin typeface="Monotype Corsiva" pitchFamily="66" charset="0"/>
              </a:rPr>
            </a:br>
            <a:r>
              <a:rPr lang="ru-RU" sz="4800" dirty="0" smtClean="0">
                <a:latin typeface="Monotype Corsiva" pitchFamily="66" charset="0"/>
              </a:rPr>
              <a:t>“</a:t>
            </a:r>
            <a:r>
              <a:rPr lang="ru-RU" sz="4800" b="1" dirty="0" smtClean="0">
                <a:solidFill>
                  <a:srgbClr val="003300"/>
                </a:solidFill>
                <a:latin typeface="Monotype Corsiva" pitchFamily="66" charset="0"/>
              </a:rPr>
              <a:t>Флора </a:t>
            </a:r>
            <a:r>
              <a:rPr lang="ru-RU" sz="4800" b="1" dirty="0" smtClean="0">
                <a:solidFill>
                  <a:srgbClr val="003300"/>
                </a:solidFill>
                <a:latin typeface="Monotype Corsiva" pitchFamily="66" charset="0"/>
              </a:rPr>
              <a:t>та фауна </a:t>
            </a:r>
            <a:r>
              <a:rPr lang="ru-RU" sz="4800" b="1" dirty="0" smtClean="0">
                <a:solidFill>
                  <a:srgbClr val="003300"/>
                </a:solidFill>
                <a:latin typeface="Monotype Corsiva" pitchFamily="66" charset="0"/>
              </a:rPr>
              <a:t>материка</a:t>
            </a:r>
            <a:r>
              <a:rPr lang="ru-RU" sz="4800" b="1" dirty="0">
                <a:solidFill>
                  <a:srgbClr val="003300"/>
                </a:solidFill>
                <a:latin typeface="Monotype Corsiva" pitchFamily="66" charset="0"/>
              </a:rPr>
              <a:t>”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2786058"/>
            <a:ext cx="5924557" cy="3773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065" y="142852"/>
            <a:ext cx="2438935" cy="260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5728"/>
            <a:ext cx="2382679" cy="185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472210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klasgeo.at.ua/Afryka/ZonyA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6286544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308" y="332656"/>
            <a:ext cx="8381164" cy="6285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8830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912794"/>
            <a:ext cx="2880320" cy="317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0535" y="116668"/>
            <a:ext cx="3582070" cy="2383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46" y="43051"/>
            <a:ext cx="3582070" cy="22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1663" y="4941168"/>
            <a:ext cx="3979814" cy="179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275" y="4872373"/>
            <a:ext cx="3224123" cy="2016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307018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 rot="548366">
            <a:off x="1160744" y="2339875"/>
            <a:ext cx="6465074" cy="289833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1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1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казкова</a:t>
            </a:r>
            <a:r>
              <a:rPr lang="ru-RU" sz="1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1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загадкова</a:t>
            </a:r>
            <a:endParaRPr lang="ru-RU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4851634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sz="1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нашої</a:t>
            </a:r>
            <a:r>
              <a:rPr lang="ru-RU" sz="1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планети</a:t>
            </a:r>
            <a:r>
              <a:rPr lang="ru-RU" sz="1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5163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1979712" y="476672"/>
            <a:ext cx="5303311" cy="15995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Африка</a:t>
            </a:r>
          </a:p>
        </p:txBody>
      </p:sp>
      <p:pic>
        <p:nvPicPr>
          <p:cNvPr id="2057" name="Picture 9" descr="AG00037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4437063"/>
            <a:ext cx="1804987" cy="1716087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131" y="5468408"/>
            <a:ext cx="1208510" cy="1192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advTm="123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5720" y="0"/>
            <a:ext cx="8491541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8800" b="1" dirty="0" smtClean="0">
                <a:solidFill>
                  <a:srgbClr val="CC0099"/>
                </a:solidFill>
                <a:latin typeface="Monotype Corsiva" pitchFamily="66" charset="0"/>
              </a:rPr>
              <a:t>ДОМАШНЄ ЗАВДАННЯ:</a:t>
            </a:r>
            <a:endParaRPr lang="ru-RU" sz="8800" b="1" dirty="0">
              <a:solidFill>
                <a:srgbClr val="CC0099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3380125"/>
            <a:ext cx="7786742" cy="3477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4400" dirty="0" smtClean="0">
                <a:solidFill>
                  <a:srgbClr val="FFFF00"/>
                </a:solidFill>
                <a:latin typeface="Monotype Corsiva" pitchFamily="66" charset="0"/>
              </a:rPr>
              <a:t>Опрацювати матеріал підручника ст. ;</a:t>
            </a:r>
            <a:br>
              <a:rPr lang="uk-UA" sz="44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sz="4400" dirty="0" smtClean="0">
                <a:solidFill>
                  <a:srgbClr val="FFFF00"/>
                </a:solidFill>
                <a:latin typeface="Monotype Corsiva" pitchFamily="66" charset="0"/>
              </a:rPr>
              <a:t> та основні поняття з теми;</a:t>
            </a:r>
            <a:br>
              <a:rPr lang="uk-UA" sz="44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sz="4400" dirty="0" smtClean="0">
                <a:solidFill>
                  <a:srgbClr val="FFFF00"/>
                </a:solidFill>
                <a:latin typeface="Monotype Corsiva" pitchFamily="66" charset="0"/>
              </a:rPr>
              <a:t>підготувати інформацію природодослідника.</a:t>
            </a:r>
            <a:endParaRPr lang="ru-RU" sz="4400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33" y="404664"/>
            <a:ext cx="8981323" cy="597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Прямоугольник 6"/>
          <p:cNvSpPr>
            <a:spLocks noChangeArrowheads="1"/>
          </p:cNvSpPr>
          <p:nvPr/>
        </p:nvSpPr>
        <p:spPr bwMode="auto">
          <a:xfrm>
            <a:off x="2051050" y="1268413"/>
            <a:ext cx="662463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uk-UA" sz="3200" b="1" i="1" dirty="0">
                <a:solidFill>
                  <a:srgbClr val="002060"/>
                </a:solidFill>
                <a:cs typeface="Times New Roman" pitchFamily="18" charset="0"/>
              </a:rPr>
              <a:t>Не так назва важлива для країни</a:t>
            </a:r>
            <a:endParaRPr lang="uk-UA" sz="3200" dirty="0">
              <a:solidFill>
                <a:srgbClr val="002060"/>
              </a:solidFill>
            </a:endParaRPr>
          </a:p>
          <a:p>
            <a:pPr algn="r" eaLnBrk="0" hangingPunct="0"/>
            <a:r>
              <a:rPr lang="uk-UA" sz="3200" b="1" i="1" dirty="0">
                <a:solidFill>
                  <a:srgbClr val="002060"/>
                </a:solidFill>
                <a:cs typeface="Times New Roman" pitchFamily="18" charset="0"/>
              </a:rPr>
              <a:t>         І обриси не так важливі,</a:t>
            </a:r>
            <a:endParaRPr lang="uk-UA" sz="3200" dirty="0">
              <a:solidFill>
                <a:srgbClr val="002060"/>
              </a:solidFill>
            </a:endParaRPr>
          </a:p>
          <a:p>
            <a:pPr algn="r" eaLnBrk="0" hangingPunct="0"/>
            <a:r>
              <a:rPr lang="uk-UA" sz="3200" b="1" i="1" dirty="0">
                <a:solidFill>
                  <a:srgbClr val="002060"/>
                </a:solidFill>
                <a:cs typeface="Times New Roman" pitchFamily="18" charset="0"/>
              </a:rPr>
              <a:t>       Як важливо те, хто в тому краю живе, </a:t>
            </a:r>
            <a:endParaRPr lang="uk-UA" sz="3200" dirty="0">
              <a:solidFill>
                <a:srgbClr val="002060"/>
              </a:solidFill>
            </a:endParaRPr>
          </a:p>
          <a:p>
            <a:pPr algn="r" eaLnBrk="0" hangingPunct="0"/>
            <a:r>
              <a:rPr lang="uk-UA" sz="3200" b="1" i="1" dirty="0">
                <a:solidFill>
                  <a:srgbClr val="002060"/>
                </a:solidFill>
                <a:cs typeface="Times New Roman" pitchFamily="18" charset="0"/>
              </a:rPr>
              <a:t>       Для чого живе і чим живе НАРОД</a:t>
            </a:r>
            <a:r>
              <a:rPr lang="uk-UA" sz="3200" b="1" i="1" dirty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</a:endParaRPr>
          </a:p>
          <a:p>
            <a:pPr algn="r" eaLnBrk="0" hangingPunct="0"/>
            <a:r>
              <a:rPr lang="uk-UA" sz="3200" b="1" i="1" dirty="0">
                <a:solidFill>
                  <a:srgbClr val="000000"/>
                </a:solidFill>
                <a:cs typeface="Times New Roman" pitchFamily="18" charset="0"/>
              </a:rPr>
              <a:t>                                     </a:t>
            </a:r>
          </a:p>
          <a:p>
            <a:pPr algn="r" eaLnBrk="0" hangingPunct="0"/>
            <a:r>
              <a:rPr lang="uk-UA" sz="32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3200" b="1" dirty="0" err="1">
                <a:solidFill>
                  <a:srgbClr val="FF0000"/>
                </a:solidFill>
                <a:cs typeface="Times New Roman" pitchFamily="18" charset="0"/>
              </a:rPr>
              <a:t>Аяльнех</a:t>
            </a:r>
            <a:r>
              <a:rPr lang="uk-UA" sz="3200" b="1" dirty="0">
                <a:solidFill>
                  <a:srgbClr val="FF0000"/>
                </a:solidFill>
                <a:cs typeface="Times New Roman" pitchFamily="18" charset="0"/>
              </a:rPr>
              <a:t> Мулату</a:t>
            </a:r>
            <a:endParaRPr lang="uk-U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11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Пекуче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сонце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Сухість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спека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Пустині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пальми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ліси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Маленькі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жителі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пігмеї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вічне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літо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навкруги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Тваринний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тут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теж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багатий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Жирафи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Мавпи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слони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носорогів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бегемотів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Зустрінемо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ми тут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величчю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втішається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Сахара,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Кіліманджаро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бавиться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красі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водоспад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Вікторія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відкритий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Лінгвістоном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див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природи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назавжди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34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428604"/>
            <a:ext cx="8501122" cy="6169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795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man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1790094" cy="1683684"/>
          </a:xfrm>
          <a:prstGeom prst="rect">
            <a:avLst/>
          </a:prstGeom>
          <a:noFill/>
        </p:spPr>
      </p:pic>
      <p:pic>
        <p:nvPicPr>
          <p:cNvPr id="5" name="Picture 5" descr="helic1_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39988" flipH="1">
            <a:off x="5661711" y="793843"/>
            <a:ext cx="2985659" cy="1870384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44824"/>
            <a:ext cx="3309053" cy="364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9" descr="AG00180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1052513"/>
            <a:ext cx="19812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14" descr="BD13760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286512" y="3000372"/>
            <a:ext cx="2412975" cy="172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285728"/>
            <a:ext cx="2643206" cy="2504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 chunga_chang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12" y="1643050"/>
            <a:ext cx="3635867" cy="4005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advTm="195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6" showWhenStopped="0">
                <p:cTn id="10" repeatCount="3000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55579"/>
            <a:ext cx="41131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«</a:t>
            </a:r>
            <a:r>
              <a:rPr lang="ru-RU" sz="3600" b="1" dirty="0" err="1">
                <a:solidFill>
                  <a:srgbClr val="002060"/>
                </a:solidFill>
              </a:rPr>
              <a:t>Географічне</a:t>
            </a:r>
            <a:r>
              <a:rPr lang="ru-RU" sz="3600" b="1" dirty="0">
                <a:solidFill>
                  <a:srgbClr val="002060"/>
                </a:solidFill>
              </a:rPr>
              <a:t> лото»</a:t>
            </a:r>
          </a:p>
        </p:txBody>
      </p:sp>
    </p:spTree>
    <p:extLst>
      <p:ext uri="{BB962C8B-B14F-4D97-AF65-F5344CB8AC3E}">
        <p14:creationId xmlns:p14="http://schemas.microsoft.com/office/powerpoint/2010/main" xmlns="" val="23727668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.6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2|2.5|3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7.1|10.1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3|3|3.9|4.6|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6|1.7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3|3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643</Words>
  <Application>Microsoft Office PowerPoint</Application>
  <PresentationFormat>Экран (4:3)</PresentationFormat>
  <Paragraphs>177</Paragraphs>
  <Slides>46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Слайд 1</vt:lpstr>
      <vt:lpstr>ТЕМА УРОКУ: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Зупинка   «Географічне положення  материка»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Зупинка   “РЕЛЬЄФ материка”</vt:lpstr>
      <vt:lpstr>Слайд 23</vt:lpstr>
      <vt:lpstr>Слайд 24</vt:lpstr>
      <vt:lpstr>Слайд 25</vt:lpstr>
      <vt:lpstr>Слайд 26</vt:lpstr>
      <vt:lpstr>Зупинка    “Кліматичні особливості материка” 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“Встановити назву водного обєкта”</vt:lpstr>
      <vt:lpstr>Слайд 37</vt:lpstr>
      <vt:lpstr>Слайд 38</vt:lpstr>
      <vt:lpstr>«Знайди країни»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Маринка</dc:creator>
  <cp:lastModifiedBy>Маринка</cp:lastModifiedBy>
  <cp:revision>56</cp:revision>
  <dcterms:created xsi:type="dcterms:W3CDTF">2015-12-01T16:06:24Z</dcterms:created>
  <dcterms:modified xsi:type="dcterms:W3CDTF">2015-12-07T19:15:23Z</dcterms:modified>
</cp:coreProperties>
</file>