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80" r:id="rId2"/>
  </p:sldMasterIdLst>
  <p:sldIdLst>
    <p:sldId id="256" r:id="rId3"/>
    <p:sldId id="271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7" r:id="rId12"/>
    <p:sldId id="265" r:id="rId13"/>
    <p:sldId id="266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00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1356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418EBD0-D341-49A9-A4A1-9B912CB1EAB5}" type="datetimeFigureOut">
              <a:rPr lang="ru-RU" smtClean="0"/>
              <a:pPr/>
              <a:t>30.05.2017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72FFA36-107C-4911-A5BE-DC3F502B6D6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gif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18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10038" y="2505670"/>
            <a:ext cx="5194051" cy="1107996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isometricOffAxis1Righ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6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Чорне море </a:t>
            </a:r>
            <a:endParaRPr lang="ru-RU" sz="6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7878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706" y="4365104"/>
            <a:ext cx="2016224" cy="217232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397624"/>
            <a:ext cx="2753883" cy="20654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75" y="4365104"/>
            <a:ext cx="3014140" cy="209793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75" y="2383940"/>
            <a:ext cx="2784994" cy="185811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2242078"/>
            <a:ext cx="3046477" cy="208823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018" y="2203324"/>
            <a:ext cx="2561861" cy="210040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298" y="152116"/>
            <a:ext cx="2665479" cy="199910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42" y="110954"/>
            <a:ext cx="3046478" cy="214238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53893" y="2967335"/>
            <a:ext cx="5836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Біологічні ресурси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018" y="152116"/>
            <a:ext cx="2561861" cy="199910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625377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  </a:t>
            </a:r>
            <a:r>
              <a:rPr lang="uk-UA" b="1" dirty="0">
                <a:solidFill>
                  <a:srgbClr val="0070C0"/>
                </a:solidFill>
              </a:rPr>
              <a:t>У Чорному морі живе понад 660 видів рослин. Більшість із них – це </a:t>
            </a:r>
            <a:r>
              <a:rPr lang="uk-UA" b="1" dirty="0" smtClean="0">
                <a:solidFill>
                  <a:srgbClr val="0070C0"/>
                </a:solidFill>
              </a:rPr>
              <a:t>донні</a:t>
            </a:r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uk-UA" b="1" dirty="0" smtClean="0">
                <a:solidFill>
                  <a:srgbClr val="0070C0"/>
                </a:solidFill>
              </a:rPr>
              <a:t>та </a:t>
            </a:r>
            <a:r>
              <a:rPr lang="uk-UA" b="1" dirty="0">
                <a:solidFill>
                  <a:srgbClr val="0070C0"/>
                </a:solidFill>
              </a:rPr>
              <a:t>планктонні водорості. Тваринний світ Чорного моря – значно </a:t>
            </a:r>
            <a:r>
              <a:rPr lang="uk-UA" b="1" dirty="0" smtClean="0">
                <a:solidFill>
                  <a:srgbClr val="0070C0"/>
                </a:solidFill>
              </a:rPr>
              <a:t>бідніший,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ніж </a:t>
            </a:r>
            <a:r>
              <a:rPr lang="uk-UA" b="1" dirty="0">
                <a:solidFill>
                  <a:srgbClr val="0070C0"/>
                </a:solidFill>
              </a:rPr>
              <a:t>Середземного. У верхньому, багатому на кисень, шарі води живе </a:t>
            </a:r>
            <a:r>
              <a:rPr lang="uk-UA" b="1" dirty="0" smtClean="0">
                <a:solidFill>
                  <a:srgbClr val="0070C0"/>
                </a:solidFill>
              </a:rPr>
              <a:t>понад</a:t>
            </a:r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uk-UA" b="1" dirty="0" smtClean="0">
                <a:solidFill>
                  <a:srgbClr val="0070C0"/>
                </a:solidFill>
              </a:rPr>
              <a:t>180 </a:t>
            </a:r>
            <a:r>
              <a:rPr lang="uk-UA" b="1" dirty="0">
                <a:solidFill>
                  <a:srgbClr val="0070C0"/>
                </a:solidFill>
              </a:rPr>
              <a:t>видів риб, серед них промислові – хамса, ставрида, шпроти, </a:t>
            </a:r>
            <a:r>
              <a:rPr lang="uk-UA" b="1" dirty="0" smtClean="0">
                <a:solidFill>
                  <a:srgbClr val="0070C0"/>
                </a:solidFill>
              </a:rPr>
              <a:t>скумбрія,</a:t>
            </a:r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uk-UA" b="1" dirty="0" smtClean="0">
                <a:solidFill>
                  <a:srgbClr val="0070C0"/>
                </a:solidFill>
              </a:rPr>
              <a:t>кефаль</a:t>
            </a:r>
            <a:r>
              <a:rPr lang="uk-UA" b="1" dirty="0">
                <a:solidFill>
                  <a:srgbClr val="0070C0"/>
                </a:solidFill>
              </a:rPr>
              <a:t>, камбала, тунець. Є у Чорному морі дельфіни (афаліна, </a:t>
            </a:r>
            <a:r>
              <a:rPr lang="uk-UA" b="1" dirty="0" err="1" smtClean="0">
                <a:solidFill>
                  <a:srgbClr val="0070C0"/>
                </a:solidFill>
              </a:rPr>
              <a:t>білобочка</a:t>
            </a:r>
            <a:r>
              <a:rPr lang="uk-UA" b="1" dirty="0" smtClean="0">
                <a:solidFill>
                  <a:srgbClr val="0070C0"/>
                </a:solidFill>
              </a:rPr>
              <a:t>,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uk-UA" b="1" dirty="0" err="1" smtClean="0">
                <a:solidFill>
                  <a:srgbClr val="0070C0"/>
                </a:solidFill>
              </a:rPr>
              <a:t>азовка</a:t>
            </a:r>
            <a:r>
              <a:rPr lang="uk-UA" b="1" dirty="0">
                <a:solidFill>
                  <a:srgbClr val="0070C0"/>
                </a:solidFill>
              </a:rPr>
              <a:t>), а також тюлень-монах. Цих тюленів залишилося в морі не </a:t>
            </a:r>
            <a:r>
              <a:rPr lang="uk-UA" b="1" dirty="0" smtClean="0">
                <a:solidFill>
                  <a:srgbClr val="0070C0"/>
                </a:solidFill>
              </a:rPr>
              <a:t>більше</a:t>
            </a:r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uk-UA" b="1" dirty="0" smtClean="0">
                <a:solidFill>
                  <a:srgbClr val="0070C0"/>
                </a:solidFill>
              </a:rPr>
              <a:t>як </a:t>
            </a:r>
            <a:r>
              <a:rPr lang="uk-UA" b="1" dirty="0">
                <a:solidFill>
                  <a:srgbClr val="0070C0"/>
                </a:solidFill>
              </a:rPr>
              <a:t>десять особин. </a:t>
            </a:r>
            <a:endParaRPr lang="ru-RU" b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9542" y="188640"/>
            <a:ext cx="4844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Тваринний світ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34061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741" y="332656"/>
            <a:ext cx="2508929" cy="252027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59832" y="3296983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 </a:t>
            </a:r>
            <a:endParaRPr lang="ru-RU" sz="3200" b="1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2657"/>
            <a:ext cx="2304255" cy="252028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60" y="332573"/>
            <a:ext cx="2706165" cy="248964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61" y="4146551"/>
            <a:ext cx="3004887" cy="236167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4146551"/>
            <a:ext cx="2736305" cy="236167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741" y="4146551"/>
            <a:ext cx="2713602" cy="236167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33695" y="2975357"/>
            <a:ext cx="52670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Морські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хижаки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51290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14422"/>
            <a:ext cx="7264253" cy="47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28662" y="0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u="sng" dirty="0" smtClean="0"/>
              <a:t>Гра «Павучок». </a:t>
            </a:r>
            <a:r>
              <a:rPr lang="uk-UA" sz="3200" b="1" u="sng" dirty="0" smtClean="0">
                <a:latin typeface="+mj-lt"/>
              </a:rPr>
              <a:t>Причини можливої біологічної смерті Чорного моря.</a:t>
            </a:r>
            <a:endParaRPr lang="ru-RU" sz="3200" b="1" u="sng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357298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+mj-lt"/>
              </a:rPr>
              <a:t>Опріснення вод </a:t>
            </a:r>
            <a:endParaRPr lang="ru-RU" sz="2400" b="1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80" y="1357298"/>
            <a:ext cx="2071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+mj-lt"/>
              </a:rPr>
              <a:t>Вміст сірководню</a:t>
            </a:r>
            <a:endParaRPr lang="ru-RU" sz="2400" b="1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2786058"/>
            <a:ext cx="2214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+mj-lt"/>
              </a:rPr>
              <a:t>Зменшення видового складу риб</a:t>
            </a:r>
            <a:endParaRPr lang="ru-RU" sz="2400" b="1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6446" y="3071810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+mj-lt"/>
              </a:rPr>
              <a:t>Стічні води</a:t>
            </a:r>
            <a:endParaRPr lang="ru-RU" sz="2400" b="1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4572008"/>
            <a:ext cx="228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+mj-lt"/>
              </a:rPr>
              <a:t>Наявність нафтопродуктів </a:t>
            </a:r>
            <a:endParaRPr lang="ru-RU" sz="2400" b="1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4572008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+mj-lt"/>
              </a:rPr>
              <a:t>Гіпоксія</a:t>
            </a:r>
            <a:endParaRPr lang="ru-RU" sz="24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3108" y="0"/>
            <a:ext cx="48558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cs typeface="Arial" pitchFamily="34" charset="0"/>
              </a:rPr>
              <a:t>Прийом «Створи проект».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" y="571480"/>
            <a:ext cx="9143999" cy="68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Заходи з охорони Чорного моря: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400" b="1" dirty="0" smtClean="0"/>
              <a:t>Зменшити концентрацію органічних решток,  що потрапляють з річок, шляхом біологічного очищення води ( бактерії. молюски);</a:t>
            </a:r>
            <a:endParaRPr lang="ru-RU" sz="2400" b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400" b="1" dirty="0" smtClean="0"/>
              <a:t>будівництво очисних споруд на річках в промисловій зоні України;</a:t>
            </a:r>
            <a:endParaRPr lang="ru-RU" sz="2400" b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400" b="1" dirty="0" smtClean="0"/>
              <a:t>покращити якість морського транспорту;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400" b="1" dirty="0" smtClean="0"/>
              <a:t>боротьба з гребінником;</a:t>
            </a:r>
            <a:endParaRPr lang="ru-RU" sz="2400" b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400" b="1" dirty="0" smtClean="0"/>
              <a:t>маловідходні та безвідходні технології на водозбірній площі річок;</a:t>
            </a:r>
            <a:endParaRPr lang="ru-RU" sz="2400" b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400" b="1" dirty="0" smtClean="0"/>
              <a:t>розвиток марикультури, зокрема, вирощування мідій;</a:t>
            </a:r>
            <a:endParaRPr lang="ru-RU" sz="2400" b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400" b="1" dirty="0" smtClean="0"/>
              <a:t>створення штучних рифів, які запобігають руйнуванню берегів та створюють екологічну рівновагу, що забезпечують бактерії;</a:t>
            </a:r>
            <a:endParaRPr lang="ru-RU" sz="2400" b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uk-UA" sz="2400" b="1" dirty="0" smtClean="0"/>
              <a:t>для вирішення екологічних проблем Чорного моря необхідне міжнародне співробітництво усіх країн світу.</a:t>
            </a:r>
            <a:endParaRPr lang="ru-RU" sz="2400" b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000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uk-UA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714356"/>
            <a:ext cx="86439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/>
              <a:t>Дякуємо за увагу!</a:t>
            </a:r>
            <a:endParaRPr lang="ru-RU" sz="6000" dirty="0"/>
          </a:p>
        </p:txBody>
      </p:sp>
      <p:pic>
        <p:nvPicPr>
          <p:cNvPr id="45058" name="Picture 2" descr="G:\чорне море\Dolphin-_7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3974662" cy="336604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5059" name="Picture 3" descr="G:\чорне море\12-12-15-foto-600x399-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000240"/>
            <a:ext cx="4547784" cy="302396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   1</a:t>
            </a:r>
            <a:r>
              <a:rPr lang="uk-UA" sz="2800" b="1" dirty="0" smtClean="0"/>
              <a:t>. Басейн океану.</a:t>
            </a:r>
          </a:p>
          <a:p>
            <a:pPr marL="0" indent="0">
              <a:buNone/>
            </a:pPr>
            <a:r>
              <a:rPr lang="uk-UA" sz="2800" b="1" dirty="0" smtClean="0"/>
              <a:t>   2. Який материк омиває.</a:t>
            </a:r>
          </a:p>
          <a:p>
            <a:pPr marL="0" indent="0">
              <a:buNone/>
            </a:pPr>
            <a:r>
              <a:rPr lang="uk-UA" sz="2800" b="1" dirty="0"/>
              <a:t> </a:t>
            </a:r>
            <a:r>
              <a:rPr lang="uk-UA" sz="2800" b="1" dirty="0" smtClean="0"/>
              <a:t>  3. Особливості берегової лінії.</a:t>
            </a:r>
          </a:p>
          <a:p>
            <a:pPr marL="0" indent="0">
              <a:buNone/>
            </a:pPr>
            <a:r>
              <a:rPr lang="uk-UA" sz="2800" b="1" dirty="0"/>
              <a:t> </a:t>
            </a:r>
            <a:r>
              <a:rPr lang="uk-UA" sz="2800" b="1" dirty="0" smtClean="0"/>
              <a:t>  4. Гідрохімічний режим ( солоність).</a:t>
            </a:r>
          </a:p>
          <a:p>
            <a:pPr marL="0" indent="0">
              <a:buNone/>
            </a:pPr>
            <a:r>
              <a:rPr lang="uk-UA" sz="2800" b="1" dirty="0"/>
              <a:t> </a:t>
            </a:r>
            <a:r>
              <a:rPr lang="uk-UA" sz="2800" b="1" dirty="0" smtClean="0"/>
              <a:t>  5. Гідрологічний режим.</a:t>
            </a:r>
          </a:p>
          <a:p>
            <a:pPr marL="0" indent="0">
              <a:buNone/>
            </a:pPr>
            <a:r>
              <a:rPr lang="uk-UA" sz="2800" b="1" dirty="0"/>
              <a:t> </a:t>
            </a:r>
            <a:r>
              <a:rPr lang="uk-UA" sz="2800" b="1" dirty="0" smtClean="0"/>
              <a:t>  6. </a:t>
            </a:r>
            <a:r>
              <a:rPr lang="uk-UA" sz="2800" b="1" dirty="0"/>
              <a:t>П</a:t>
            </a:r>
            <a:r>
              <a:rPr lang="uk-UA" sz="2800" b="1" dirty="0" smtClean="0"/>
              <a:t>риродні ресурси.</a:t>
            </a:r>
          </a:p>
          <a:p>
            <a:pPr marL="0" indent="0">
              <a:buNone/>
            </a:pPr>
            <a:r>
              <a:rPr lang="uk-UA" sz="2800" b="1" dirty="0"/>
              <a:t> </a:t>
            </a:r>
            <a:r>
              <a:rPr lang="uk-UA" sz="2800" b="1" dirty="0" smtClean="0"/>
              <a:t>  7. Охорона вод моря. 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04664"/>
            <a:ext cx="782477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План  </a:t>
            </a:r>
            <a:r>
              <a:rPr lang="uk-UA" sz="4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характеристикИ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221088"/>
            <a:ext cx="259228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37045039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59"/>
            <a:ext cx="9144000" cy="682228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8863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Здавна 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Чорне море вважалось непривітним та негостинним. Це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пояснює</a:t>
            </a:r>
            <a:r>
              <a:rPr lang="ru-RU" sz="33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походження 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його першої назви – “</a:t>
            </a:r>
            <a:r>
              <a:rPr lang="uk-UA" sz="3300" dirty="0" err="1">
                <a:solidFill>
                  <a:schemeClr val="accent1">
                    <a:lumMod val="50000"/>
                  </a:schemeClr>
                </a:solidFill>
              </a:rPr>
              <a:t>Pontos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3300" dirty="0" err="1">
                <a:solidFill>
                  <a:schemeClr val="accent1">
                    <a:lumMod val="50000"/>
                  </a:schemeClr>
                </a:solidFill>
              </a:rPr>
              <a:t>Axeinos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” (Негостинне море).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Коли</a:t>
            </a:r>
            <a:r>
              <a:rPr lang="ru-RU" sz="33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ж 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під час грецької колонізації мореплавство тут дещо пожвавилось, то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і</a:t>
            </a:r>
            <a:r>
              <a:rPr lang="ru-RU" sz="33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назва 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змінилась: з того часу воно стало називатись “</a:t>
            </a:r>
            <a:r>
              <a:rPr lang="uk-UA" sz="3300" dirty="0" err="1">
                <a:solidFill>
                  <a:schemeClr val="accent1">
                    <a:lumMod val="50000"/>
                  </a:schemeClr>
                </a:solidFill>
              </a:rPr>
              <a:t>Pontos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3300" dirty="0" err="1">
                <a:solidFill>
                  <a:schemeClr val="accent1">
                    <a:lumMod val="50000"/>
                  </a:schemeClr>
                </a:solidFill>
              </a:rPr>
              <a:t>Euxenius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”</a:t>
            </a:r>
            <a:r>
              <a:rPr lang="ru-RU" sz="33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Гостинне море). Пануючи на Чорному морі, греки вели торгівлю з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Іраном,</a:t>
            </a:r>
            <a:r>
              <a:rPr lang="ru-RU" sz="33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Середньою 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Азією і Східною Європою. Наступниками греків у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чорноморській</a:t>
            </a:r>
            <a:r>
              <a:rPr lang="ru-RU" sz="33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торгівлі 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були </a:t>
            </a:r>
            <a:r>
              <a:rPr lang="uk-UA" sz="3300" dirty="0" err="1">
                <a:solidFill>
                  <a:schemeClr val="accent1">
                    <a:lumMod val="50000"/>
                  </a:schemeClr>
                </a:solidFill>
              </a:rPr>
              <a:t>генуезці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. Під час турецького панування Чорне море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опустіло</a:t>
            </a:r>
            <a:r>
              <a:rPr lang="ru-RU" sz="33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– 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шторми і тумани лякали турецьких мореплавців, які дали морю у 13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ст.</a:t>
            </a:r>
            <a:r>
              <a:rPr lang="ru-RU" sz="33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uk-UA" sz="3300" dirty="0" smtClean="0">
                <a:solidFill>
                  <a:schemeClr val="accent1">
                    <a:lumMod val="50000"/>
                  </a:schemeClr>
                </a:solidFill>
              </a:rPr>
              <a:t>назву </a:t>
            </a:r>
            <a:r>
              <a:rPr lang="uk-UA" sz="3300" dirty="0" err="1">
                <a:solidFill>
                  <a:schemeClr val="accent1">
                    <a:lumMod val="50000"/>
                  </a:schemeClr>
                </a:solidFill>
              </a:rPr>
              <a:t>Караденіз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 (“</a:t>
            </a:r>
            <a:r>
              <a:rPr lang="uk-UA" sz="3300" dirty="0" err="1">
                <a:solidFill>
                  <a:schemeClr val="accent1">
                    <a:lumMod val="50000"/>
                  </a:schemeClr>
                </a:solidFill>
              </a:rPr>
              <a:t>Kara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3300" dirty="0" err="1">
                <a:solidFill>
                  <a:schemeClr val="accent1">
                    <a:lumMod val="50000"/>
                  </a:schemeClr>
                </a:solidFill>
              </a:rPr>
              <a:t>Deniz</a:t>
            </a:r>
            <a:r>
              <a:rPr lang="uk-UA" sz="3300" dirty="0">
                <a:solidFill>
                  <a:schemeClr val="accent1">
                    <a:lumMod val="50000"/>
                  </a:schemeClr>
                </a:solidFill>
              </a:rPr>
              <a:t>”, Чорне – тобто Погане море). </a:t>
            </a:r>
            <a:endParaRPr lang="ru-RU" sz="3300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uk-UA" sz="3300" dirty="0" smtClean="0"/>
          </a:p>
          <a:p>
            <a:endParaRPr lang="uk-UA" sz="3300" dirty="0"/>
          </a:p>
          <a:p>
            <a:endParaRPr lang="uk-UA" dirty="0" smtClean="0"/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88640"/>
            <a:ext cx="57819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Історична довідка 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338809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7" y="-171401"/>
            <a:ext cx="9144000" cy="7029401"/>
          </a:xfrm>
        </p:spPr>
      </p:pic>
      <p:sp>
        <p:nvSpPr>
          <p:cNvPr id="5" name="Прямоугольник 4"/>
          <p:cNvSpPr/>
          <p:nvPr/>
        </p:nvSpPr>
        <p:spPr>
          <a:xfrm>
            <a:off x="4143372" y="785794"/>
            <a:ext cx="468052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                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Чорне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море є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внутрішньоконтинентальним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морем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Атлантичного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океану.</a:t>
            </a:r>
          </a:p>
          <a:p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Омиває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береги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України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Росії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(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Краснодарський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край),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Грузії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Румунії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Болгарії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Туреччини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</a:p>
          <a:p>
            <a:endParaRPr lang="ru-RU" sz="2000" dirty="0" smtClean="0"/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Море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займає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площу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420,3 тис. км2,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об'єм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водної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маси</a:t>
            </a:r>
            <a:endParaRPr lang="ru-RU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становить 547 тис. км3,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що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перевищує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об'єми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Каспійського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у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шість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а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Балтійського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– у 16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разів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хоча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за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площею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всі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три моря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майже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</a:rPr>
              <a:t>однакові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endParaRPr lang="ru-RU" sz="20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Найбільша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ширина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Чорного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моря –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від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Батумі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до Бургаса – 1150 км,</a:t>
            </a:r>
          </a:p>
          <a:p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найменша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між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мисом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Сарич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і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мисом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</a:rPr>
              <a:t>Керемпе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– 265 км. 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3528392" cy="274807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45" y="3861048"/>
            <a:ext cx="3548624" cy="266146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5720" y="0"/>
            <a:ext cx="86243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Геогрфічне</a:t>
            </a:r>
            <a:r>
              <a:rPr lang="uk-U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положення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27453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ё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38" y="-64387"/>
            <a:ext cx="9144000" cy="68580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23928" y="1052736"/>
            <a:ext cx="5040560" cy="568863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dirty="0">
                <a:solidFill>
                  <a:srgbClr val="002060"/>
                </a:solidFill>
              </a:rPr>
              <a:t> Береги Чорного моря, крім північно-західних, порізані мало. Прилеглі до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dirty="0">
                <a:solidFill>
                  <a:srgbClr val="002060"/>
                </a:solidFill>
              </a:rPr>
              <a:t>України акваторії Чорного моря утворюють великі </a:t>
            </a:r>
            <a:r>
              <a:rPr lang="uk-UA" dirty="0" smtClean="0">
                <a:solidFill>
                  <a:srgbClr val="C00000"/>
                </a:solidFill>
              </a:rPr>
              <a:t>лимани </a:t>
            </a:r>
            <a:r>
              <a:rPr lang="uk-UA" dirty="0" smtClean="0">
                <a:solidFill>
                  <a:srgbClr val="002060"/>
                </a:solidFill>
              </a:rPr>
              <a:t>: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</a:rPr>
              <a:t> Дністровський,</a:t>
            </a:r>
            <a:r>
              <a:rPr lang="ru-RU" dirty="0" smtClean="0">
                <a:solidFill>
                  <a:srgbClr val="002060"/>
                </a:solidFill>
              </a:rPr>
              <a:t>    </a:t>
            </a:r>
            <a:r>
              <a:rPr lang="uk-UA" dirty="0" err="1" smtClean="0">
                <a:solidFill>
                  <a:srgbClr val="002060"/>
                </a:solidFill>
              </a:rPr>
              <a:t>Тілігульський</a:t>
            </a:r>
            <a:r>
              <a:rPr lang="uk-UA" dirty="0" smtClean="0">
                <a:solidFill>
                  <a:srgbClr val="002060"/>
                </a:solidFill>
              </a:rPr>
              <a:t>,      Дніпровсько-Бузький;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C00000"/>
                </a:solidFill>
              </a:rPr>
              <a:t> затоки</a:t>
            </a:r>
            <a:r>
              <a:rPr lang="uk-UA" dirty="0">
                <a:solidFill>
                  <a:srgbClr val="002060"/>
                </a:solidFill>
              </a:rPr>
              <a:t>: Одеську, </a:t>
            </a:r>
            <a:r>
              <a:rPr lang="uk-UA" dirty="0" err="1" smtClean="0">
                <a:solidFill>
                  <a:srgbClr val="002060"/>
                </a:solidFill>
              </a:rPr>
              <a:t>Каламіцьку</a:t>
            </a:r>
            <a:r>
              <a:rPr lang="uk-UA" dirty="0" smtClean="0">
                <a:solidFill>
                  <a:srgbClr val="002060"/>
                </a:solidFill>
              </a:rPr>
              <a:t>,</a:t>
            </a:r>
            <a:r>
              <a:rPr lang="ru-RU" dirty="0" smtClean="0">
                <a:solidFill>
                  <a:srgbClr val="002060"/>
                </a:solidFill>
              </a:rPr>
              <a:t>  </a:t>
            </a:r>
            <a:r>
              <a:rPr lang="uk-UA" dirty="0" err="1" smtClean="0">
                <a:solidFill>
                  <a:srgbClr val="002060"/>
                </a:solidFill>
              </a:rPr>
              <a:t>Кіркінітську</a:t>
            </a:r>
            <a:r>
              <a:rPr lang="uk-UA" dirty="0">
                <a:solidFill>
                  <a:srgbClr val="002060"/>
                </a:solidFill>
              </a:rPr>
              <a:t>, Феодосійську</a:t>
            </a:r>
            <a:r>
              <a:rPr lang="uk-UA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dirty="0">
                <a:solidFill>
                  <a:srgbClr val="002060"/>
                </a:solidFill>
              </a:rPr>
              <a:t>Довжина берегової лінії в межах нашої </a:t>
            </a:r>
            <a:r>
              <a:rPr lang="uk-UA" dirty="0" smtClean="0">
                <a:solidFill>
                  <a:srgbClr val="002060"/>
                </a:solidFill>
              </a:rPr>
              <a:t>країни</a:t>
            </a:r>
            <a:r>
              <a:rPr lang="ru-RU" dirty="0" smtClean="0">
                <a:solidFill>
                  <a:srgbClr val="002060"/>
                </a:solidFill>
              </a:rPr>
              <a:t>  </a:t>
            </a:r>
            <a:r>
              <a:rPr lang="uk-UA" dirty="0" smtClean="0">
                <a:solidFill>
                  <a:srgbClr val="002060"/>
                </a:solidFill>
              </a:rPr>
              <a:t>становить </a:t>
            </a:r>
            <a:r>
              <a:rPr lang="uk-UA" dirty="0">
                <a:solidFill>
                  <a:srgbClr val="002060"/>
                </a:solidFill>
              </a:rPr>
              <a:t>1540 км. Значна її частина припадає на Кримський півострів</a:t>
            </a:r>
            <a:r>
              <a:rPr lang="uk-UA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dirty="0">
                <a:solidFill>
                  <a:srgbClr val="002060"/>
                </a:solidFill>
              </a:rPr>
              <a:t>Найбільші з </a:t>
            </a:r>
            <a:r>
              <a:rPr lang="uk-UA" dirty="0">
                <a:solidFill>
                  <a:srgbClr val="C00000"/>
                </a:solidFill>
              </a:rPr>
              <a:t>островів</a:t>
            </a:r>
            <a:r>
              <a:rPr lang="uk-UA" dirty="0">
                <a:solidFill>
                  <a:srgbClr val="002060"/>
                </a:solidFill>
              </a:rPr>
              <a:t> Чорного моря – </a:t>
            </a:r>
            <a:r>
              <a:rPr lang="uk-UA" dirty="0" err="1">
                <a:solidFill>
                  <a:srgbClr val="002060"/>
                </a:solidFill>
              </a:rPr>
              <a:t>Джарилгач</a:t>
            </a:r>
            <a:r>
              <a:rPr lang="uk-UA" dirty="0">
                <a:solidFill>
                  <a:srgbClr val="002060"/>
                </a:solidFill>
              </a:rPr>
              <a:t>, Довгий. Березань,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dirty="0">
                <a:solidFill>
                  <a:srgbClr val="002060"/>
                </a:solidFill>
              </a:rPr>
              <a:t>Зміїний. 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dirty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46759" y="116632"/>
            <a:ext cx="52504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Берегова лінія 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142984"/>
            <a:ext cx="3285530" cy="237626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3" name="Picture 1" descr="G:\чорне море\скачанные файл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786190"/>
            <a:ext cx="3456302" cy="250058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4065170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6021288"/>
          </a:xfrm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Середня </a:t>
            </a:r>
            <a:r>
              <a:rPr lang="uk-UA" b="1" dirty="0">
                <a:solidFill>
                  <a:schemeClr val="accent6">
                    <a:lumMod val="75000"/>
                  </a:schemeClr>
                </a:solidFill>
              </a:rPr>
              <a:t>глибина моря становить 1256 м, а максимальна – 2245 м. 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північно-західній </a:t>
            </a:r>
            <a:r>
              <a:rPr lang="uk-UA" b="1" dirty="0">
                <a:solidFill>
                  <a:schemeClr val="accent6">
                    <a:lumMod val="75000"/>
                  </a:schemeClr>
                </a:solidFill>
              </a:rPr>
              <a:t>частині є широка смуга (до 200 км) мілководдя 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з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глибинами </a:t>
            </a:r>
            <a:r>
              <a:rPr lang="uk-UA" b="1" dirty="0">
                <a:solidFill>
                  <a:schemeClr val="accent6">
                    <a:lumMod val="75000"/>
                  </a:schemeClr>
                </a:solidFill>
              </a:rPr>
              <a:t>до 100 м. Морське ложе з глибинами понад 2000 м займає 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понад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30 </a:t>
            </a:r>
            <a:r>
              <a:rPr lang="uk-UA" b="1" dirty="0">
                <a:solidFill>
                  <a:schemeClr val="accent6">
                    <a:lumMod val="75000"/>
                  </a:schemeClr>
                </a:solidFill>
              </a:rPr>
              <a:t>% площі моря. 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uk-UA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19" y="4452855"/>
            <a:ext cx="2857500" cy="218594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4000504"/>
            <a:ext cx="2729880" cy="216113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081" y="4455926"/>
            <a:ext cx="2939480" cy="220461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65052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228602"/>
            <a:ext cx="8229600" cy="5629398"/>
          </a:xfrm>
        </p:spPr>
        <p:txBody>
          <a:bodyPr>
            <a:normAutofit lnSpcReduction="10000"/>
          </a:bodyPr>
          <a:lstStyle/>
          <a:p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uk-UA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uk-UA" sz="2200" dirty="0" smtClean="0"/>
          </a:p>
          <a:p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Температура </a:t>
            </a:r>
            <a:r>
              <a:rPr lang="uk-UA" sz="2800" b="1" dirty="0">
                <a:solidFill>
                  <a:schemeClr val="accent3">
                    <a:lumMod val="50000"/>
                  </a:schemeClr>
                </a:solidFill>
              </a:rPr>
              <a:t>чорноморської води біля поверхні підвищується влітку </a:t>
            </a:r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до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24-26°С</a:t>
            </a:r>
            <a:r>
              <a:rPr lang="uk-UA" sz="2800" b="1" dirty="0">
                <a:solidFill>
                  <a:schemeClr val="accent3">
                    <a:lumMod val="50000"/>
                  </a:schemeClr>
                </a:solidFill>
              </a:rPr>
              <a:t>, в мілководних затоках – іноді до 29°С, взимку вона </a:t>
            </a:r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знижується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до </a:t>
            </a:r>
            <a:r>
              <a:rPr lang="uk-UA" sz="2800" b="1" dirty="0">
                <a:solidFill>
                  <a:schemeClr val="accent3">
                    <a:lumMod val="50000"/>
                  </a:schemeClr>
                </a:solidFill>
              </a:rPr>
              <a:t>5-7°С, а у північно-західній частині – до нуля і навіть нижче (</a:t>
            </a:r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утворенням </a:t>
            </a:r>
            <a:r>
              <a:rPr lang="uk-UA" sz="2800" b="1" dirty="0">
                <a:solidFill>
                  <a:schemeClr val="accent3">
                    <a:lumMod val="50000"/>
                  </a:schemeClr>
                </a:solidFill>
              </a:rPr>
              <a:t>льоду). Температура глибинних вод протягом року </a:t>
            </a:r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зберігається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майже </a:t>
            </a:r>
            <a:r>
              <a:rPr lang="uk-UA" sz="2800" b="1" dirty="0">
                <a:solidFill>
                  <a:schemeClr val="accent3">
                    <a:lumMod val="50000"/>
                  </a:schemeClr>
                </a:solidFill>
              </a:rPr>
              <a:t>без змін і становить 9°С. 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uk-UA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03522" y="116632"/>
            <a:ext cx="64404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Температура води 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821" y="980729"/>
            <a:ext cx="2669854" cy="216251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928670"/>
            <a:ext cx="2951987" cy="221399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980729"/>
            <a:ext cx="2088232" cy="194820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7135716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12845"/>
            <a:ext cx="864096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Щорічно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річки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приносять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у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Чорне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море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близько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310 км3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прісної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води,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причому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понад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130 км3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річного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стоку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припадає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на Дунай,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що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більше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ніж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річні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атмосферні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опади.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Верхньою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течією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з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Азовського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моря у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Чорне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надходять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опріснені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води, а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глибинною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течією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через Босфор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вливаються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солоні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води з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Мармурового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моря.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Щорічно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Чорне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море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віддає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у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вигляді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випаровування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в атмосферу 360 км3 води,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решта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виноситься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поверхневим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стоком у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Мармурове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та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нижньою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течією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– в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Азовське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моря. 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У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результаті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цих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процесів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солоність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поверхневих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вод моря становить17-18 ‰,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біля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дна вона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збільшується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до 22-22,5 ‰.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02712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877272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chemeClr val="bg1">
                    <a:lumMod val="85000"/>
                  </a:schemeClr>
                </a:solidFill>
              </a:rPr>
              <a:t>Чорне море – унікальне через наявність у ньому сірководню. </a:t>
            </a:r>
            <a:r>
              <a:rPr lang="uk-UA" b="1" dirty="0" smtClean="0">
                <a:solidFill>
                  <a:schemeClr val="bg1">
                    <a:lumMod val="85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bg1">
                    <a:lumMod val="85000"/>
                  </a:schemeClr>
                </a:solidFill>
              </a:rPr>
              <a:t>центральних </a:t>
            </a:r>
            <a:r>
              <a:rPr lang="uk-UA" b="1" dirty="0">
                <a:solidFill>
                  <a:schemeClr val="bg1">
                    <a:lumMod val="85000"/>
                  </a:schemeClr>
                </a:solidFill>
              </a:rPr>
              <a:t>районах з глибин 100-150 м, а ближче до берегів – </a:t>
            </a:r>
            <a:r>
              <a:rPr lang="uk-UA" b="1" dirty="0" smtClean="0">
                <a:solidFill>
                  <a:schemeClr val="bg1">
                    <a:lumMod val="85000"/>
                  </a:schemeClr>
                </a:solidFill>
              </a:rPr>
              <a:t>від150-200 </a:t>
            </a:r>
            <a:r>
              <a:rPr lang="uk-UA" b="1" dirty="0">
                <a:solidFill>
                  <a:schemeClr val="bg1">
                    <a:lumMod val="85000"/>
                  </a:schemeClr>
                </a:solidFill>
              </a:rPr>
              <a:t>м і до самого дна вода насичена сірководнем. </a:t>
            </a:r>
            <a:r>
              <a:rPr lang="uk-UA" b="1" dirty="0" smtClean="0">
                <a:solidFill>
                  <a:schemeClr val="bg1">
                    <a:lumMod val="85000"/>
                  </a:schemeClr>
                </a:solidFill>
              </a:rPr>
              <a:t>Сірководнева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  </a:t>
            </a:r>
            <a:r>
              <a:rPr lang="uk-UA" b="1" dirty="0" smtClean="0">
                <a:solidFill>
                  <a:schemeClr val="bg1">
                    <a:lumMod val="85000"/>
                  </a:schemeClr>
                </a:solidFill>
              </a:rPr>
              <a:t>"подушка</a:t>
            </a:r>
            <a:r>
              <a:rPr lang="uk-UA" b="1" dirty="0">
                <a:solidFill>
                  <a:schemeClr val="bg1">
                    <a:lumMod val="85000"/>
                  </a:schemeClr>
                </a:solidFill>
              </a:rPr>
              <a:t>" займає 87 % об'єму всього моря й заселена лише бактеріями, </a:t>
            </a:r>
            <a:r>
              <a:rPr lang="uk-UA" b="1" dirty="0" smtClean="0">
                <a:solidFill>
                  <a:schemeClr val="bg1">
                    <a:lumMod val="85000"/>
                  </a:schemeClr>
                </a:solidFill>
              </a:rPr>
              <a:t>які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bg1">
                    <a:lumMod val="85000"/>
                  </a:schemeClr>
                </a:solidFill>
              </a:rPr>
              <a:t>споживають </a:t>
            </a:r>
            <a:r>
              <a:rPr lang="uk-UA" b="1" dirty="0">
                <a:solidFill>
                  <a:schemeClr val="bg1">
                    <a:lumMod val="85000"/>
                  </a:schemeClr>
                </a:solidFill>
              </a:rPr>
              <a:t>сірководень. Верхня частина вод містить кисень і </a:t>
            </a:r>
            <a:r>
              <a:rPr lang="uk-UA" b="1" dirty="0" smtClean="0">
                <a:solidFill>
                  <a:schemeClr val="bg1">
                    <a:lumMod val="85000"/>
                  </a:schemeClr>
                </a:solidFill>
              </a:rPr>
              <a:t>заселена</a:t>
            </a:r>
            <a:r>
              <a:rPr lang="ru-RU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bg1">
                    <a:lumMod val="85000"/>
                  </a:schemeClr>
                </a:solidFill>
              </a:rPr>
              <a:t>тваринами</a:t>
            </a:r>
            <a:r>
              <a:rPr lang="uk-UA" b="1" dirty="0">
                <a:solidFill>
                  <a:schemeClr val="bg1">
                    <a:lumMod val="85000"/>
                  </a:schemeClr>
                </a:solidFill>
              </a:rPr>
              <a:t>, рослинами та мікроорганізмами. </a:t>
            </a:r>
            <a:endParaRPr lang="ru-RU" b="1" dirty="0">
              <a:solidFill>
                <a:schemeClr val="bg1">
                  <a:lumMod val="85000"/>
                </a:schemeClr>
              </a:solidFill>
            </a:endParaRPr>
          </a:p>
          <a:p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8638" y="188640"/>
            <a:ext cx="58162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Унікальність моря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300149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332</TotalTime>
  <Words>820</Words>
  <Application>Microsoft Office PowerPoint</Application>
  <PresentationFormat>Экран (4:3)</PresentationFormat>
  <Paragraphs>71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Поток</vt:lpstr>
      <vt:lpstr>1_Поток</vt:lpstr>
      <vt:lpstr>Слайд 1</vt:lpstr>
      <vt:lpstr>Слайд 2</vt:lpstr>
      <vt:lpstr>Слайд 3</vt:lpstr>
      <vt:lpstr>Слайд 4</vt:lpstr>
      <vt:lpstr>ё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Asus</cp:lastModifiedBy>
  <cp:revision>43</cp:revision>
  <dcterms:created xsi:type="dcterms:W3CDTF">2012-04-08T06:53:31Z</dcterms:created>
  <dcterms:modified xsi:type="dcterms:W3CDTF">2017-05-30T15:17:32Z</dcterms:modified>
</cp:coreProperties>
</file>