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6"/>
  </p:notesMasterIdLst>
  <p:sldIdLst>
    <p:sldId id="256" r:id="rId2"/>
    <p:sldId id="263" r:id="rId3"/>
    <p:sldId id="270" r:id="rId4"/>
    <p:sldId id="277" r:id="rId5"/>
    <p:sldId id="284" r:id="rId6"/>
    <p:sldId id="285" r:id="rId7"/>
    <p:sldId id="286" r:id="rId8"/>
    <p:sldId id="294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3" r:id="rId21"/>
    <p:sldId id="364" r:id="rId22"/>
    <p:sldId id="365" r:id="rId23"/>
    <p:sldId id="366" r:id="rId24"/>
    <p:sldId id="367" r:id="rId25"/>
    <p:sldId id="368" r:id="rId26"/>
    <p:sldId id="369" r:id="rId27"/>
    <p:sldId id="370" r:id="rId28"/>
    <p:sldId id="371" r:id="rId29"/>
    <p:sldId id="363" r:id="rId30"/>
    <p:sldId id="315" r:id="rId31"/>
    <p:sldId id="356" r:id="rId32"/>
    <p:sldId id="336" r:id="rId33"/>
    <p:sldId id="357" r:id="rId34"/>
    <p:sldId id="337" r:id="rId35"/>
    <p:sldId id="358" r:id="rId36"/>
    <p:sldId id="316" r:id="rId37"/>
    <p:sldId id="317" r:id="rId38"/>
    <p:sldId id="338" r:id="rId39"/>
    <p:sldId id="359" r:id="rId40"/>
    <p:sldId id="319" r:id="rId41"/>
    <p:sldId id="360" r:id="rId42"/>
    <p:sldId id="333" r:id="rId43"/>
    <p:sldId id="334" r:id="rId44"/>
    <p:sldId id="314" r:id="rId45"/>
    <p:sldId id="361" r:id="rId46"/>
    <p:sldId id="372" r:id="rId47"/>
    <p:sldId id="355" r:id="rId48"/>
    <p:sldId id="362" r:id="rId49"/>
    <p:sldId id="340" r:id="rId50"/>
    <p:sldId id="328" r:id="rId51"/>
    <p:sldId id="326" r:id="rId52"/>
    <p:sldId id="331" r:id="rId53"/>
    <p:sldId id="339" r:id="rId54"/>
    <p:sldId id="341" r:id="rId55"/>
    <p:sldId id="327" r:id="rId56"/>
    <p:sldId id="320" r:id="rId57"/>
    <p:sldId id="321" r:id="rId58"/>
    <p:sldId id="322" r:id="rId59"/>
    <p:sldId id="323" r:id="rId60"/>
    <p:sldId id="335" r:id="rId61"/>
    <p:sldId id="325" r:id="rId62"/>
    <p:sldId id="324" r:id="rId63"/>
    <p:sldId id="353" r:id="rId64"/>
    <p:sldId id="354" r:id="rId65"/>
    <p:sldId id="350" r:id="rId66"/>
    <p:sldId id="352" r:id="rId67"/>
    <p:sldId id="346" r:id="rId68"/>
    <p:sldId id="343" r:id="rId69"/>
    <p:sldId id="351" r:id="rId70"/>
    <p:sldId id="344" r:id="rId71"/>
    <p:sldId id="348" r:id="rId72"/>
    <p:sldId id="349" r:id="rId73"/>
    <p:sldId id="342" r:id="rId74"/>
    <p:sldId id="345" r:id="rId7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60"/>
  </p:normalViewPr>
  <p:slideViewPr>
    <p:cSldViewPr snapToGrid="0">
      <p:cViewPr>
        <p:scale>
          <a:sx n="57" d="100"/>
          <a:sy n="57" d="100"/>
        </p:scale>
        <p:origin x="-557" y="1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716ED-FF97-41D5-B314-516FDA62BE29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CA467-BCE8-42A8-AF88-55531BE4A9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860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A5713-5791-46F3-A704-A46C53480C68}" type="slidenum">
              <a:rPr lang="ru-RU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887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A5713-5791-46F3-A704-A46C53480C68}" type="slidenum">
              <a:rPr lang="ru-RU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655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9377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836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738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86706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15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308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2027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1999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612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028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450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730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813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126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46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846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56EF1B2-C20E-4069-B9AE-EBD6CAA4747B}" type="datetimeFigureOut">
              <a:rPr lang="ru-RU" smtClean="0"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B277B77-7B44-4E0D-996A-4AE413C1F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8048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%D0%91%D0%B5%D1%80%D0%BB%D1%96%D0%BD%D1%81%D1%8C%D0%BA%D0%B0_%D1%81%D1%82%D1%96%D0%BD%D0%B0" TargetMode="External"/><Relationship Id="rId3" Type="http://schemas.openxmlformats.org/officeDocument/2006/relationships/image" Target="../media/image58.jpeg"/><Relationship Id="rId7" Type="http://schemas.openxmlformats.org/officeDocument/2006/relationships/hyperlink" Target="https://uk.wikipedia.org/wiki/%D0%94%D1%80%D1%83%D0%B3%D0%B0_%D0%A1%D0%B2%D1%96%D1%82%D0%BE%D0%B2%D0%B0_%D0%B2%D1%96%D0%B9%D0%BD%D0%B0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k.wikipedia.org/wiki/%D0%9F%D0%B0%D1%80%D0%B8%D0%B6" TargetMode="External"/><Relationship Id="rId5" Type="http://schemas.openxmlformats.org/officeDocument/2006/relationships/hyperlink" Target="https://uk.wikipedia.org/wiki/%D0%9D%D0%B0%D0%BF%D0%BE%D0%BB%D0%B5%D0%BE%D0%BD" TargetMode="External"/><Relationship Id="rId10" Type="http://schemas.openxmlformats.org/officeDocument/2006/relationships/hyperlink" Target="https://uk.wikipedia.org/wiki/%D0%A4%D0%B5%D0%B4%D0%B5%D1%80%D0%B0%D1%82%D0%B8%D0%B2%D0%BD%D0%B0_%D0%A0%D0%B5%D1%81%D0%BF%D1%83%D0%B1%D0%BB%D1%96%D0%BA%D0%B0_%D0%9D%D1%96%D0%BC%D0%B5%D1%87%D1%87%D0%B8%D0%BD%D0%B0" TargetMode="External"/><Relationship Id="rId4" Type="http://schemas.openxmlformats.org/officeDocument/2006/relationships/hyperlink" Target="https://uk.wikipedia.org/wiki/%D0%91%D0%B5%D1%80%D0%BB%D1%96%D0%BD" TargetMode="External"/><Relationship Id="rId9" Type="http://schemas.openxmlformats.org/officeDocument/2006/relationships/hyperlink" Target="https://uk.wikipedia.org/wiki/%D0%9D%D1%96%D0%BC%D0%B5%D1%86%D1%8C%D0%BA%D0%B0_%D0%94%D0%B5%D0%BC%D0%BE%D0%BA%D1%80%D0%B0%D1%82%D0%B8%D1%87%D0%BD%D0%B0_%D0%A0%D0%B5%D1%81%D0%BF%D1%83%D0%B1%D0%BB%D1%96%D0%BA%D0%B0" TargetMode="Externa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hyperlink" Target="http://vsviti.com.ua/2013/09/najbilshyj-tsehlyanyj-mist-u-sviti-mist-helchtalbryukke-nimechchyna-13-foto/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365760"/>
            <a:ext cx="9936480" cy="1340776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 МАТЕРИК НАЙБІЛЬШИЙ?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390" y="2090420"/>
            <a:ext cx="2283042" cy="161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69246" y="3741112"/>
            <a:ext cx="1608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745" y="2062932"/>
            <a:ext cx="2438917" cy="16249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26685" y="3750656"/>
            <a:ext cx="1231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2034313"/>
            <a:ext cx="2579636" cy="16822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098280" y="3813462"/>
            <a:ext cx="1196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Євразія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481" y="4442232"/>
            <a:ext cx="2255520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285702" y="6125796"/>
            <a:ext cx="1975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Антарктида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083" y="4442232"/>
            <a:ext cx="2438917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698462" y="6125112"/>
            <a:ext cx="2647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Північна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4321159"/>
            <a:ext cx="2579636" cy="16196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8426918" y="6128209"/>
            <a:ext cx="2683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Південна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5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яких географічних об'єктах Євразія відділяється від Північної Америки?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586853"/>
            <a:ext cx="9976513" cy="60695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6" name="Прямая со стрелкой 5"/>
          <p:cNvCxnSpPr/>
          <p:nvPr/>
        </p:nvCxnSpPr>
        <p:spPr>
          <a:xfrm>
            <a:off x="8625385" y="928048"/>
            <a:ext cx="1924334" cy="272955"/>
          </a:xfrm>
          <a:prstGeom prst="straightConnector1">
            <a:avLst/>
          </a:prstGeom>
          <a:ln w="762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345003" y="1596788"/>
            <a:ext cx="1678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Берингова 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протока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00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яких географічних об'єктах Євразія відділяється від Африки?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82" y="714941"/>
            <a:ext cx="8993875" cy="6013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1095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яких географічних об'єктах Євразія відділяється від Африки?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349" y="756648"/>
            <a:ext cx="8480411" cy="59580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797791" y="1760561"/>
            <a:ext cx="941696" cy="54591"/>
          </a:xfrm>
          <a:prstGeom prst="straightConnector1">
            <a:avLst/>
          </a:prstGeom>
          <a:ln w="76200">
            <a:solidFill>
              <a:srgbClr val="FF33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784143" y="3521122"/>
            <a:ext cx="1624084" cy="13648"/>
          </a:xfrm>
          <a:prstGeom prst="straightConnector1">
            <a:avLst/>
          </a:prstGeom>
          <a:ln w="76200">
            <a:solidFill>
              <a:srgbClr val="FF33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893325" y="5268036"/>
            <a:ext cx="2552132" cy="40943"/>
          </a:xfrm>
          <a:prstGeom prst="straightConnector1">
            <a:avLst/>
          </a:prstGeom>
          <a:ln w="76200">
            <a:solidFill>
              <a:srgbClr val="FF33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947916" y="6299244"/>
            <a:ext cx="2374711" cy="0"/>
          </a:xfrm>
          <a:prstGeom prst="straightConnector1">
            <a:avLst/>
          </a:prstGeom>
          <a:ln w="76200">
            <a:solidFill>
              <a:srgbClr val="FF33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3887" y="1489122"/>
            <a:ext cx="23040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Гібралтарська 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2907" y="3072262"/>
            <a:ext cx="18713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Середземне 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7498" y="4775707"/>
            <a:ext cx="16326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Суецький 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канал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7498" y="6017487"/>
            <a:ext cx="2095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Червоне море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29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1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яких географічних об'єктах Європа відділяється від Азії?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82" y="714941"/>
            <a:ext cx="8993875" cy="6013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1745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яких географічних об'єктах Європа відділяється від Азії?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394" y="702057"/>
            <a:ext cx="8917901" cy="6012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2593075" y="1323833"/>
            <a:ext cx="6728346" cy="2088107"/>
          </a:xfrm>
          <a:prstGeom prst="straightConnector1">
            <a:avLst/>
          </a:prstGeom>
          <a:ln w="38100">
            <a:solidFill>
              <a:srgbClr val="FF33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2688609" y="2470245"/>
            <a:ext cx="5336275" cy="1937982"/>
          </a:xfrm>
          <a:prstGeom prst="straightConnector1">
            <a:avLst/>
          </a:prstGeom>
          <a:ln w="57150">
            <a:solidFill>
              <a:srgbClr val="FF33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688609" y="4217158"/>
            <a:ext cx="3903260" cy="27296"/>
          </a:xfrm>
          <a:prstGeom prst="straightConnector1">
            <a:avLst/>
          </a:prstGeom>
          <a:ln w="57150">
            <a:solidFill>
              <a:srgbClr val="FF33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688609" y="3957851"/>
            <a:ext cx="3268639" cy="1064525"/>
          </a:xfrm>
          <a:prstGeom prst="straightConnector1">
            <a:avLst/>
          </a:prstGeom>
          <a:ln w="57150">
            <a:solidFill>
              <a:srgbClr val="FF33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688609" y="4558352"/>
            <a:ext cx="2238233" cy="996287"/>
          </a:xfrm>
          <a:prstGeom prst="straightConnector1">
            <a:avLst/>
          </a:prstGeom>
          <a:ln w="57150">
            <a:solidFill>
              <a:srgbClr val="FF33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688609" y="5370394"/>
            <a:ext cx="2668137" cy="620973"/>
          </a:xfrm>
          <a:prstGeom prst="straightConnector1">
            <a:avLst/>
          </a:prstGeom>
          <a:ln w="57150">
            <a:solidFill>
              <a:srgbClr val="FF33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54842" y="1008574"/>
            <a:ext cx="2238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Уральські гори</a:t>
            </a:r>
            <a:endParaRPr lang="uk-UA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075" y="2096139"/>
            <a:ext cx="2238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Каспійське море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3957851"/>
            <a:ext cx="2238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Чорне море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4842" y="4760260"/>
            <a:ext cx="2238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Протока Босфор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4841" y="5363570"/>
            <a:ext cx="2238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Середземне море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4840" y="5870546"/>
            <a:ext cx="2238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Суецький канал</a:t>
            </a:r>
          </a:p>
        </p:txBody>
      </p:sp>
    </p:spTree>
    <p:extLst>
      <p:ext uri="{BB962C8B-B14F-4D97-AF65-F5344CB8AC3E}">
        <p14:creationId xmlns:p14="http://schemas.microsoft.com/office/powerpoint/2010/main" val="82538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  <p:bldP spid="15" grpId="0"/>
      <p:bldP spid="17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Якими океанами і морями омивається Європа?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82" y="714941"/>
            <a:ext cx="8993875" cy="6013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3755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Якими океанами і морями омивається Європа?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224" y="688410"/>
            <a:ext cx="8843618" cy="6039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91069" y="1105469"/>
            <a:ext cx="30161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Північний Льодовитий океан</a:t>
            </a:r>
          </a:p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Норвезьке море</a:t>
            </a:r>
          </a:p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Баренцеве море</a:t>
            </a:r>
          </a:p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Карське море</a:t>
            </a:r>
          </a:p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 Біле море</a:t>
            </a:r>
          </a:p>
          <a:p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7014949" y="3848669"/>
            <a:ext cx="163773" cy="136477"/>
          </a:xfrm>
          <a:prstGeom prst="star5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1069" y="3070747"/>
            <a:ext cx="30161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Атлантичний океан</a:t>
            </a:r>
          </a:p>
          <a:p>
            <a:r>
              <a:rPr lang="uk-UA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Середземне море</a:t>
            </a:r>
          </a:p>
          <a:p>
            <a:r>
              <a:rPr lang="uk-UA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Чорне море</a:t>
            </a:r>
          </a:p>
          <a:p>
            <a:r>
              <a:rPr lang="uk-UA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Азовське море</a:t>
            </a:r>
          </a:p>
          <a:p>
            <a:r>
              <a:rPr lang="uk-UA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Північне море</a:t>
            </a:r>
          </a:p>
          <a:p>
            <a:r>
              <a:rPr lang="uk-UA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Балтійське море</a:t>
            </a:r>
          </a:p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29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Яка поверхня Європи?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82" y="714941"/>
            <a:ext cx="8993875" cy="6013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3519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Яка поверхня Європи?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360" y="715705"/>
            <a:ext cx="8407021" cy="6024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2606722" y="1937982"/>
            <a:ext cx="3207224" cy="464024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674961" y="3152633"/>
            <a:ext cx="3916908" cy="313898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2825087" y="3603009"/>
            <a:ext cx="4940489" cy="1241946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2440" y="4381268"/>
            <a:ext cx="29547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Східноєвропейська 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рівнина</a:t>
            </a:r>
            <a:endParaRPr lang="uk-UA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2440" y="3116451"/>
            <a:ext cx="27227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 </a:t>
            </a:r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Карпати</a:t>
            </a:r>
          </a:p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(найвища точка – </a:t>
            </a:r>
          </a:p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гора Говерла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uk-UA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799" y="1574635"/>
            <a:ext cx="237016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 Альпи</a:t>
            </a:r>
          </a:p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(найвища точка –</a:t>
            </a:r>
          </a:p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гора Монблан)</a:t>
            </a:r>
          </a:p>
          <a:p>
            <a:endParaRPr lang="uk-UA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23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основні річки Європи?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82" y="714941"/>
            <a:ext cx="8993875" cy="6013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1737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365760"/>
            <a:ext cx="9936480" cy="1340776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 МАТЕРИК НАЙМЕНШИЙ?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390" y="2090420"/>
            <a:ext cx="2283042" cy="161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69246" y="3741112"/>
            <a:ext cx="1608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745" y="2062932"/>
            <a:ext cx="2438917" cy="16249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26685" y="3750656"/>
            <a:ext cx="1231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2034313"/>
            <a:ext cx="2579636" cy="16822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098280" y="3813462"/>
            <a:ext cx="1196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Євразія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481" y="4442232"/>
            <a:ext cx="2255520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285702" y="6125796"/>
            <a:ext cx="1975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Антарктида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083" y="4442232"/>
            <a:ext cx="2438917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698462" y="6125112"/>
            <a:ext cx="2647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Північна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4321159"/>
            <a:ext cx="2579636" cy="16196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8426918" y="6128209"/>
            <a:ext cx="2683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Південна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57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основні річки Європи?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654" y="743001"/>
            <a:ext cx="9635189" cy="5971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82388" y="1214651"/>
            <a:ext cx="142218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Волга</a:t>
            </a:r>
          </a:p>
          <a:p>
            <a:pPr marL="342900" indent="-342900">
              <a:buFontTx/>
              <a:buChar char="-"/>
            </a:pP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Дніпро</a:t>
            </a:r>
          </a:p>
          <a:p>
            <a:pPr marL="342900" indent="-342900">
              <a:buFontTx/>
              <a:buChar char="-"/>
            </a:pP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Дністер</a:t>
            </a:r>
          </a:p>
          <a:p>
            <a:pPr marL="342900" indent="-342900">
              <a:buFontTx/>
              <a:buChar char="-"/>
            </a:pP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Дунай</a:t>
            </a:r>
          </a:p>
          <a:p>
            <a:pPr marL="342900" indent="-342900">
              <a:buFontTx/>
              <a:buChar char="-"/>
            </a:pP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Вісла</a:t>
            </a:r>
          </a:p>
          <a:p>
            <a:pPr marL="342900" indent="-342900">
              <a:buFontTx/>
              <a:buChar char="-"/>
            </a:pP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Ельба</a:t>
            </a:r>
          </a:p>
          <a:p>
            <a:pPr marL="342900" indent="-342900">
              <a:buFontTx/>
              <a:buChar char="-"/>
            </a:pP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Рейн</a:t>
            </a:r>
          </a:p>
        </p:txBody>
      </p:sp>
    </p:spTree>
    <p:extLst>
      <p:ext uri="{BB962C8B-B14F-4D97-AF65-F5344CB8AC3E}">
        <p14:creationId xmlns:p14="http://schemas.microsoft.com/office/powerpoint/2010/main" val="169780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8397" y="445482"/>
            <a:ext cx="9901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найбільші </a:t>
            </a:r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розміром країни Європи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39773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79678" y="4531055"/>
            <a:ext cx="2808296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7498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77205" y="1910680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08489" y="1910681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Італія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67545" y="4531056"/>
            <a:ext cx="2911523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82638" y="32481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1713" y="3220872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67545" y="322086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Ватикан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64386" y="32208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35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8397" y="445482"/>
            <a:ext cx="9901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найбільші </a:t>
            </a:r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розміром країни Європи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39773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79678" y="4531055"/>
            <a:ext cx="2808296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7498" y="1910679"/>
            <a:ext cx="2060812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77205" y="1910680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08489" y="1910681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Італія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67545" y="4531056"/>
            <a:ext cx="2911523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82638" y="3248168"/>
            <a:ext cx="2060812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1713" y="3220872"/>
            <a:ext cx="2060812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67545" y="322086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Ватикан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64386" y="32208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98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8397" y="445482"/>
            <a:ext cx="98242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</a:t>
            </a:r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найменші за розміром країни Європи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39773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79678" y="4531055"/>
            <a:ext cx="2808296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7498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77205" y="1910680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08489" y="1910681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Італія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67545" y="4531056"/>
            <a:ext cx="2911523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82638" y="32481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1713" y="3220872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67545" y="322086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Ватикан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64386" y="32208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33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8397" y="445482"/>
            <a:ext cx="98242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</a:t>
            </a:r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найменші за розміром країни Європи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39773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79678" y="4531055"/>
            <a:ext cx="2808296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7498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77205" y="1910680"/>
            <a:ext cx="2060812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08489" y="1910681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Італія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67545" y="4531056"/>
            <a:ext cx="2911523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82638" y="32481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1713" y="3220872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67545" y="3220869"/>
            <a:ext cx="2060812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Ватикан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64386" y="32208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28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8397" y="445482"/>
            <a:ext cx="921290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країни розташовані територіально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в Європі, і в Азії</a:t>
            </a:r>
            <a:r>
              <a:rPr lang="uk-UA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39773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79678" y="4531055"/>
            <a:ext cx="2808296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7498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77205" y="1910680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08489" y="1910681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Італія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67545" y="4531056"/>
            <a:ext cx="2911523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82638" y="32481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1713" y="3220872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67545" y="322086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Ватикан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64386" y="32208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37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8397" y="445482"/>
            <a:ext cx="921290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країни розташовані територіально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в Європі, і в Азії</a:t>
            </a:r>
            <a:r>
              <a:rPr lang="uk-UA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39773" y="1910679"/>
            <a:ext cx="2060812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79678" y="4531055"/>
            <a:ext cx="2808296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7498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77205" y="1910680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08489" y="1910681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Італія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67545" y="4531056"/>
            <a:ext cx="2911523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82638" y="32481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1713" y="3220872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67545" y="322086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Ватикан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64386" y="3220868"/>
            <a:ext cx="2060812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62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8397" y="445482"/>
            <a:ext cx="101372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найбільш економічно розвинені країни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Європи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39773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79678" y="4531055"/>
            <a:ext cx="2808296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7498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77205" y="1910680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08489" y="1910681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Італія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67545" y="4531056"/>
            <a:ext cx="2911523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82638" y="32481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1713" y="3220872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67545" y="322086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Ватикан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64386" y="32208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0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8397" y="445482"/>
            <a:ext cx="101372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найбільш економічно розвинені країни</a:t>
            </a:r>
          </a:p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Європи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39773" y="191067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79678" y="4531055"/>
            <a:ext cx="2808296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7498" y="1910679"/>
            <a:ext cx="2060812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77205" y="1910680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Монако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08489" y="1910681"/>
            <a:ext cx="2060812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Італія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67545" y="4531056"/>
            <a:ext cx="2911523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82638" y="3248168"/>
            <a:ext cx="2060812" cy="60050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1713" y="3220872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67545" y="3220869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Ватикан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64386" y="3220868"/>
            <a:ext cx="2060812" cy="60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Росія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57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8173" y="696036"/>
            <a:ext cx="46013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 держав налічують у Європі?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68788" y="60370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8173" y="1310185"/>
            <a:ext cx="56087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найбільші країни Європи за розміром.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8173" y="1924334"/>
            <a:ext cx="7829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Франція, Німеччина, Великобританія, Україна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8173" y="2661593"/>
            <a:ext cx="55654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найменші за розміром країни Європи.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8173" y="3275742"/>
            <a:ext cx="3024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Ватикан, Монако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8173" y="4013001"/>
            <a:ext cx="69897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країни територіально розташовані і в Європі, і в Азії?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8173" y="4627150"/>
            <a:ext cx="4786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Росія, Туреччина, Казахстан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8173" y="5364409"/>
            <a:ext cx="6647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найбільш економічно розвинені країни Європи.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8173" y="5978558"/>
            <a:ext cx="7521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Німеччина, Великобританія, Франція, Італія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60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365760"/>
            <a:ext cx="9936480" cy="1340776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 МАТЕРИК НАЙХОЛОДНІШИЙ?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390" y="2090420"/>
            <a:ext cx="2283042" cy="161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69246" y="3741112"/>
            <a:ext cx="1608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745" y="2062932"/>
            <a:ext cx="2438917" cy="16249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26685" y="3750656"/>
            <a:ext cx="1231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2034313"/>
            <a:ext cx="2579636" cy="16822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098280" y="3813462"/>
            <a:ext cx="1196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Євразія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481" y="4442232"/>
            <a:ext cx="2255520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285702" y="6125796"/>
            <a:ext cx="1975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Антарктида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083" y="4442232"/>
            <a:ext cx="2438917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698462" y="6125112"/>
            <a:ext cx="2647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Північна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4321159"/>
            <a:ext cx="2579636" cy="16196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8426918" y="6128209"/>
            <a:ext cx="2683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Південна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05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10685" y="109182"/>
            <a:ext cx="9485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Візитна картка країни</a:t>
            </a:r>
            <a:endParaRPr lang="ru-RU" sz="32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253" y="859375"/>
            <a:ext cx="3407653" cy="20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1003" y="3248166"/>
            <a:ext cx="2715903" cy="317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rbc.ua/static/img/a/p/ap_merkel11_3_250x2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68307" y="4237343"/>
            <a:ext cx="2738440" cy="219075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230807" y="859375"/>
            <a:ext cx="7817785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Офіційна назва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uk-UA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Федеративна Республіка Німеччина</a:t>
            </a:r>
          </a:p>
          <a:p>
            <a:r>
              <a:rPr lang="uk-UA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</a:t>
            </a:r>
            <a:r>
              <a:rPr lang="uk-UA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Європейського союзу</a:t>
            </a:r>
            <a:r>
              <a:rPr lang="uk-UA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uk-UA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НАТО</a:t>
            </a:r>
            <a:r>
              <a:rPr lang="uk-UA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Країна з найбільшою кількістю населення і найбільшим рівнем економіки в Європейському союзі. 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Офіційна </a:t>
            </a: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мова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uk-UA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Німецька</a:t>
            </a: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Валюта                          </a:t>
            </a:r>
            <a:r>
              <a:rPr lang="uk-UA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(€) 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Вища </a:t>
            </a:r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законодавча влада належить бундестагу (палаті депутатів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Виконавчу </a:t>
            </a:r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владу здійснює уряд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очолюваний </a:t>
            </a:r>
            <a:r>
              <a:rPr lang="uk-UA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федеральним канцлером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Ангела Меркель – </a:t>
            </a:r>
          </a:p>
          <a:p>
            <a:r>
              <a:rPr lang="uk-UA" sz="2000" b="1" dirty="0" smtClean="0">
                <a:solidFill>
                  <a:schemeClr val="bg1"/>
                </a:solidFill>
              </a:rPr>
              <a:t>федеральний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uk-UA" sz="2000" b="1" dirty="0" smtClean="0">
                <a:solidFill>
                  <a:schemeClr val="bg1"/>
                </a:solidFill>
              </a:rPr>
              <a:t>канцлер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25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909888"/>
              </p:ext>
            </p:extLst>
          </p:nvPr>
        </p:nvGraphicFramePr>
        <p:xfrm>
          <a:off x="1977409" y="296585"/>
          <a:ext cx="8128000" cy="587296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4064000"/>
              </a:tblGrid>
              <a:tr h="290269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країни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Федеративна Республіка Німеччина</a:t>
                      </a:r>
                      <a:endParaRPr lang="ru-RU" sz="1600" b="1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6183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Офіційна мова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Німецька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449">
                <a:tc gridSpan="2">
                  <a:txBody>
                    <a:bodyPr/>
                    <a:lstStyle/>
                    <a:p>
                      <a:r>
                        <a:rPr lang="uk-UA" sz="1600" b="1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Національна валюта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Євро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0715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Столиця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59334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65248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населення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71162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Омивається морями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4371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Найбільші річки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23933">
                <a:tc rowSpan="4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Межує з державами</a:t>
                      </a: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півночі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8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півдні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14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заході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rowSpan="5"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Промисловість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747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0943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213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203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с одним скругленным углом 3"/>
          <p:cNvSpPr/>
          <p:nvPr/>
        </p:nvSpPr>
        <p:spPr>
          <a:xfrm>
            <a:off x="1835233" y="1122416"/>
            <a:ext cx="8673543" cy="3016898"/>
          </a:xfrm>
          <a:prstGeom prst="round1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err="1">
                <a:solidFill>
                  <a:srgbClr val="000000"/>
                </a:solidFill>
                <a:latin typeface="Comic Sans MS" charset="0"/>
              </a:rPr>
              <a:t>Складається</a:t>
            </a:r>
            <a:r>
              <a:rPr lang="ru-RU" sz="3200" dirty="0">
                <a:solidFill>
                  <a:srgbClr val="000000"/>
                </a:solidFill>
                <a:latin typeface="Comic Sans MS" charset="0"/>
              </a:rPr>
              <a:t> з 16 </a:t>
            </a:r>
            <a:r>
              <a:rPr lang="ru-RU" sz="3200" dirty="0" err="1">
                <a:solidFill>
                  <a:srgbClr val="000000"/>
                </a:solidFill>
                <a:latin typeface="Comic Sans MS" charset="0"/>
              </a:rPr>
              <a:t>федеральних</a:t>
            </a:r>
            <a:r>
              <a:rPr lang="ru-RU" sz="3200" dirty="0">
                <a:solidFill>
                  <a:srgbClr val="000000"/>
                </a:solidFill>
                <a:latin typeface="Comic Sans MS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Comic Sans MS" charset="0"/>
              </a:rPr>
              <a:t>земель.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err="1" smtClean="0">
                <a:solidFill>
                  <a:srgbClr val="000000"/>
                </a:solidFill>
                <a:latin typeface="Comic Sans MS" charset="0"/>
              </a:rPr>
              <a:t>Столиця</a:t>
            </a:r>
            <a:r>
              <a:rPr lang="ru-RU" sz="3200" dirty="0" smtClean="0">
                <a:solidFill>
                  <a:srgbClr val="000000"/>
                </a:solidFill>
                <a:latin typeface="Comic Sans MS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Comic Sans MS" charset="0"/>
              </a:rPr>
              <a:t>і </a:t>
            </a:r>
            <a:r>
              <a:rPr lang="ru-RU" sz="3200" dirty="0" err="1">
                <a:solidFill>
                  <a:srgbClr val="000000"/>
                </a:solidFill>
                <a:latin typeface="Comic Sans MS" charset="0"/>
              </a:rPr>
              <a:t>найбільше</a:t>
            </a:r>
            <a:r>
              <a:rPr lang="ru-RU" sz="3200" dirty="0">
                <a:solidFill>
                  <a:srgbClr val="000000"/>
                </a:solidFill>
                <a:latin typeface="Comic Sans MS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Comic Sans MS" charset="0"/>
              </a:rPr>
              <a:t>місто</a:t>
            </a:r>
            <a:r>
              <a:rPr lang="ru-RU" sz="3200" dirty="0">
                <a:solidFill>
                  <a:srgbClr val="000000"/>
                </a:solidFill>
                <a:latin typeface="Comic Sans MS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Comic Sans MS" charset="0"/>
              </a:rPr>
              <a:t>країни</a:t>
            </a:r>
            <a:r>
              <a:rPr lang="ru-RU" sz="3200" dirty="0">
                <a:solidFill>
                  <a:srgbClr val="000000"/>
                </a:solidFill>
                <a:latin typeface="Comic Sans MS" charset="0"/>
              </a:rPr>
              <a:t> — </a:t>
            </a:r>
            <a:r>
              <a:rPr lang="ru-RU" sz="3200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charset="0"/>
              </a:rPr>
              <a:t>Берлін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charset="0"/>
              </a:rPr>
              <a:t>. </a:t>
            </a:r>
            <a:endParaRPr lang="ru-RU" sz="3200" dirty="0" smtClean="0">
              <a:solidFill>
                <a:schemeClr val="accent1">
                  <a:lumMod val="60000"/>
                  <a:lumOff val="40000"/>
                </a:schemeClr>
              </a:solidFill>
              <a:latin typeface="Comic Sans MS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dirty="0" err="1" smtClean="0">
                <a:solidFill>
                  <a:srgbClr val="000000"/>
                </a:solidFill>
                <a:latin typeface="Comic Sans MS" charset="0"/>
              </a:rPr>
              <a:t>Площа</a:t>
            </a:r>
            <a:r>
              <a:rPr lang="ru-RU" sz="3200" dirty="0" smtClean="0">
                <a:solidFill>
                  <a:srgbClr val="000000"/>
                </a:solidFill>
                <a:latin typeface="Comic Sans MS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latin typeface="Comic Sans MS" charset="0"/>
              </a:rPr>
              <a:t>країни</a:t>
            </a:r>
            <a:r>
              <a:rPr lang="ru-RU" sz="3200" dirty="0" smtClean="0">
                <a:solidFill>
                  <a:srgbClr val="000000"/>
                </a:solidFill>
                <a:latin typeface="Comic Sans MS" charset="0"/>
              </a:rPr>
              <a:t> 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charset="0"/>
              </a:rPr>
              <a:t>357 021 </a:t>
            </a:r>
            <a:r>
              <a:rPr lang="ru-RU" sz="3200" dirty="0">
                <a:solidFill>
                  <a:srgbClr val="000000"/>
                </a:solidFill>
                <a:latin typeface="Comic Sans MS" charset="0"/>
              </a:rPr>
              <a:t>км².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68215" y="4487332"/>
            <a:ext cx="5300793" cy="8598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 України 603628 </a:t>
            </a:r>
            <a:r>
              <a:rPr lang="ru-RU" sz="2800" dirty="0" smtClean="0">
                <a:solidFill>
                  <a:srgbClr val="000000"/>
                </a:solidFill>
                <a:latin typeface="Comic Sans MS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8778" y="5726752"/>
            <a:ext cx="5349923" cy="79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 України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 Німеччини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25087" y="5868537"/>
            <a:ext cx="430390" cy="6497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&gt;</a:t>
            </a:r>
            <a:endParaRPr lang="ru-RU" sz="6000" b="1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10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665112"/>
              </p:ext>
            </p:extLst>
          </p:nvPr>
        </p:nvGraphicFramePr>
        <p:xfrm>
          <a:off x="1977409" y="296585"/>
          <a:ext cx="8128000" cy="587296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4064000"/>
              </a:tblGrid>
              <a:tr h="290269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країни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Федеративна Республіка Німеччина</a:t>
                      </a:r>
                      <a:endParaRPr lang="ru-RU" sz="1600" b="1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6183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Офіційна мова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Німецька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449">
                <a:tc gridSpan="2">
                  <a:txBody>
                    <a:bodyPr/>
                    <a:lstStyle/>
                    <a:p>
                      <a:r>
                        <a:rPr lang="uk-UA" sz="1600" b="1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Національна валюта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Євро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0715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Столиця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Берлін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59334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357 021 км².</a:t>
                      </a: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65248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населення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71162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Омивається морями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4371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Найбільші річки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23933">
                <a:tc rowSpan="4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Межує з державами</a:t>
                      </a: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півночі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8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півдні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14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заході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rowSpan="5"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Промисловість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747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0943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213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211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Двойная волна 3"/>
          <p:cNvSpPr/>
          <p:nvPr/>
        </p:nvSpPr>
        <p:spPr>
          <a:xfrm>
            <a:off x="1144588" y="1411995"/>
            <a:ext cx="8588375" cy="1915405"/>
          </a:xfrm>
          <a:prstGeom prst="doubleWav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 Німеччини </a:t>
            </a:r>
            <a:r>
              <a:rPr lang="uk-UA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81,8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мільйонів мешканців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4951412" y="3555363"/>
            <a:ext cx="6938963" cy="2106183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8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них </a:t>
            </a:r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73,8</a:t>
            </a:r>
            <a:r>
              <a:rPr lang="ru-RU" sz="28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мільйонів</a:t>
            </a:r>
            <a:r>
              <a:rPr lang="ru-RU" sz="28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b="1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німецьким</a:t>
            </a:r>
            <a:r>
              <a:rPr lang="ru-RU" sz="28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8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мільйонів</a:t>
            </a:r>
            <a:r>
              <a:rPr lang="ru-RU" sz="28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8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іноземним</a:t>
            </a:r>
            <a:r>
              <a:rPr lang="ru-RU" sz="28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громадянством</a:t>
            </a:r>
            <a:r>
              <a:rPr lang="ru-RU" sz="28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785" y="3512145"/>
            <a:ext cx="3889612" cy="9174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 України 42,6 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млн.чол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5718" y="5994399"/>
            <a:ext cx="10385947" cy="6520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населення в Україні                               Кількість населення в Німеччині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77719" y="5882185"/>
            <a:ext cx="1105469" cy="873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&lt;</a:t>
            </a:r>
            <a:endParaRPr lang="ru-RU" sz="6000" b="1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34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095461"/>
              </p:ext>
            </p:extLst>
          </p:nvPr>
        </p:nvGraphicFramePr>
        <p:xfrm>
          <a:off x="1977409" y="296585"/>
          <a:ext cx="8128000" cy="587296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4064000"/>
              </a:tblGrid>
              <a:tr h="290269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країни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Федеративна Республіка Німеччина</a:t>
                      </a:r>
                      <a:endParaRPr lang="ru-RU" sz="1600" b="1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6183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Офіційна мова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Німецька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449">
                <a:tc gridSpan="2">
                  <a:txBody>
                    <a:bodyPr/>
                    <a:lstStyle/>
                    <a:p>
                      <a:r>
                        <a:rPr lang="uk-UA" sz="1600" b="1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Національна валюта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Євро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0715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Столиця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Берлін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59334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357 021 км².</a:t>
                      </a: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65248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населення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81,8</a:t>
                      </a:r>
                      <a:r>
                        <a:rPr lang="uk-UA" sz="16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b="1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млн.чол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71162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Омивається морями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4371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Найбільші річки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23933">
                <a:tc rowSpan="4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Межує з державами</a:t>
                      </a: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півночі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8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півдні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14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заході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rowSpan="5"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Промисловість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747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0943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213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526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Природні умови. Рельєф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6169026" y="1124745"/>
            <a:ext cx="4041775" cy="5001419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accent1"/>
                </a:solidFill>
              </a:rPr>
              <a:t>Рельєф країни підвищується з півночі на південь.</a:t>
            </a:r>
          </a:p>
          <a:p>
            <a:r>
              <a:rPr lang="uk-UA" b="1" dirty="0" smtClean="0">
                <a:solidFill>
                  <a:schemeClr val="accent1"/>
                </a:solidFill>
              </a:rPr>
              <a:t> На півночі країни</a:t>
            </a:r>
            <a:r>
              <a:rPr lang="ru-RU" b="1" dirty="0" smtClean="0">
                <a:solidFill>
                  <a:schemeClr val="accent1"/>
                </a:solidFill>
              </a:rPr>
              <a:t> </a:t>
            </a:r>
            <a:r>
              <a:rPr lang="uk-UA" b="1" dirty="0" smtClean="0">
                <a:solidFill>
                  <a:schemeClr val="accent1"/>
                </a:solidFill>
              </a:rPr>
              <a:t>— Північно-Німецька низовина, південніше</a:t>
            </a:r>
            <a:r>
              <a:rPr lang="ru-RU" b="1" dirty="0" smtClean="0">
                <a:solidFill>
                  <a:schemeClr val="accent1"/>
                </a:solidFill>
              </a:rPr>
              <a:t> </a:t>
            </a:r>
            <a:r>
              <a:rPr lang="uk-UA" b="1" dirty="0" smtClean="0">
                <a:solidFill>
                  <a:schemeClr val="accent1"/>
                </a:solidFill>
              </a:rPr>
              <a:t>— височини, низькі і середньовисотні гори.</a:t>
            </a:r>
          </a:p>
          <a:p>
            <a:r>
              <a:rPr lang="uk-UA" b="1" dirty="0" smtClean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На </a:t>
            </a:r>
            <a:r>
              <a:rPr lang="uk-UA" b="1" dirty="0" smtClean="0">
                <a:solidFill>
                  <a:schemeClr val="accent1"/>
                </a:solidFill>
              </a:rPr>
              <a:t>півдні</a:t>
            </a:r>
            <a:r>
              <a:rPr lang="ru-RU" b="1" dirty="0" smtClean="0">
                <a:solidFill>
                  <a:schemeClr val="accent1"/>
                </a:solidFill>
              </a:rPr>
              <a:t> — </a:t>
            </a:r>
            <a:r>
              <a:rPr lang="uk-UA" b="1" dirty="0" smtClean="0">
                <a:solidFill>
                  <a:schemeClr val="accent1"/>
                </a:solidFill>
              </a:rPr>
              <a:t>Баварське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uk-UA" b="1" dirty="0" smtClean="0">
                <a:solidFill>
                  <a:schemeClr val="accent1"/>
                </a:solidFill>
              </a:rPr>
              <a:t>плоскогір'я</a:t>
            </a:r>
            <a:r>
              <a:rPr lang="ru-RU" b="1" dirty="0" smtClean="0">
                <a:solidFill>
                  <a:schemeClr val="accent1"/>
                </a:solidFill>
              </a:rPr>
              <a:t>, </a:t>
            </a:r>
            <a:r>
              <a:rPr lang="uk-UA" b="1" dirty="0" smtClean="0">
                <a:solidFill>
                  <a:schemeClr val="accent1"/>
                </a:solidFill>
              </a:rPr>
              <a:t>обрамоване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uk-UA" b="1" dirty="0" smtClean="0">
                <a:solidFill>
                  <a:schemeClr val="accent1"/>
                </a:solidFill>
              </a:rPr>
              <a:t>передовими</a:t>
            </a:r>
            <a:r>
              <a:rPr lang="ru-RU" b="1" dirty="0" smtClean="0">
                <a:solidFill>
                  <a:schemeClr val="accent1"/>
                </a:solidFill>
              </a:rPr>
              <a:t> хребтами Альп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5" name="Содержимое 3" descr="Файл:Deutschland topo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752" y="908720"/>
            <a:ext cx="5195248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096000" y="1124744"/>
            <a:ext cx="4283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uk-UA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7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335" y="321348"/>
            <a:ext cx="4723155" cy="825063"/>
          </a:xfrm>
        </p:spPr>
        <p:txBody>
          <a:bodyPr>
            <a:noAutofit/>
          </a:bodyPr>
          <a:lstStyle/>
          <a:p>
            <a:pPr algn="l"/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Баварія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Німецькі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Альпи</a:t>
            </a:r>
            <a:endParaRPr lang="uk-UA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http://img001.us.expono.com/102559/102559-3f300-7be27d_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842" y="1392072"/>
            <a:ext cx="5677468" cy="5195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Содержимое 3" descr="Файл:Zugspitze Westansicht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7277" y="321348"/>
            <a:ext cx="5288691" cy="45737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6824667" y="5182316"/>
            <a:ext cx="363432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Цугшпітце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</a:p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найвища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вершина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51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4554" y="627797"/>
            <a:ext cx="7516494" cy="56373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024884" y="2006220"/>
            <a:ext cx="395114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 має</a:t>
            </a:r>
          </a:p>
          <a:p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вихід до </a:t>
            </a: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Північного</a:t>
            </a:r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Балтійського</a:t>
            </a:r>
          </a:p>
          <a:p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морів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33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648681"/>
              </p:ext>
            </p:extLst>
          </p:nvPr>
        </p:nvGraphicFramePr>
        <p:xfrm>
          <a:off x="1977409" y="296585"/>
          <a:ext cx="8128000" cy="587296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4064000"/>
              </a:tblGrid>
              <a:tr h="290269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країни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Федеративна Республіка Німеччина</a:t>
                      </a:r>
                      <a:endParaRPr lang="ru-RU" sz="1600" b="1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6183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Офіційна мова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Німецька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449">
                <a:tc gridSpan="2">
                  <a:txBody>
                    <a:bodyPr/>
                    <a:lstStyle/>
                    <a:p>
                      <a:r>
                        <a:rPr lang="uk-UA" sz="1600" b="1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Національна валюта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Євро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0715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Столиця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Берлін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59334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357 021 км².</a:t>
                      </a: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65248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населення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81,8</a:t>
                      </a:r>
                      <a:r>
                        <a:rPr lang="uk-UA" sz="16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b="1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млн.чол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71162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Омивається морями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Північне, Балтійське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4371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Найбільші річки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23933">
                <a:tc rowSpan="4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Межує з державами</a:t>
                      </a: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півночі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8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півдні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14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заході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rowSpan="5"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Промисловість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747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0943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213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870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365760"/>
            <a:ext cx="9936480" cy="1340776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 МАТЕРИК НАЙЖАРКІШИЙ?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390" y="2090420"/>
            <a:ext cx="2283042" cy="161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69246" y="3741112"/>
            <a:ext cx="1608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745" y="2062932"/>
            <a:ext cx="2438917" cy="16249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26685" y="3750656"/>
            <a:ext cx="1231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2034313"/>
            <a:ext cx="2579636" cy="16822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098280" y="3813462"/>
            <a:ext cx="1196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Євразія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481" y="4442232"/>
            <a:ext cx="2255520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285702" y="6125796"/>
            <a:ext cx="1975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Антарктида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083" y="4442232"/>
            <a:ext cx="2438917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698462" y="6125112"/>
            <a:ext cx="2647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Північна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4321159"/>
            <a:ext cx="2579636" cy="16196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8426918" y="6128209"/>
            <a:ext cx="2683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Південна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95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7451" y="232852"/>
            <a:ext cx="4107976" cy="463183"/>
          </a:xfrm>
        </p:spPr>
        <p:txBody>
          <a:bodyPr anchor="t">
            <a:normAutofit fontScale="90000"/>
          </a:bodyPr>
          <a:lstStyle/>
          <a:p>
            <a:pPr algn="l"/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Внутрішні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води:</a:t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Картинка 22 из 979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024" y="941696"/>
            <a:ext cx="5477302" cy="4490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Содержимое 3" descr="Файл:Wilke.Aussicht.0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2111" y="941696"/>
            <a:ext cx="5485089" cy="4490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64024" y="5909481"/>
            <a:ext cx="11245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Річка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Рейн                                               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Річка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Ельба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335962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985029"/>
              </p:ext>
            </p:extLst>
          </p:nvPr>
        </p:nvGraphicFramePr>
        <p:xfrm>
          <a:off x="1977409" y="296585"/>
          <a:ext cx="8128000" cy="587296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4064000"/>
              </a:tblGrid>
              <a:tr h="290269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країни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Федеративна Республіка Німеччина</a:t>
                      </a:r>
                      <a:endParaRPr lang="ru-RU" sz="1600" b="1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6183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Офіційна мова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Німецька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449">
                <a:tc gridSpan="2">
                  <a:txBody>
                    <a:bodyPr/>
                    <a:lstStyle/>
                    <a:p>
                      <a:r>
                        <a:rPr lang="uk-UA" sz="1600" b="1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Національна валюта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Євро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0715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Столиця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Берлін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59334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357 021 км².</a:t>
                      </a: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65248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населення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81,8</a:t>
                      </a:r>
                      <a:r>
                        <a:rPr lang="uk-UA" sz="16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b="1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млн.чол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71162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Омивається морями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Північне, Балтійське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4371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Найбільші річки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Рейн, Ельба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23933">
                <a:tc rowSpan="4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Межує з державами</a:t>
                      </a: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півночі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8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півдні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14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заході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rowSpan="5"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Промисловість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747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0943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213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645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4" y="1"/>
            <a:ext cx="6675437" cy="1292225"/>
          </a:xfr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2829" y="1052514"/>
            <a:ext cx="6632813" cy="561657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45720" indent="0">
              <a:lnSpc>
                <a:spcPct val="11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Клімат Німеччини помірний з середньорічною температурою </a:t>
            </a:r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близько </a:t>
            </a: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9° С. </a:t>
            </a:r>
          </a:p>
          <a:p>
            <a:pPr marL="4572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північному регіоні позначається морський вплив, що і пом'якшує клімат. У центрі країни клімат більше континентальний: зима холодніша, а літо тепліше. Найтепліше літо - в Рейнській долині, а найхолодніші зими - в Альпах, на півдні країни. Середня температура січня у Берліні від - 3° С до 2° С, середня температура липня - від 14° С до 24° С. </a:t>
            </a:r>
          </a:p>
        </p:txBody>
      </p:sp>
      <p:pic>
        <p:nvPicPr>
          <p:cNvPr id="5" name="Picture 8" descr="C:\Users\1\Desktop\0f55d04617b07a3646b1216452acaffc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357" y="1874434"/>
            <a:ext cx="5117911" cy="46875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5675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6" y="0"/>
            <a:ext cx="8423275" cy="1341438"/>
          </a:xfr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31950" y="1052514"/>
            <a:ext cx="8712200" cy="1728787"/>
          </a:xfrm>
          <a:prstGeom prst="rect">
            <a:avLst/>
          </a:prstGeom>
        </p:spPr>
        <p:txBody>
          <a:bodyPr rtlCol="0">
            <a:normAutofit fontScale="92500"/>
          </a:bodyPr>
          <a:lstStyle/>
          <a:p>
            <a:pPr marL="4572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	Близько 30% території Німеччини покрита лісами, зосередженими в основному в південній частині країни. 	Близько двох третин лісів - хвойні, одна третина - </a:t>
            </a:r>
            <a:r>
              <a:rPr lang="uk-UA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листяні, </a:t>
            </a:r>
            <a:r>
              <a:rPr lang="uk-UA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в яких ростуть береза, бук, дуб і горіх.</a:t>
            </a: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2852739"/>
            <a:ext cx="3857625" cy="3214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1" y="2852739"/>
            <a:ext cx="3929063" cy="3214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830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Сусідні до Німеччини держави.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251" y="804889"/>
            <a:ext cx="7096835" cy="5905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36501" y="1119116"/>
            <a:ext cx="3918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півночі – Данія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6501" y="1831482"/>
            <a:ext cx="41900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сході – Польща, </a:t>
            </a:r>
          </a:p>
          <a:p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Чехія</a:t>
            </a:r>
            <a:endParaRPr lang="uk-UA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9433" y="2623615"/>
            <a:ext cx="42171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півдні – Австрія ,</a:t>
            </a:r>
          </a:p>
          <a:p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Швейцарія</a:t>
            </a:r>
            <a:endParaRPr lang="uk-UA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9433" y="4193275"/>
            <a:ext cx="421715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заході – Франція, </a:t>
            </a:r>
          </a:p>
          <a:p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Люксембург,</a:t>
            </a:r>
          </a:p>
          <a:p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Бельгія,  Нідерланди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82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5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782237"/>
              </p:ext>
            </p:extLst>
          </p:nvPr>
        </p:nvGraphicFramePr>
        <p:xfrm>
          <a:off x="1977409" y="296585"/>
          <a:ext cx="8968095" cy="587296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4904095"/>
              </a:tblGrid>
              <a:tr h="290269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країни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Федеративна Республіка Німеччина</a:t>
                      </a:r>
                      <a:endParaRPr lang="ru-RU" sz="1600" b="1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6183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Офіційна мова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Німецька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449">
                <a:tc gridSpan="2">
                  <a:txBody>
                    <a:bodyPr/>
                    <a:lstStyle/>
                    <a:p>
                      <a:r>
                        <a:rPr lang="uk-UA" sz="1600" b="1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Національна валюта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Євро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0715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Столиця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Берлін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59334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357 021 км².</a:t>
                      </a: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65248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населення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81,8</a:t>
                      </a:r>
                      <a:r>
                        <a:rPr lang="uk-UA" sz="16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b="1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млн.чол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71162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Омивається морями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Північне, Балтійське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4371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Найбільші річки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Рейн, Ельба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23933">
                <a:tc rowSpan="4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Межує з державами</a:t>
                      </a: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півночі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Данія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Польща, Чехія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8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півдні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Австрія, Швейцарія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14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заході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Франція, Бельгія, Нідерланди, Люксембург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rowSpan="5"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Промисловість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747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0943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213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413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5469" y="1160060"/>
            <a:ext cx="1040252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з контурною картою.</a:t>
            </a:r>
          </a:p>
          <a:p>
            <a:endParaRPr lang="uk-UA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Позначте на контурній карті Німеччину </a:t>
            </a:r>
          </a:p>
          <a:p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зафарбуйте червоним кольором  її  територію.</a:t>
            </a:r>
          </a:p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8990" y="818866"/>
            <a:ext cx="78065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з підручником.</a:t>
            </a:r>
          </a:p>
          <a:p>
            <a:endParaRPr lang="uk-UA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Знайдіть сторінку 102. </a:t>
            </a:r>
          </a:p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Прочитайте 5, 6 абзаци.</a:t>
            </a:r>
          </a:p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Визначте основні галузі промисловості Німеччини. 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3707" y="3411941"/>
            <a:ext cx="424193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Сільське господарство</a:t>
            </a: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Легка промисловість</a:t>
            </a: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Харчова промисловість</a:t>
            </a: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Хімічна промисловість</a:t>
            </a: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Автомобілебудування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35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289940"/>
              </p:ext>
            </p:extLst>
          </p:nvPr>
        </p:nvGraphicFramePr>
        <p:xfrm>
          <a:off x="1977409" y="296585"/>
          <a:ext cx="8968095" cy="587296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4904095"/>
              </a:tblGrid>
              <a:tr h="290269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 країни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Федеративна Республіка Німеччина</a:t>
                      </a:r>
                      <a:endParaRPr lang="ru-RU" sz="1600" b="1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6183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Офіційна мова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Німецька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449">
                <a:tc gridSpan="2">
                  <a:txBody>
                    <a:bodyPr/>
                    <a:lstStyle/>
                    <a:p>
                      <a:r>
                        <a:rPr lang="uk-UA" sz="1600" b="1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Національна валюта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Євро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0715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Столиця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Берлін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59334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357 021 км².</a:t>
                      </a: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65248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населення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81,8</a:t>
                      </a:r>
                      <a:r>
                        <a:rPr lang="uk-UA" sz="16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600" b="1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млн.чол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71162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Омивається морями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Північне, Балтійське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4371">
                <a:tc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Найбільші річки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Рейн, Ельба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23933">
                <a:tc rowSpan="4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Межує з державами</a:t>
                      </a: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600" b="1" dirty="0" smtClean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півночі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Данія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88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Польща, Чехія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08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півдні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Австрія, Швейцарія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14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заході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Франція, Бельгія, Нідерланди, Люксембург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rowSpan="5" gridSpan="2"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Промисловість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Сільське</a:t>
                      </a:r>
                      <a:r>
                        <a:rPr lang="uk-UA" sz="1600" b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господарство</a:t>
                      </a:r>
                      <a:endParaRPr lang="uk-UA" sz="16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747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Легка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0943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Харчова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8213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Хімічна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9260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Автомобілебудування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543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0"/>
            <a:ext cx="8534400" cy="1507067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Сільське господарство</a:t>
            </a:r>
            <a:endParaRPr lang="uk-UA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5217" y="1403010"/>
            <a:ext cx="10849971" cy="5454990"/>
          </a:xfrm>
        </p:spPr>
        <p:txBody>
          <a:bodyPr>
            <a:normAutofit/>
          </a:bodyPr>
          <a:lstStyle/>
          <a:p>
            <a:pPr lvl="1">
              <a:buClr>
                <a:schemeClr val="accent2">
                  <a:lumMod val="60000"/>
                  <a:lumOff val="40000"/>
                </a:schemeClr>
              </a:buClr>
              <a:buSzPct val="80000"/>
              <a:buFont typeface="Wingdings" pitchFamily="2" charset="2"/>
              <a:buChar char="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 має високорозвинене сільське господарство, яке повністю задовольняє потреби населення у місцевій сільськогосподарській продукції</a:t>
            </a:r>
          </a:p>
          <a:p>
            <a:pPr lvl="1">
              <a:buClr>
                <a:schemeClr val="accent2">
                  <a:lumMod val="60000"/>
                  <a:lumOff val="40000"/>
                </a:schemeClr>
              </a:buClr>
              <a:buSzPct val="80000"/>
              <a:buFont typeface="Wingdings" pitchFamily="2" charset="2"/>
              <a:buChar char="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сільськогосподарського виробництва Німеччини характеризується переважанням тваринництва (70%) над рослинництвом</a:t>
            </a:r>
          </a:p>
          <a:p>
            <a:pPr lvl="1">
              <a:buClr>
                <a:schemeClr val="accent2">
                  <a:lumMod val="60000"/>
                  <a:lumOff val="40000"/>
                </a:schemeClr>
              </a:buClr>
              <a:buSzPct val="80000"/>
              <a:buFont typeface="Wingdings" pitchFamily="2" charset="2"/>
              <a:buChar char=""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наявністю великої рогатої худоби Німеччина займає друге місце у Західній Європі (після Франції). Повсюдно в Німеччині поширене свинарство, за поголів'ям свиней Німеччина займає четверте місце у світі і перше у Європі. </a:t>
            </a:r>
          </a:p>
          <a:p>
            <a:pPr lvl="1">
              <a:buNone/>
            </a:pPr>
            <a:endParaRPr lang="uk-UA" dirty="0" smtClean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24000" y="90101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1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uk-UA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57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365760"/>
            <a:ext cx="9936480" cy="1340776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частини світу ?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43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6480412" cy="418058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solidFill>
                  <a:schemeClr val="bg1"/>
                </a:solidFill>
              </a:rPr>
              <a:t>Сільське господарство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8624" y="692696"/>
            <a:ext cx="6444019" cy="2337474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Головним чином вирощуються зернові, картопля, цукрові буряки, рослини, з яких виробляється олія. 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 — лідер за вирощуванням хмелю, з якого виробляється понад 5,5 тис. Ґатунків пива.</a:t>
            </a:r>
          </a:p>
        </p:txBody>
      </p:sp>
      <p:pic>
        <p:nvPicPr>
          <p:cNvPr id="12290" name="Picture 2" descr="http://upload.wikimedia.org/wikipedia/commons/thumb/1/1c/Hop_bloemen_vrouwelijke_plant_Humulus_lupulus_female.jpg/200px-Hop_bloemen_vrouwelijke_plant_Humulus_lupulus_fema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9652" y="396385"/>
            <a:ext cx="4228041" cy="5982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://planetazemlya.com.ua/wp-content/uploads/%D1%84%D0%B5%D1%81%D1%82%D0%B8%D0%B2%D0%B0%D0%BB%D1%8C-%D0%BF%D0%B8%D0%B2%D0%B0-%D0%B2-%D0%A8%D1%82%D1%83%D1%82%D0%B3%D0%B0%D1%80%D1%82%D0%B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2049" y="3030170"/>
            <a:ext cx="4137167" cy="3348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6078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673754" y="269776"/>
            <a:ext cx="5331529" cy="165455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півдні країни (особливо в долинах річок Рейн та </a:t>
            </a:r>
            <a:r>
              <a:rPr lang="uk-UA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Везер</a:t>
            </a:r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вирощується виноград</a:t>
            </a:r>
            <a:endParaRPr lang="uk-UA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Картинка 205 из 10434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262" y="269776"/>
            <a:ext cx="6311492" cy="6111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http://ukr-tur.narod.ru/turizm/spysok/nimechyna/gospodarnim/germanygos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6586" y="2132856"/>
            <a:ext cx="3791349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1083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6" name="Rectangle 8"/>
          <p:cNvPicPr>
            <a:picLocks noGrp="1" noChangeArrowheads="1"/>
          </p:cNvPicPr>
          <p:nvPr>
            <p:ph type="ctr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8" y="225426"/>
            <a:ext cx="8894762" cy="1560513"/>
          </a:xfrm>
        </p:spPr>
      </p:pic>
      <p:sp>
        <p:nvSpPr>
          <p:cNvPr id="3789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3207224" y="1785939"/>
            <a:ext cx="5158854" cy="4811712"/>
          </a:xfrm>
        </p:spPr>
        <p:txBody>
          <a:bodyPr rtlCol="0">
            <a:normAutofit/>
          </a:bodyPr>
          <a:lstStyle/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Металургія</a:t>
            </a: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2.Автомобілебудування 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3.Хімічні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концерни БАСФ, "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Хезст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"Байєр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Легка промисловість 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«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Адідас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buClr>
                <a:schemeClr val="accent6">
                  <a:lumMod val="75000"/>
                </a:schemeClr>
              </a:buClr>
              <a:defRPr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uk-UA" sz="2400" dirty="0">
                <a:latin typeface="Bookman Old Style" pitchFamily="18" charset="0"/>
              </a:rPr>
              <a:t>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Точне 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машинобудування</a:t>
            </a:r>
          </a:p>
          <a:p>
            <a:pPr>
              <a:buClr>
                <a:schemeClr val="accent6">
                  <a:lumMod val="75000"/>
                </a:schemeClr>
              </a:buClr>
              <a:defRPr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Виробництво пластмаси</a:t>
            </a: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7" name="Picture 13" descr="http://www.arhinovosti.ru/wp-content/uploads/2008/09/homepage_container_2_b-500x3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9" y="1770374"/>
            <a:ext cx="2744788" cy="1584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3558" name="Picture 15" descr="http://www.rfpl.org/show.php?size=large&amp;id=88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3172" y="4549098"/>
            <a:ext cx="2944813" cy="1963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4" descr="http://www.dw-world.de/image/0,,4225623_1,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3172" y="1785939"/>
            <a:ext cx="2944813" cy="2170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6" descr="http://elutsk.net/appmedia/uploads/289/125957348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89" y="4191795"/>
            <a:ext cx="2744788" cy="21411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0424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2260" y="5581934"/>
            <a:ext cx="5812122" cy="866633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Автомобілебудування</a:t>
            </a:r>
            <a:endParaRPr lang="uk-UA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799"/>
            <a:ext cx="3410116" cy="480060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Автомобілебудування Німеччини займає третє місце у світі.. </a:t>
            </a:r>
            <a:b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П'ять найпопулярніших у світі фірм: "</a:t>
            </a:r>
            <a:r>
              <a:rPr lang="uk-UA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Даймлер-Бенц</a:t>
            </a: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'", "БМВ", "Фольксваген", а також "Опель" і "Форд'" випускають у Німеччині понад 90% усіх автомобілів. </a:t>
            </a:r>
            <a:endParaRPr lang="uk-UA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http://www.widewallpapers.ru/mod/cars4/1680/wide-wallpaper-1680x1050-047.jpg"/>
          <p:cNvPicPr>
            <a:picLocks/>
          </p:cNvPicPr>
          <p:nvPr/>
        </p:nvPicPr>
        <p:blipFill>
          <a:blip r:embed="rId3" cstate="print"/>
          <a:srcRect l="8339" r="8339"/>
          <a:stretch>
            <a:fillRect/>
          </a:stretch>
        </p:blipFill>
        <p:spPr bwMode="auto">
          <a:xfrm>
            <a:off x="4294246" y="165113"/>
            <a:ext cx="7704856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8430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4800" y="656127"/>
            <a:ext cx="3441895" cy="973714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4963" y="656127"/>
            <a:ext cx="7387688" cy="3479145"/>
          </a:xfrm>
        </p:spPr>
        <p:txBody>
          <a:bodyPr anchor="t">
            <a:norm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ФРН відрізняється високим розвитком усіх видів транспорту. Країна тримає першість серед країн Європи по довжині автострад, по розвитку річкового транспорту. Усі види транспорту в основному сучасні по технічному рівні. </a:t>
            </a:r>
          </a:p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Країна покрилася густою мережею авіаційних ліній; аеропорт у Франкфурті-на-Майні уступає тільки Лондонському і Паризькому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9951" y="2934269"/>
            <a:ext cx="4000126" cy="3581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3528" y="4299045"/>
            <a:ext cx="3250558" cy="2216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795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айл:ICE3 in Cologn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512" y="1460310"/>
            <a:ext cx="8054637" cy="5209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59558" y="368489"/>
            <a:ext cx="11354938" cy="968991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Основу транспортної системи складають залізниці (Швидкісний потяг у місті Кельн).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75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418058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Міста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http://img12.nnm.ru/imagez/gallery/d/8/6/f/9/d86f9c16857ec9606a39c1baf67cca77_ful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1544" y="692696"/>
            <a:ext cx="8280920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6787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2074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Столиця Берлін – найбільше місто</a:t>
            </a:r>
            <a:endParaRPr lang="uk-UA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http://www.students.by/articles/65/1006531/PH1075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520" y="980728"/>
            <a:ext cx="8640960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6504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8686800" cy="63408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Гамбург-друге місто за населенням</a:t>
            </a:r>
            <a:endParaRPr lang="uk-UA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Файл:Hamburg Rathaus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528" y="1052736"/>
            <a:ext cx="8568952" cy="5328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224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490066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solidFill>
                  <a:schemeClr val="bg1"/>
                </a:solidFill>
              </a:rPr>
              <a:t>Мюнхен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http://prian.ru/upload/2011_09/%D0%B3%D0%B5%D1%80%D0%BC%D0%B0%D0%BD%D0%B8%D1%8F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528" y="908720"/>
            <a:ext cx="8496944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429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365760"/>
            <a:ext cx="9936480" cy="1340776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частини світу ?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390" y="2090420"/>
            <a:ext cx="2283042" cy="161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69246" y="3741112"/>
            <a:ext cx="1608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745" y="2062932"/>
            <a:ext cx="2438917" cy="16249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26685" y="3750656"/>
            <a:ext cx="1231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2034313"/>
            <a:ext cx="2579636" cy="16822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098280" y="3813462"/>
            <a:ext cx="11576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Європа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481" y="4442232"/>
            <a:ext cx="2255520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285702" y="6125796"/>
            <a:ext cx="1975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Антарктида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083" y="4442232"/>
            <a:ext cx="2438917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5221752" y="6096452"/>
            <a:ext cx="144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02237" y="6083811"/>
            <a:ext cx="753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082" y="4442231"/>
            <a:ext cx="2565878" cy="14986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492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39" y="1201004"/>
            <a:ext cx="8205639" cy="54920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5036025" y="423080"/>
            <a:ext cx="1663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Дрезден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89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967" y="274638"/>
            <a:ext cx="10836323" cy="346050"/>
          </a:xfrm>
        </p:spPr>
        <p:txBody>
          <a:bodyPr>
            <a:no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Франкфурт-на-Майні – фінансова столиця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Файл:Skyline Frankfurt 2011-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520" y="908720"/>
            <a:ext cx="8892480" cy="5760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9054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2026568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Кельн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http://dic.academic.ru/pictures/enc_colier/ph0307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512" y="908720"/>
            <a:ext cx="5256584" cy="5760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Содержимое 3" descr="http://nelliel.blog.com/files/2009/09/cologne_cathedral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2144" y="980728"/>
            <a:ext cx="3024336" cy="5544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7916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0041" y="750627"/>
            <a:ext cx="5171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 складається із ________ </a:t>
            </a:r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емель.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1706" y="2722910"/>
            <a:ext cx="6923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Основне населення по національності - ______________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706" y="3559775"/>
            <a:ext cx="87684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 має вихід до ______________________________________   морів.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3141" y="4248917"/>
            <a:ext cx="4769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 межує з такими державами:</a:t>
            </a:r>
          </a:p>
          <a:p>
            <a:pPr marL="342900" indent="-342900">
              <a:buFontTx/>
              <a:buChar char="-"/>
            </a:pP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півночі - __________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0041" y="1350792"/>
            <a:ext cx="48181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Столиця Німеччини місто ____________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0041" y="1987602"/>
            <a:ext cx="5895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Офіційна грошова одиниця - __________________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4635" y="65242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8323" y="1190739"/>
            <a:ext cx="1280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Берлін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6416" y="1901322"/>
            <a:ext cx="1002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09834" y="2610508"/>
            <a:ext cx="10422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німці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36603" y="3390515"/>
            <a:ext cx="4693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Північного та Балтійського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63529" y="4447594"/>
            <a:ext cx="1111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Данія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3141" y="4955425"/>
            <a:ext cx="55406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сході - ________________________________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9818" y="4832315"/>
            <a:ext cx="26686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Польща, Чехія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3141" y="5478645"/>
            <a:ext cx="5666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півдні ________________________________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92490" y="5341524"/>
            <a:ext cx="34891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Австрія, Швейцарія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1706" y="6049410"/>
            <a:ext cx="57892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заході - ________________________________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66553" y="5938933"/>
            <a:ext cx="7402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Франція, Люксембург, Бельгія, Нідерланди 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57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331" y="464024"/>
            <a:ext cx="6373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Найбільші річки Німеччини _____________________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3636" y="340914"/>
            <a:ext cx="2500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Рейн та Ельба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331" y="987244"/>
            <a:ext cx="73644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Найбільші міста Німеччини _____________________________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3636" y="864134"/>
            <a:ext cx="66062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Гамбург, Мюнхен, Дрезден, Франкфурт,</a:t>
            </a: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Кельн, Лейпциг, Бонн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3331" y="2239412"/>
            <a:ext cx="6264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357 021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км² - _______________ 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Німеччини</a:t>
            </a:r>
            <a:endParaRPr lang="uk-UA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00021" y="2116302"/>
            <a:ext cx="12554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331" y="2876027"/>
            <a:ext cx="55098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81,8 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мільйонів  _________________ Німеччини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0493" y="2714837"/>
            <a:ext cx="1860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9787" y="3512642"/>
            <a:ext cx="65009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 розвинені галузі промисловості Німеччини: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7045" y="3912752"/>
            <a:ext cx="1189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Сільське господарство ( тваринництво, рослинництво, виноградарство)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7045" y="4435972"/>
            <a:ext cx="36978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Автомобілебудування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7045" y="4959192"/>
            <a:ext cx="39471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Хімічна промисловість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7045" y="5607153"/>
            <a:ext cx="36234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Легка промисловість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7045" y="6255114"/>
            <a:ext cx="4031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Харчова промисловість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96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023" y="303755"/>
            <a:ext cx="4332867" cy="1143000"/>
          </a:xfrm>
        </p:spPr>
        <p:txBody>
          <a:bodyPr>
            <a:normAutofit/>
          </a:bodyPr>
          <a:lstStyle/>
          <a:p>
            <a:r>
              <a:rPr lang="uk-UA" sz="6000" b="1" i="1" dirty="0">
                <a:solidFill>
                  <a:srgbClr val="002060"/>
                </a:solidFill>
              </a:rPr>
              <a:t>Рейхстаг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42071" y="1597989"/>
            <a:ext cx="4694829" cy="3798132"/>
          </a:xfrm>
        </p:spPr>
        <p:txBody>
          <a:bodyPr anchor="t">
            <a:noAutofit/>
          </a:bodyPr>
          <a:lstStyle/>
          <a:p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Рейхстагом зветься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будинок парламентських  зборів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Берліні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Содержимое 4" descr="350px-Berlin_reichstag_CP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592059" y="1099347"/>
            <a:ext cx="5417460" cy="5417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3" descr="рейстаг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222" y="3155861"/>
            <a:ext cx="5849988" cy="3360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8862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50106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Прозорий купол Рейхстагу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http://www.khabar.kz/i_data/1320229758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3568" y="1025217"/>
            <a:ext cx="8424863" cy="5472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8527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1200" y="274638"/>
            <a:ext cx="8229600" cy="1143000"/>
          </a:xfrm>
        </p:spPr>
      </p:pic>
      <p:pic>
        <p:nvPicPr>
          <p:cNvPr id="1741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088" y="1624084"/>
            <a:ext cx="6480175" cy="4316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6906788" y="1214651"/>
            <a:ext cx="516238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 Black" panose="020B0A04020102020204" pitchFamily="34" charset="0"/>
              </a:rPr>
              <a:t>Бранденбурзькі ворота</a:t>
            </a:r>
            <a:r>
              <a:rPr lang="ru-RU" sz="1600" dirty="0">
                <a:solidFill>
                  <a:schemeClr val="bg1"/>
                </a:solidFill>
                <a:latin typeface="Arial Black" panose="020B0A04020102020204" pitchFamily="34" charset="0"/>
              </a:rPr>
              <a:t> </a:t>
            </a:r>
            <a:r>
              <a:rPr lang="es-MX" sz="1600" dirty="0">
                <a:solidFill>
                  <a:schemeClr val="bg1"/>
                </a:solidFill>
                <a:latin typeface="Arial Black" panose="020B0A04020102020204" pitchFamily="34" charset="0"/>
              </a:rPr>
              <a:t> — 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архітектурна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пам'ятка в 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  <a:hlinkClick r:id="rId4" tooltip="Берлін"/>
              </a:rPr>
              <a:t>Берліні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</a:p>
          <a:p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Висота становить 20 метрів.. Увінчує ворота шестиметрова бронзова скульптура колісниці, запряженої 4 кіньми  , якою управляє богиня перемоги Вікторія. 1806 року 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  <a:hlinkClick r:id="rId5" tooltip="Наполеон"/>
              </a:rPr>
              <a:t>Наполеон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, завоювавши Берлін, наказав перевезти скульптуру до 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  <a:hlinkClick r:id="rId6" tooltip="Париж"/>
              </a:rPr>
              <a:t>Парижа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 Однак німці, після перемоги над французькими військами , повернули скульптурну композицію на початкове місце.</a:t>
            </a:r>
          </a:p>
          <a:p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Під час 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  <a:hlinkClick r:id="rId7" tooltip="Друга Світова війна"/>
              </a:rPr>
              <a:t>Другої Світової війни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 споруда була пошкоджена, а колісниця на ній повністю зруйнована. Відновлювали ворота аж до 1958 року.</a:t>
            </a:r>
          </a:p>
          <a:p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Протягом 28 років (1961—1989) одразу за ними піднімалася 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  <a:hlinkClick r:id="rId8" tooltip="Берлінська стіна"/>
              </a:rPr>
              <a:t>Берлінська стіна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, тому вихід до воріт для жителів як НДР (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  <a:hlinkClick r:id="rId9" tooltip="Німецька Демократична Республіка"/>
              </a:rPr>
              <a:t>Німецької Демократичної Республіки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), так і ФРН (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  <a:hlinkClick r:id="rId10" tooltip="Федеративна Республіка Німеччина"/>
              </a:rPr>
              <a:t>Федеративної Республіки Німеччини</a:t>
            </a:r>
            <a:r>
              <a:rPr lang="uk-UA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) був закритий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44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5020552" cy="1995355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Пантеон великих німців </a:t>
            </a:r>
            <a:r>
              <a:rPr lang="uk-UA" b="1" dirty="0" err="1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Вальхалла</a:t>
            </a:r>
            <a:r>
              <a:rPr lang="uk-UA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зал слави Німеччини </a:t>
            </a:r>
            <a:endParaRPr lang="uk-UA" b="1" dirty="0">
              <a:ln w="1905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77" y="201869"/>
            <a:ext cx="5415421" cy="40615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059606" y="301571"/>
            <a:ext cx="59367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uk-UA" sz="28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Згідно </a:t>
            </a:r>
            <a:r>
              <a:rPr lang="uk-UA" sz="28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міфології </a:t>
            </a:r>
            <a:r>
              <a:rPr lang="uk-UA" sz="28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німців, </a:t>
            </a:r>
            <a:r>
              <a:rPr lang="uk-UA" sz="28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воїни</a:t>
            </a:r>
            <a:r>
              <a:rPr lang="uk-UA" sz="28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що особливо </a:t>
            </a:r>
            <a:r>
              <a:rPr lang="uk-UA" sz="28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відзначились  після смерті </a:t>
            </a:r>
            <a:r>
              <a:rPr lang="uk-UA" sz="2800" dirty="0" err="1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пртрапляють</a:t>
            </a:r>
            <a:r>
              <a:rPr lang="uk-UA" sz="28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endParaRPr lang="uk-UA" sz="2800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sz="2800" dirty="0" err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Вальхалла</a:t>
            </a:r>
            <a:r>
              <a:rPr lang="uk-UA" sz="28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пишний палац у райському місці під назвою </a:t>
            </a:r>
            <a:r>
              <a:rPr lang="uk-UA" sz="2800" dirty="0" err="1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Асгард</a:t>
            </a:r>
            <a:r>
              <a:rPr lang="uk-UA" sz="28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r>
              <a:rPr lang="uk-UA" sz="28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Наслідний принц Людвіг вирішив </a:t>
            </a:r>
            <a:r>
              <a:rPr lang="uk-UA" sz="2800" dirty="0" err="1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пробудувати</a:t>
            </a:r>
            <a:r>
              <a:rPr lang="uk-UA" sz="28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зал слави </a:t>
            </a:r>
            <a:r>
              <a:rPr lang="uk-UA" sz="2800" dirty="0" err="1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Вальхалла</a:t>
            </a:r>
            <a:r>
              <a:rPr lang="uk-UA" sz="28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і увічнити в ньому пам’ять </a:t>
            </a:r>
            <a:r>
              <a:rPr lang="uk-UA" sz="28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найвидатніших представників </a:t>
            </a:r>
            <a:r>
              <a:rPr lang="uk-UA" sz="28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Німеччини. </a:t>
            </a:r>
            <a:endParaRPr lang="uk-UA" sz="2800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45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5767" y="233884"/>
            <a:ext cx="4408228" cy="1936110"/>
          </a:xfrm>
        </p:spPr>
        <p:txBody>
          <a:bodyPr>
            <a:normAutofit/>
          </a:bodyPr>
          <a:lstStyle/>
          <a:p>
            <a:pPr algn="ctr"/>
            <a:r>
              <a:rPr lang="vi-VN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Червона (Берлі́нська) ратуша</a:t>
            </a:r>
            <a:endParaRPr lang="uk-UA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4" descr="220px-Berlin_Rotes_Rathaus_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05613" y="625103"/>
            <a:ext cx="6381505" cy="5366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одержимое 3"/>
          <p:cNvSpPr txBox="1">
            <a:spLocks/>
          </p:cNvSpPr>
          <p:nvPr/>
        </p:nvSpPr>
        <p:spPr>
          <a:xfrm>
            <a:off x="1524000" y="3429000"/>
            <a:ext cx="5263118" cy="288032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endParaRPr lang="uk-UA" sz="1600" dirty="0"/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7333849" y="2420888"/>
            <a:ext cx="4203511" cy="24482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Берлінська </a:t>
            </a: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ратуша знаходиться у Старому </a:t>
            </a:r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Берліні. Робоче </a:t>
            </a: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місце мера Берліну </a:t>
            </a:r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Червоній Ратуші.</a:t>
            </a:r>
          </a:p>
        </p:txBody>
      </p:sp>
    </p:spTree>
    <p:extLst>
      <p:ext uri="{BB962C8B-B14F-4D97-AF65-F5344CB8AC3E}">
        <p14:creationId xmlns:p14="http://schemas.microsoft.com/office/powerpoint/2010/main" val="302790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365760"/>
            <a:ext cx="9936480" cy="1340776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Яка частина світу складається з двох материків ?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390" y="2090420"/>
            <a:ext cx="2283042" cy="161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69246" y="3741112"/>
            <a:ext cx="1608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745" y="2062932"/>
            <a:ext cx="2438917" cy="16249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26685" y="3750656"/>
            <a:ext cx="1231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2034313"/>
            <a:ext cx="2579636" cy="16822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098280" y="3813462"/>
            <a:ext cx="11576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Європа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481" y="4442232"/>
            <a:ext cx="2255520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285702" y="6125796"/>
            <a:ext cx="1975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Антарктида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083" y="4442232"/>
            <a:ext cx="2438917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5221752" y="6096452"/>
            <a:ext cx="144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02237" y="6083811"/>
            <a:ext cx="753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082" y="4442231"/>
            <a:ext cx="2565878" cy="14986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664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050" y="551145"/>
            <a:ext cx="5236840" cy="1507067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3100" b="1" dirty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Найбільший цегляний </a:t>
            </a:r>
            <a:r>
              <a:rPr lang="uk-UA" sz="3100" b="1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/>
            </a:r>
            <a:br>
              <a:rPr lang="uk-UA" sz="3100" b="1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</a:br>
            <a:r>
              <a:rPr lang="uk-UA" sz="3100" b="1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міст </a:t>
            </a:r>
            <a:r>
              <a:rPr lang="uk-UA" sz="3100" b="1" dirty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у світі, міст </a:t>
            </a:r>
            <a:r>
              <a:rPr lang="uk-UA" sz="3100" b="1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/>
            </a:r>
            <a:br>
              <a:rPr lang="uk-UA" sz="3100" b="1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</a:br>
            <a:r>
              <a:rPr lang="uk-UA" sz="3100" b="1" dirty="0" err="1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Гельчтальбрюкке</a:t>
            </a:r>
            <a:r>
              <a:rPr lang="uk-UA" i="1" dirty="0">
                <a:ln/>
                <a:solidFill>
                  <a:schemeClr val="accent3"/>
                </a:solidFill>
                <a:effectLst/>
              </a:rPr>
              <a:t/>
            </a:r>
            <a:br>
              <a:rPr lang="uk-UA" i="1" dirty="0">
                <a:ln/>
                <a:solidFill>
                  <a:schemeClr val="accent3"/>
                </a:solidFill>
                <a:effectLst/>
              </a:rPr>
            </a:br>
            <a:endParaRPr lang="uk-UA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64" y="2270762"/>
            <a:ext cx="4991088" cy="37888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540990" y="329924"/>
            <a:ext cx="6359857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 </a:t>
            </a:r>
            <a:r>
              <a:rPr lang="uk-UA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Гельчтальбрюкке</a:t>
            </a:r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 найбільшим цегляним мостом у світі, розташовується в </a:t>
            </a:r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Німеччині </a:t>
            </a:r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залізничній магістралі.</a:t>
            </a:r>
          </a:p>
          <a:p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Будівництво унікальної чотириповерхової цегляної </a:t>
            </a:r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будови </a:t>
            </a:r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почалося в 1846 році. </a:t>
            </a:r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Використано </a:t>
            </a:r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близько 26 мільйонів </a:t>
            </a:r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цеглин. Конструкція має </a:t>
            </a:r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значні розміри: висота мосту – 78, довжина – 574 </a:t>
            </a:r>
            <a:r>
              <a:rPr lang="uk-UA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метри, 29 прольотів.</a:t>
            </a:r>
            <a:endParaRPr lang="uk-UA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15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0941" y="147344"/>
            <a:ext cx="8534400" cy="1507067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7030A0"/>
                </a:solidFill>
              </a:rPr>
              <a:t>Меморіальна церква кайзера Вільгельма</a:t>
            </a:r>
            <a:endParaRPr lang="uk-UA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3818" y="1447800"/>
            <a:ext cx="4545854" cy="4861520"/>
          </a:xfrm>
        </p:spPr>
        <p:txBody>
          <a:bodyPr>
            <a:normAutofit/>
          </a:bodyPr>
          <a:lstStyle/>
          <a:p>
            <a:r>
              <a:rPr lang="uk-UA" b="1" dirty="0" smtClean="0"/>
              <a:t>Тут же знаходиться церква пам'яті кайзера Вільгельма, побудована в 1891 році на згадку про імператора Вільгельма </a:t>
            </a:r>
            <a:r>
              <a:rPr lang="en-US" b="1" dirty="0" smtClean="0"/>
              <a:t>I, </a:t>
            </a:r>
            <a:r>
              <a:rPr lang="uk-UA" b="1" dirty="0" smtClean="0"/>
              <a:t>засновнику імперії. Вона була сильно зруйнована під час повітряного нальоту в 1943 році. Її дзвіниця так і не відновлена, як нагадування про ті страшні роки. </a:t>
            </a:r>
            <a:endParaRPr lang="uk-UA" b="1" dirty="0"/>
          </a:p>
        </p:txBody>
      </p:sp>
      <p:pic>
        <p:nvPicPr>
          <p:cNvPr id="5" name="Содержимое 4" descr="170px-Berlin_Eiermann_Memorial_Church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441742" y="921315"/>
            <a:ext cx="4858603" cy="57257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604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b="1" i="1" dirty="0">
                <a:solidFill>
                  <a:schemeClr val="accent1"/>
                </a:solidFill>
              </a:rPr>
              <a:t>Баварські замки Німеччини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808133" y="685800"/>
            <a:ext cx="4934479" cy="4104563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Баварський король Людвіг ІІ хотів звеличити старовинні легенди про німецьких лицарів. При його правлінні було побудовано замки, які збереглися до нашого часу.     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Содержимое 8" descr="image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84212" y="337461"/>
            <a:ext cx="3960439" cy="37444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04024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17869" y="507410"/>
            <a:ext cx="7756263" cy="105425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Замок в хмарах </a:t>
            </a:r>
            <a:r>
              <a:rPr lang="uk-UA" i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Гогенцоллерн</a:t>
            </a:r>
            <a:r>
              <a:rPr lang="uk-UA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uk-UA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uk-UA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898" y="2873207"/>
            <a:ext cx="5332332" cy="3554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09684" y="1464117"/>
            <a:ext cx="110273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Замок </a:t>
            </a:r>
            <a:r>
              <a:rPr lang="uk-UA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Гогенцоллерн</a:t>
            </a:r>
            <a:r>
              <a:rPr lang="uk-UA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замок-фортеця , 50 км на південь від </a:t>
            </a:r>
            <a:r>
              <a:rPr lang="uk-UA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Штутгарта</a:t>
            </a:r>
            <a:r>
              <a:rPr lang="uk-UA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8" y="2873208"/>
            <a:ext cx="5332332" cy="3554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2014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4" y="6351"/>
            <a:ext cx="8791575" cy="1139825"/>
          </a:xfrm>
        </p:spPr>
      </p:pic>
      <p:pic>
        <p:nvPicPr>
          <p:cNvPr id="19459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570" y="1080135"/>
            <a:ext cx="4913193" cy="5507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293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6672065" y="1196752"/>
            <a:ext cx="4764759" cy="489585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45720" indent="0">
              <a:lnSpc>
                <a:spcPct val="9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Побудований за наказом короля Людвіга </a:t>
            </a:r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Баварського. </a:t>
            </a: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Знаходиться біля "романтичної дороги" з </a:t>
            </a:r>
            <a:r>
              <a:rPr lang="uk-UA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Фюсена</a:t>
            </a: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uk-UA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Вюрцбург</a:t>
            </a: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але безпосередньо до замку можна проїхати тільки верхи або пішки.</a:t>
            </a:r>
          </a:p>
        </p:txBody>
      </p:sp>
    </p:spTree>
    <p:extLst>
      <p:ext uri="{BB962C8B-B14F-4D97-AF65-F5344CB8AC3E}">
        <p14:creationId xmlns:p14="http://schemas.microsoft.com/office/powerpoint/2010/main" val="228553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365760"/>
            <a:ext cx="9936480" cy="1340776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 МАТЕРИК СКЛАДАЄТЬСЯ З ДВОХ ЧАСТИН СВІТУ?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390" y="2090420"/>
            <a:ext cx="2283042" cy="161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69246" y="3741112"/>
            <a:ext cx="1608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745" y="2062932"/>
            <a:ext cx="2438917" cy="16249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26685" y="3750656"/>
            <a:ext cx="1231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2034313"/>
            <a:ext cx="2579636" cy="16822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098280" y="3813462"/>
            <a:ext cx="1196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Євразія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481" y="4442232"/>
            <a:ext cx="2255520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285702" y="6125796"/>
            <a:ext cx="1975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Антарктида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083" y="4442232"/>
            <a:ext cx="2438917" cy="149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698462" y="6125112"/>
            <a:ext cx="2647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Північна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324" y="4321159"/>
            <a:ext cx="2579636" cy="16196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8426918" y="6128209"/>
            <a:ext cx="2683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Південна Америка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12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73480" y="174691"/>
            <a:ext cx="9936480" cy="412162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яких географічних об'єктах Євразія відділяється від Північної Америки? 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01" y="682389"/>
            <a:ext cx="10877265" cy="6020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0663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753</TotalTime>
  <Words>1699</Words>
  <Application>Microsoft Office PowerPoint</Application>
  <PresentationFormat>Произвольный</PresentationFormat>
  <Paragraphs>530</Paragraphs>
  <Slides>74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75" baseType="lpstr"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Природні умови. Рельєф</vt:lpstr>
      <vt:lpstr>Баварія.  Німецькі Альпи</vt:lpstr>
      <vt:lpstr>Презентация PowerPoint</vt:lpstr>
      <vt:lpstr>Презентация PowerPoint</vt:lpstr>
      <vt:lpstr>Внутрішні води: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Сільське господарство</vt:lpstr>
      <vt:lpstr>Сільське господарство</vt:lpstr>
      <vt:lpstr>На півдні країни (особливо в долинах річок Рейн та Везер) вирощується виноград</vt:lpstr>
      <vt:lpstr>Презентация PowerPoint</vt:lpstr>
      <vt:lpstr>Автомобілебудування</vt:lpstr>
      <vt:lpstr>Транспорт</vt:lpstr>
      <vt:lpstr> Основу транспортної системи складають залізниці (Швидкісний потяг у місті Кельн).</vt:lpstr>
      <vt:lpstr>Міста</vt:lpstr>
      <vt:lpstr>Столиця Берлін – найбільше місто</vt:lpstr>
      <vt:lpstr>Гамбург-друге місто за населенням</vt:lpstr>
      <vt:lpstr>Мюнхен</vt:lpstr>
      <vt:lpstr>Презентация PowerPoint</vt:lpstr>
      <vt:lpstr>Франкфурт-на-Майні – фінансова столиця</vt:lpstr>
      <vt:lpstr>Кельн</vt:lpstr>
      <vt:lpstr>Презентация PowerPoint</vt:lpstr>
      <vt:lpstr>Презентация PowerPoint</vt:lpstr>
      <vt:lpstr>Рейхстаг</vt:lpstr>
      <vt:lpstr>Прозорий купол Рейхстагу</vt:lpstr>
      <vt:lpstr>Презентация PowerPoint</vt:lpstr>
      <vt:lpstr>Пантеон великих німців Вальхалла, зал слави Німеччини </vt:lpstr>
      <vt:lpstr>Червона (Берлі́нська) ратуша</vt:lpstr>
      <vt:lpstr>Найбільший цегляний  міст у світі, міст  Гельчтальбрюкке </vt:lpstr>
      <vt:lpstr>Меморіальна церква кайзера Вільгельма</vt:lpstr>
      <vt:lpstr>Баварські замки Німеччини</vt:lpstr>
      <vt:lpstr>Замок в хмарах Гогенцоллерн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School</cp:lastModifiedBy>
  <cp:revision>61</cp:revision>
  <dcterms:created xsi:type="dcterms:W3CDTF">2017-02-02T20:15:43Z</dcterms:created>
  <dcterms:modified xsi:type="dcterms:W3CDTF">2017-04-14T07:48:38Z</dcterms:modified>
</cp:coreProperties>
</file>