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939A981-9585-458E-BE52-688469FFD3AB}">
          <p14:sldIdLst>
            <p14:sldId id="256"/>
            <p14:sldId id="257"/>
            <p14:sldId id="258"/>
            <p14:sldId id="259"/>
            <p14:sldId id="260"/>
            <p14:sldId id="262"/>
            <p14:sldId id="263"/>
            <p14:sldId id="264"/>
            <p14:sldId id="265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501" autoAdjust="0"/>
  </p:normalViewPr>
  <p:slideViewPr>
    <p:cSldViewPr>
      <p:cViewPr varScale="1">
        <p:scale>
          <a:sx n="60" d="100"/>
          <a:sy n="60" d="100"/>
        </p:scale>
        <p:origin x="-142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054C26-C56E-49D7-8724-DE2FA6EF0557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4B7EF-31DB-45CE-B437-7BF6AF146BC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3124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4B7EF-31DB-45CE-B437-7BF6AF146BC5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9694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4B7EF-31DB-45CE-B437-7BF6AF146BC5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89507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4B7EF-31DB-45CE-B437-7BF6AF146BC5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82966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4B7EF-31DB-45CE-B437-7BF6AF146BC5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12152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4B7EF-31DB-45CE-B437-7BF6AF146BC5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3557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47153AC-8B60-4C8F-AAFE-AAEA03887051}" type="datetimeFigureOut">
              <a:rPr lang="uk-UA" smtClean="0"/>
              <a:t>13.11.2017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198BA0-123F-447C-B8A4-E4D8832153C9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065" y="-15493"/>
            <a:ext cx="6697935" cy="66979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25144"/>
            <a:ext cx="8317519" cy="1222375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АФРИКА.</a:t>
            </a:r>
            <a:br>
              <a:rPr lang="uk-UA" dirty="0" smtClean="0"/>
            </a:br>
            <a:r>
              <a:rPr lang="uk-UA" dirty="0" smtClean="0"/>
              <a:t>Особливості географічного положення, елементи берегової лінії. Дослідження та освоєння материка.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789040"/>
            <a:ext cx="8458200" cy="914400"/>
          </a:xfrm>
        </p:spPr>
        <p:txBody>
          <a:bodyPr/>
          <a:lstStyle/>
          <a:p>
            <a:r>
              <a:rPr lang="uk-UA" b="1" dirty="0" smtClean="0"/>
              <a:t>ТЕМА:</a:t>
            </a:r>
            <a:endParaRPr lang="uk-UA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281312"/>
            <a:ext cx="3096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Авторська презентація</a:t>
            </a:r>
          </a:p>
          <a:p>
            <a:r>
              <a:rPr lang="uk-UA" b="1" dirty="0" smtClean="0"/>
              <a:t>учителя вищої категорії  </a:t>
            </a:r>
          </a:p>
          <a:p>
            <a:r>
              <a:rPr lang="uk-UA" b="1" dirty="0" smtClean="0"/>
              <a:t>    сзш № 66 м.Києва</a:t>
            </a:r>
          </a:p>
          <a:p>
            <a:r>
              <a:rPr lang="uk-UA" b="1" dirty="0" smtClean="0"/>
              <a:t>ТУРБАЄВОЇ ЛЮДМИЛИ</a:t>
            </a:r>
            <a:br>
              <a:rPr lang="uk-UA" b="1" dirty="0" smtClean="0"/>
            </a:br>
            <a:r>
              <a:rPr lang="uk-UA" b="1" dirty="0" smtClean="0"/>
              <a:t>      ФЕОДОСІЇВНИ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739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385" y="116632"/>
            <a:ext cx="8686800" cy="50405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ДОМАШНЕ ЗАВДАННЯ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412750" y="692696"/>
            <a:ext cx="8551738" cy="55884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/>
              <a:t>1. Обов</a:t>
            </a:r>
            <a:r>
              <a:rPr lang="en-US" sz="2400" dirty="0" smtClean="0"/>
              <a:t>’</a:t>
            </a:r>
            <a:r>
              <a:rPr lang="uk-UA" sz="2400" dirty="0" smtClean="0"/>
              <a:t>язковий мінімум:   </a:t>
            </a:r>
          </a:p>
          <a:p>
            <a:pPr marL="0" indent="0">
              <a:buNone/>
            </a:pPr>
            <a:r>
              <a:rPr lang="uk-UA" sz="2400" dirty="0" smtClean="0"/>
              <a:t>     1) </a:t>
            </a:r>
            <a:r>
              <a:rPr lang="uk-UA" sz="2400" dirty="0"/>
              <a:t>О</a:t>
            </a:r>
            <a:r>
              <a:rPr lang="uk-UA" sz="2400" dirty="0" smtClean="0"/>
              <a:t>працювати текст параграфу 11.</a:t>
            </a:r>
          </a:p>
          <a:p>
            <a:pPr marL="0" indent="0">
              <a:buNone/>
            </a:pPr>
            <a:r>
              <a:rPr lang="uk-UA" sz="2400" dirty="0" smtClean="0"/>
              <a:t>     2</a:t>
            </a:r>
            <a:r>
              <a:rPr lang="uk-UA" sz="2400" dirty="0"/>
              <a:t>)</a:t>
            </a:r>
            <a:r>
              <a:rPr lang="uk-UA" sz="2400" dirty="0" smtClean="0"/>
              <a:t> Заповнити таблицю </a:t>
            </a:r>
            <a:r>
              <a:rPr lang="en-US" sz="2400" dirty="0" smtClean="0"/>
              <a:t>“</a:t>
            </a:r>
            <a:r>
              <a:rPr lang="uk-UA" sz="2400" dirty="0" smtClean="0"/>
              <a:t>Дослідники Африки</a:t>
            </a:r>
            <a:r>
              <a:rPr lang="en-US" sz="2400" dirty="0" smtClean="0"/>
              <a:t>”</a:t>
            </a:r>
            <a:r>
              <a:rPr lang="uk-UA" sz="2400" dirty="0" smtClean="0"/>
              <a:t>.</a:t>
            </a:r>
          </a:p>
          <a:p>
            <a:pPr marL="0" indent="0">
              <a:buNone/>
            </a:pPr>
            <a:r>
              <a:rPr lang="uk-UA" sz="2400" dirty="0" smtClean="0"/>
              <a:t>     3</a:t>
            </a:r>
            <a:r>
              <a:rPr lang="uk-UA" sz="2400" dirty="0"/>
              <a:t>)</a:t>
            </a:r>
            <a:r>
              <a:rPr lang="uk-UA" sz="2400" dirty="0" smtClean="0"/>
              <a:t> Доопрацювати роботу в контурній карті.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4) Вивчити розміщення  географічних об</a:t>
            </a:r>
            <a:r>
              <a:rPr lang="en-US" sz="2400" dirty="0" smtClean="0"/>
              <a:t>’</a:t>
            </a:r>
            <a:r>
              <a:rPr lang="uk-UA" sz="2400" dirty="0" smtClean="0"/>
              <a:t>єктів берегової 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  лінії.       </a:t>
            </a:r>
          </a:p>
          <a:p>
            <a:pPr marL="0" indent="0">
              <a:buNone/>
            </a:pPr>
            <a:r>
              <a:rPr lang="uk-UA" sz="2400" dirty="0"/>
              <a:t>2</a:t>
            </a:r>
            <a:r>
              <a:rPr lang="uk-UA" sz="2400" dirty="0" smtClean="0"/>
              <a:t>. Для допитливих: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1) Кого називають місіонерами?</a:t>
            </a:r>
          </a:p>
          <a:p>
            <a:pPr marL="0" indent="0">
              <a:buNone/>
            </a:pPr>
            <a:r>
              <a:rPr lang="uk-UA" sz="2400" dirty="0" smtClean="0"/>
              <a:t>    2) Що дивного було у заповіті Давіда Лівінгстона?</a:t>
            </a:r>
          </a:p>
          <a:p>
            <a:pPr marL="0" indent="0">
              <a:buNone/>
            </a:pPr>
            <a:endParaRPr lang="uk-UA" sz="2400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r>
              <a:rPr lang="uk-UA" sz="2400" b="1" dirty="0"/>
              <a:t> </a:t>
            </a:r>
            <a:r>
              <a:rPr lang="uk-UA" sz="2400" b="1" dirty="0" smtClean="0"/>
              <a:t>                               </a:t>
            </a:r>
            <a:r>
              <a:rPr lang="uk-UA" sz="2800" b="1" dirty="0" smtClean="0">
                <a:solidFill>
                  <a:srgbClr val="00B050"/>
                </a:solidFill>
              </a:rPr>
              <a:t>Дякую за хорошу роботу!</a:t>
            </a:r>
          </a:p>
        </p:txBody>
      </p:sp>
    </p:spTree>
    <p:extLst>
      <p:ext uri="{BB962C8B-B14F-4D97-AF65-F5344CB8AC3E}">
        <p14:creationId xmlns:p14="http://schemas.microsoft.com/office/powerpoint/2010/main" val="357271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648072"/>
          </a:xfrm>
        </p:spPr>
        <p:txBody>
          <a:bodyPr/>
          <a:lstStyle/>
          <a:p>
            <a:r>
              <a:rPr lang="uk-UA" dirty="0" smtClean="0"/>
              <a:t>ІНТЕЛЕКТУАЛЬНА розминка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686800" cy="54726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1</a:t>
            </a:r>
            <a:r>
              <a:rPr lang="uk-UA" sz="2400" dirty="0" smtClean="0"/>
              <a:t>. Пригадайте основні та проміжні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сторони горизонту.</a:t>
            </a:r>
          </a:p>
          <a:p>
            <a:pPr marL="0" indent="0">
              <a:buNone/>
            </a:pPr>
            <a:r>
              <a:rPr lang="uk-UA" sz="2400" dirty="0" smtClean="0"/>
              <a:t>2. На які півкулі поділяють Землю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лінії екватора та нульового мередіана..</a:t>
            </a:r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endParaRPr lang="uk-UA" sz="2400" dirty="0"/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                                      3. Як визначають географічні координати                              координати точок за градусною сіткою                                г      сіткою?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                                      4. Чому дорівнює довжина дуги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                                          в один градус на паралелі, на </a:t>
            </a:r>
            <a:r>
              <a:rPr lang="uk-UA" sz="2400" dirty="0" err="1" smtClean="0"/>
              <a:t>мередіані</a:t>
            </a:r>
            <a:r>
              <a:rPr lang="uk-UA" sz="2400" dirty="0" smtClean="0"/>
              <a:t>                            </a:t>
            </a:r>
            <a:r>
              <a:rPr lang="uk-UA" sz="2400" dirty="0"/>
              <a:t> </a:t>
            </a:r>
            <a:r>
              <a:rPr lang="uk-UA" sz="2400" dirty="0" smtClean="0"/>
              <a:t>   мередіані?</a:t>
            </a:r>
          </a:p>
        </p:txBody>
      </p:sp>
      <p:sp>
        <p:nvSpPr>
          <p:cNvPr id="4" name="4-конечная звезда 3"/>
          <p:cNvSpPr/>
          <p:nvPr/>
        </p:nvSpPr>
        <p:spPr>
          <a:xfrm>
            <a:off x="6044549" y="1183381"/>
            <a:ext cx="2736000" cy="2736000"/>
          </a:xfrm>
          <a:prstGeom prst="star4">
            <a:avLst>
              <a:gd name="adj" fmla="val 5439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4-конечная звезда 4"/>
          <p:cNvSpPr/>
          <p:nvPr/>
        </p:nvSpPr>
        <p:spPr>
          <a:xfrm rot="2753967">
            <a:off x="6386549" y="1525381"/>
            <a:ext cx="2052000" cy="2052000"/>
          </a:xfrm>
          <a:prstGeom prst="star4">
            <a:avLst>
              <a:gd name="adj" fmla="val 8513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 descr="C:\Users\Home\Desktop\АФРИКА фотки\градусна сітка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96" y="2833389"/>
            <a:ext cx="344320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06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ФІЗИКО-ГЕОГРАФІЧНе ПОЛОЖЕННЯ МАТЕРИКА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431" y="1569369"/>
            <a:ext cx="8547061" cy="459593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/>
              <a:t>1.Розташування материка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відносно екватора.</a:t>
            </a:r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r>
              <a:rPr lang="uk-UA" sz="2400" dirty="0" smtClean="0"/>
              <a:t>2.Розташування материка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відносно тропіків.</a:t>
            </a:r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r>
              <a:rPr lang="uk-UA" sz="2400" dirty="0" smtClean="0"/>
              <a:t>3.Розташування материка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відносно нульового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мередіана.</a:t>
            </a:r>
            <a:endParaRPr lang="en-US" sz="2400" dirty="0"/>
          </a:p>
          <a:p>
            <a:pPr marL="0" indent="0">
              <a:buNone/>
            </a:pPr>
            <a:r>
              <a:rPr lang="uk-UA" sz="2400" dirty="0" smtClean="0"/>
              <a:t>   </a:t>
            </a:r>
            <a:r>
              <a:rPr lang="uk-UA" sz="2400" dirty="0" smtClean="0">
                <a:solidFill>
                  <a:srgbClr val="FF0000"/>
                </a:solidFill>
              </a:rPr>
              <a:t>Висновок</a:t>
            </a:r>
            <a:r>
              <a:rPr lang="uk-UA" sz="2400" i="1" dirty="0" smtClean="0">
                <a:solidFill>
                  <a:srgbClr val="FF0000"/>
                </a:solidFill>
              </a:rPr>
              <a:t>:</a:t>
            </a:r>
            <a:endParaRPr lang="uk-UA" sz="2400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Home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482" y="1569369"/>
            <a:ext cx="4104456" cy="453650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4932040" y="3933056"/>
            <a:ext cx="4066898" cy="1115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олилиния 25"/>
          <p:cNvSpPr/>
          <p:nvPr/>
        </p:nvSpPr>
        <p:spPr>
          <a:xfrm>
            <a:off x="5827594" y="1651379"/>
            <a:ext cx="259307" cy="3384645"/>
          </a:xfrm>
          <a:custGeom>
            <a:avLst/>
            <a:gdLst>
              <a:gd name="connsiteX0" fmla="*/ 259307 w 259307"/>
              <a:gd name="connsiteY0" fmla="*/ 0 h 3384645"/>
              <a:gd name="connsiteX1" fmla="*/ 245660 w 259307"/>
              <a:gd name="connsiteY1" fmla="*/ 81887 h 3384645"/>
              <a:gd name="connsiteX2" fmla="*/ 218364 w 259307"/>
              <a:gd name="connsiteY2" fmla="*/ 163773 h 3384645"/>
              <a:gd name="connsiteX3" fmla="*/ 204716 w 259307"/>
              <a:gd name="connsiteY3" fmla="*/ 259308 h 3384645"/>
              <a:gd name="connsiteX4" fmla="*/ 191069 w 259307"/>
              <a:gd name="connsiteY4" fmla="*/ 300251 h 3384645"/>
              <a:gd name="connsiteX5" fmla="*/ 163773 w 259307"/>
              <a:gd name="connsiteY5" fmla="*/ 573206 h 3384645"/>
              <a:gd name="connsiteX6" fmla="*/ 150125 w 259307"/>
              <a:gd name="connsiteY6" fmla="*/ 764275 h 3384645"/>
              <a:gd name="connsiteX7" fmla="*/ 136478 w 259307"/>
              <a:gd name="connsiteY7" fmla="*/ 818866 h 3384645"/>
              <a:gd name="connsiteX8" fmla="*/ 122830 w 259307"/>
              <a:gd name="connsiteY8" fmla="*/ 941696 h 3384645"/>
              <a:gd name="connsiteX9" fmla="*/ 109182 w 259307"/>
              <a:gd name="connsiteY9" fmla="*/ 1078173 h 3384645"/>
              <a:gd name="connsiteX10" fmla="*/ 95534 w 259307"/>
              <a:gd name="connsiteY10" fmla="*/ 1119117 h 3384645"/>
              <a:gd name="connsiteX11" fmla="*/ 81887 w 259307"/>
              <a:gd name="connsiteY11" fmla="*/ 1173708 h 3384645"/>
              <a:gd name="connsiteX12" fmla="*/ 54591 w 259307"/>
              <a:gd name="connsiteY12" fmla="*/ 1405720 h 3384645"/>
              <a:gd name="connsiteX13" fmla="*/ 40943 w 259307"/>
              <a:gd name="connsiteY13" fmla="*/ 1446663 h 3384645"/>
              <a:gd name="connsiteX14" fmla="*/ 27296 w 259307"/>
              <a:gd name="connsiteY14" fmla="*/ 1719618 h 3384645"/>
              <a:gd name="connsiteX15" fmla="*/ 0 w 259307"/>
              <a:gd name="connsiteY15" fmla="*/ 2060812 h 3384645"/>
              <a:gd name="connsiteX16" fmla="*/ 27296 w 259307"/>
              <a:gd name="connsiteY16" fmla="*/ 2975212 h 3384645"/>
              <a:gd name="connsiteX17" fmla="*/ 54591 w 259307"/>
              <a:gd name="connsiteY17" fmla="*/ 3125337 h 3384645"/>
              <a:gd name="connsiteX18" fmla="*/ 68239 w 259307"/>
              <a:gd name="connsiteY18" fmla="*/ 3316406 h 3384645"/>
              <a:gd name="connsiteX19" fmla="*/ 81887 w 259307"/>
              <a:gd name="connsiteY19" fmla="*/ 3384645 h 3384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59307" h="3384645">
                <a:moveTo>
                  <a:pt x="259307" y="0"/>
                </a:moveTo>
                <a:cubicBezTo>
                  <a:pt x="254758" y="27296"/>
                  <a:pt x="252371" y="55041"/>
                  <a:pt x="245660" y="81887"/>
                </a:cubicBezTo>
                <a:cubicBezTo>
                  <a:pt x="238682" y="109800"/>
                  <a:pt x="218364" y="163773"/>
                  <a:pt x="218364" y="163773"/>
                </a:cubicBezTo>
                <a:cubicBezTo>
                  <a:pt x="213815" y="195618"/>
                  <a:pt x="211025" y="227764"/>
                  <a:pt x="204716" y="259308"/>
                </a:cubicBezTo>
                <a:cubicBezTo>
                  <a:pt x="201895" y="273414"/>
                  <a:pt x="192500" y="285937"/>
                  <a:pt x="191069" y="300251"/>
                </a:cubicBezTo>
                <a:cubicBezTo>
                  <a:pt x="162085" y="590097"/>
                  <a:pt x="204611" y="450695"/>
                  <a:pt x="163773" y="573206"/>
                </a:cubicBezTo>
                <a:cubicBezTo>
                  <a:pt x="159224" y="636896"/>
                  <a:pt x="157176" y="700814"/>
                  <a:pt x="150125" y="764275"/>
                </a:cubicBezTo>
                <a:cubicBezTo>
                  <a:pt x="148054" y="782917"/>
                  <a:pt x="139330" y="800327"/>
                  <a:pt x="136478" y="818866"/>
                </a:cubicBezTo>
                <a:cubicBezTo>
                  <a:pt x="130214" y="859582"/>
                  <a:pt x="127143" y="900727"/>
                  <a:pt x="122830" y="941696"/>
                </a:cubicBezTo>
                <a:cubicBezTo>
                  <a:pt x="118044" y="987164"/>
                  <a:pt x="116134" y="1032985"/>
                  <a:pt x="109182" y="1078173"/>
                </a:cubicBezTo>
                <a:cubicBezTo>
                  <a:pt x="106994" y="1092392"/>
                  <a:pt x="99486" y="1105284"/>
                  <a:pt x="95534" y="1119117"/>
                </a:cubicBezTo>
                <a:cubicBezTo>
                  <a:pt x="90381" y="1137152"/>
                  <a:pt x="85242" y="1155254"/>
                  <a:pt x="81887" y="1173708"/>
                </a:cubicBezTo>
                <a:cubicBezTo>
                  <a:pt x="50446" y="1346638"/>
                  <a:pt x="87539" y="1191559"/>
                  <a:pt x="54591" y="1405720"/>
                </a:cubicBezTo>
                <a:cubicBezTo>
                  <a:pt x="52403" y="1419939"/>
                  <a:pt x="45492" y="1433015"/>
                  <a:pt x="40943" y="1446663"/>
                </a:cubicBezTo>
                <a:cubicBezTo>
                  <a:pt x="36394" y="1537648"/>
                  <a:pt x="32084" y="1628645"/>
                  <a:pt x="27296" y="1719618"/>
                </a:cubicBezTo>
                <a:cubicBezTo>
                  <a:pt x="13150" y="1988389"/>
                  <a:pt x="24742" y="1887622"/>
                  <a:pt x="0" y="2060812"/>
                </a:cubicBezTo>
                <a:cubicBezTo>
                  <a:pt x="18410" y="3165393"/>
                  <a:pt x="-25458" y="2579552"/>
                  <a:pt x="27296" y="2975212"/>
                </a:cubicBezTo>
                <a:cubicBezTo>
                  <a:pt x="44443" y="3103815"/>
                  <a:pt x="28671" y="3047580"/>
                  <a:pt x="54591" y="3125337"/>
                </a:cubicBezTo>
                <a:cubicBezTo>
                  <a:pt x="59140" y="3189027"/>
                  <a:pt x="60778" y="3252991"/>
                  <a:pt x="68239" y="3316406"/>
                </a:cubicBezTo>
                <a:cubicBezTo>
                  <a:pt x="84764" y="3456869"/>
                  <a:pt x="81887" y="3285479"/>
                  <a:pt x="81887" y="3384645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25" name="Полилиния 1024"/>
          <p:cNvSpPr/>
          <p:nvPr/>
        </p:nvSpPr>
        <p:spPr>
          <a:xfrm>
            <a:off x="4981433" y="2455902"/>
            <a:ext cx="150125" cy="14343"/>
          </a:xfrm>
          <a:custGeom>
            <a:avLst/>
            <a:gdLst>
              <a:gd name="connsiteX0" fmla="*/ 0 w 150125"/>
              <a:gd name="connsiteY0" fmla="*/ 14343 h 14343"/>
              <a:gd name="connsiteX1" fmla="*/ 150125 w 150125"/>
              <a:gd name="connsiteY1" fmla="*/ 695 h 1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0125" h="14343">
                <a:moveTo>
                  <a:pt x="0" y="14343"/>
                </a:moveTo>
                <a:cubicBezTo>
                  <a:pt x="95004" y="-4658"/>
                  <a:pt x="45042" y="695"/>
                  <a:pt x="150125" y="6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27" name="Полилиния 1026"/>
          <p:cNvSpPr/>
          <p:nvPr/>
        </p:nvSpPr>
        <p:spPr>
          <a:xfrm>
            <a:off x="10590663" y="286603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28" name="Полилиния 1027"/>
          <p:cNvSpPr/>
          <p:nvPr/>
        </p:nvSpPr>
        <p:spPr>
          <a:xfrm>
            <a:off x="5213445" y="2470245"/>
            <a:ext cx="150125" cy="0"/>
          </a:xfrm>
          <a:custGeom>
            <a:avLst/>
            <a:gdLst>
              <a:gd name="connsiteX0" fmla="*/ 0 w 150125"/>
              <a:gd name="connsiteY0" fmla="*/ 0 h 0"/>
              <a:gd name="connsiteX1" fmla="*/ 150125 w 1501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0125">
                <a:moveTo>
                  <a:pt x="0" y="0"/>
                </a:moveTo>
                <a:lnTo>
                  <a:pt x="150125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29" name="Полилиния 1028"/>
          <p:cNvSpPr/>
          <p:nvPr/>
        </p:nvSpPr>
        <p:spPr>
          <a:xfrm>
            <a:off x="5500048" y="2483893"/>
            <a:ext cx="163773" cy="0"/>
          </a:xfrm>
          <a:custGeom>
            <a:avLst/>
            <a:gdLst>
              <a:gd name="connsiteX0" fmla="*/ 0 w 163773"/>
              <a:gd name="connsiteY0" fmla="*/ 0 h 0"/>
              <a:gd name="connsiteX1" fmla="*/ 163773 w 16377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773">
                <a:moveTo>
                  <a:pt x="0" y="0"/>
                </a:moveTo>
                <a:lnTo>
                  <a:pt x="16377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30" name="Полилиния 1029"/>
          <p:cNvSpPr/>
          <p:nvPr/>
        </p:nvSpPr>
        <p:spPr>
          <a:xfrm>
            <a:off x="5773003" y="2497540"/>
            <a:ext cx="163773" cy="14577"/>
          </a:xfrm>
          <a:custGeom>
            <a:avLst/>
            <a:gdLst>
              <a:gd name="connsiteX0" fmla="*/ 0 w 163773"/>
              <a:gd name="connsiteY0" fmla="*/ 0 h 14577"/>
              <a:gd name="connsiteX1" fmla="*/ 163773 w 163773"/>
              <a:gd name="connsiteY1" fmla="*/ 13648 h 1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773" h="14577">
                <a:moveTo>
                  <a:pt x="0" y="0"/>
                </a:moveTo>
                <a:cubicBezTo>
                  <a:pt x="99465" y="19893"/>
                  <a:pt x="45042" y="13648"/>
                  <a:pt x="163773" y="1364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35" name="Полилиния 1034"/>
          <p:cNvSpPr/>
          <p:nvPr/>
        </p:nvSpPr>
        <p:spPr>
          <a:xfrm>
            <a:off x="6032310" y="2524836"/>
            <a:ext cx="163774" cy="0"/>
          </a:xfrm>
          <a:custGeom>
            <a:avLst/>
            <a:gdLst>
              <a:gd name="connsiteX0" fmla="*/ 0 w 163774"/>
              <a:gd name="connsiteY0" fmla="*/ 0 h 0"/>
              <a:gd name="connsiteX1" fmla="*/ 163774 w 16377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774">
                <a:moveTo>
                  <a:pt x="0" y="0"/>
                </a:moveTo>
                <a:lnTo>
                  <a:pt x="163774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41" name="Полилиния 1040"/>
          <p:cNvSpPr/>
          <p:nvPr/>
        </p:nvSpPr>
        <p:spPr>
          <a:xfrm>
            <a:off x="6277970" y="2524836"/>
            <a:ext cx="163773" cy="0"/>
          </a:xfrm>
          <a:custGeom>
            <a:avLst/>
            <a:gdLst>
              <a:gd name="connsiteX0" fmla="*/ 0 w 163773"/>
              <a:gd name="connsiteY0" fmla="*/ 0 h 0"/>
              <a:gd name="connsiteX1" fmla="*/ 163773 w 16377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773">
                <a:moveTo>
                  <a:pt x="0" y="0"/>
                </a:moveTo>
                <a:lnTo>
                  <a:pt x="16377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42" name="Полилиния 1041"/>
          <p:cNvSpPr/>
          <p:nvPr/>
        </p:nvSpPr>
        <p:spPr>
          <a:xfrm>
            <a:off x="6523630" y="2538484"/>
            <a:ext cx="163773" cy="0"/>
          </a:xfrm>
          <a:custGeom>
            <a:avLst/>
            <a:gdLst>
              <a:gd name="connsiteX0" fmla="*/ 0 w 163773"/>
              <a:gd name="connsiteY0" fmla="*/ 0 h 0"/>
              <a:gd name="connsiteX1" fmla="*/ 163773 w 16377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773">
                <a:moveTo>
                  <a:pt x="0" y="0"/>
                </a:moveTo>
                <a:lnTo>
                  <a:pt x="16377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52" name="Полилиния 1051"/>
          <p:cNvSpPr/>
          <p:nvPr/>
        </p:nvSpPr>
        <p:spPr>
          <a:xfrm>
            <a:off x="6741994" y="2552131"/>
            <a:ext cx="163773" cy="0"/>
          </a:xfrm>
          <a:custGeom>
            <a:avLst/>
            <a:gdLst>
              <a:gd name="connsiteX0" fmla="*/ 0 w 163773"/>
              <a:gd name="connsiteY0" fmla="*/ 0 h 0"/>
              <a:gd name="connsiteX1" fmla="*/ 163773 w 16377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773">
                <a:moveTo>
                  <a:pt x="0" y="0"/>
                </a:moveTo>
                <a:lnTo>
                  <a:pt x="16377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55" name="Полилиния 1054"/>
          <p:cNvSpPr/>
          <p:nvPr/>
        </p:nvSpPr>
        <p:spPr>
          <a:xfrm>
            <a:off x="6960358" y="2552131"/>
            <a:ext cx="177421" cy="0"/>
          </a:xfrm>
          <a:custGeom>
            <a:avLst/>
            <a:gdLst>
              <a:gd name="connsiteX0" fmla="*/ 0 w 177421"/>
              <a:gd name="connsiteY0" fmla="*/ 0 h 0"/>
              <a:gd name="connsiteX1" fmla="*/ 177421 w 17742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7421">
                <a:moveTo>
                  <a:pt x="0" y="0"/>
                </a:moveTo>
                <a:lnTo>
                  <a:pt x="177421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56" name="Полилиния 1055"/>
          <p:cNvSpPr/>
          <p:nvPr/>
        </p:nvSpPr>
        <p:spPr>
          <a:xfrm>
            <a:off x="7219666" y="2565779"/>
            <a:ext cx="204716" cy="0"/>
          </a:xfrm>
          <a:custGeom>
            <a:avLst/>
            <a:gdLst>
              <a:gd name="connsiteX0" fmla="*/ 0 w 204716"/>
              <a:gd name="connsiteY0" fmla="*/ 0 h 0"/>
              <a:gd name="connsiteX1" fmla="*/ 204716 w 20471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4716">
                <a:moveTo>
                  <a:pt x="0" y="0"/>
                </a:moveTo>
                <a:lnTo>
                  <a:pt x="204716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59" name="Полилиния 1058"/>
          <p:cNvSpPr/>
          <p:nvPr/>
        </p:nvSpPr>
        <p:spPr>
          <a:xfrm>
            <a:off x="7478973" y="2579427"/>
            <a:ext cx="163773" cy="0"/>
          </a:xfrm>
          <a:custGeom>
            <a:avLst/>
            <a:gdLst>
              <a:gd name="connsiteX0" fmla="*/ 0 w 163773"/>
              <a:gd name="connsiteY0" fmla="*/ 0 h 0"/>
              <a:gd name="connsiteX1" fmla="*/ 163773 w 16377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773">
                <a:moveTo>
                  <a:pt x="0" y="0"/>
                </a:moveTo>
                <a:lnTo>
                  <a:pt x="16377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60" name="Полилиния 1059"/>
          <p:cNvSpPr/>
          <p:nvPr/>
        </p:nvSpPr>
        <p:spPr>
          <a:xfrm>
            <a:off x="7710985" y="2565773"/>
            <a:ext cx="191069" cy="13654"/>
          </a:xfrm>
          <a:custGeom>
            <a:avLst/>
            <a:gdLst>
              <a:gd name="connsiteX0" fmla="*/ 0 w 191069"/>
              <a:gd name="connsiteY0" fmla="*/ 13654 h 13654"/>
              <a:gd name="connsiteX1" fmla="*/ 191069 w 191069"/>
              <a:gd name="connsiteY1" fmla="*/ 6 h 13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1069" h="13654">
                <a:moveTo>
                  <a:pt x="0" y="13654"/>
                </a:moveTo>
                <a:cubicBezTo>
                  <a:pt x="172840" y="-750"/>
                  <a:pt x="108993" y="6"/>
                  <a:pt x="191069" y="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61" name="Полилиния 1060"/>
          <p:cNvSpPr/>
          <p:nvPr/>
        </p:nvSpPr>
        <p:spPr>
          <a:xfrm>
            <a:off x="7970293" y="2552131"/>
            <a:ext cx="177420" cy="0"/>
          </a:xfrm>
          <a:custGeom>
            <a:avLst/>
            <a:gdLst>
              <a:gd name="connsiteX0" fmla="*/ 0 w 177420"/>
              <a:gd name="connsiteY0" fmla="*/ 0 h 0"/>
              <a:gd name="connsiteX1" fmla="*/ 177420 w 1774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7420">
                <a:moveTo>
                  <a:pt x="0" y="0"/>
                </a:moveTo>
                <a:lnTo>
                  <a:pt x="17742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64" name="Полилиния 1063"/>
          <p:cNvSpPr/>
          <p:nvPr/>
        </p:nvSpPr>
        <p:spPr>
          <a:xfrm>
            <a:off x="8215952" y="2552131"/>
            <a:ext cx="163773" cy="0"/>
          </a:xfrm>
          <a:custGeom>
            <a:avLst/>
            <a:gdLst>
              <a:gd name="connsiteX0" fmla="*/ 0 w 163773"/>
              <a:gd name="connsiteY0" fmla="*/ 0 h 0"/>
              <a:gd name="connsiteX1" fmla="*/ 163773 w 16377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773">
                <a:moveTo>
                  <a:pt x="0" y="0"/>
                </a:moveTo>
                <a:lnTo>
                  <a:pt x="16377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65" name="Полилиния 1064"/>
          <p:cNvSpPr/>
          <p:nvPr/>
        </p:nvSpPr>
        <p:spPr>
          <a:xfrm>
            <a:off x="8447964" y="2538484"/>
            <a:ext cx="191069" cy="0"/>
          </a:xfrm>
          <a:custGeom>
            <a:avLst/>
            <a:gdLst>
              <a:gd name="connsiteX0" fmla="*/ 0 w 191069"/>
              <a:gd name="connsiteY0" fmla="*/ 0 h 0"/>
              <a:gd name="connsiteX1" fmla="*/ 191069 w 19106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1069">
                <a:moveTo>
                  <a:pt x="0" y="0"/>
                </a:moveTo>
                <a:lnTo>
                  <a:pt x="191069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67" name="Полилиния 1066"/>
          <p:cNvSpPr/>
          <p:nvPr/>
        </p:nvSpPr>
        <p:spPr>
          <a:xfrm>
            <a:off x="8720919" y="2511188"/>
            <a:ext cx="177421" cy="13648"/>
          </a:xfrm>
          <a:custGeom>
            <a:avLst/>
            <a:gdLst>
              <a:gd name="connsiteX0" fmla="*/ 0 w 177421"/>
              <a:gd name="connsiteY0" fmla="*/ 13648 h 13648"/>
              <a:gd name="connsiteX1" fmla="*/ 177421 w 177421"/>
              <a:gd name="connsiteY1" fmla="*/ 0 h 13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7421" h="13648">
                <a:moveTo>
                  <a:pt x="0" y="13648"/>
                </a:moveTo>
                <a:lnTo>
                  <a:pt x="177421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86" name="Полилиния 1085"/>
          <p:cNvSpPr/>
          <p:nvPr/>
        </p:nvSpPr>
        <p:spPr>
          <a:xfrm>
            <a:off x="11268744" y="3357576"/>
            <a:ext cx="163773" cy="0"/>
          </a:xfrm>
          <a:custGeom>
            <a:avLst/>
            <a:gdLst>
              <a:gd name="connsiteX0" fmla="*/ 0 w 163773"/>
              <a:gd name="connsiteY0" fmla="*/ 0 h 0"/>
              <a:gd name="connsiteX1" fmla="*/ 163773 w 16377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773">
                <a:moveTo>
                  <a:pt x="0" y="0"/>
                </a:moveTo>
                <a:lnTo>
                  <a:pt x="16377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89" name="Полилиния 1088"/>
          <p:cNvSpPr/>
          <p:nvPr/>
        </p:nvSpPr>
        <p:spPr>
          <a:xfrm>
            <a:off x="6373504" y="5254388"/>
            <a:ext cx="150126" cy="0"/>
          </a:xfrm>
          <a:custGeom>
            <a:avLst/>
            <a:gdLst>
              <a:gd name="connsiteX0" fmla="*/ 0 w 150126"/>
              <a:gd name="connsiteY0" fmla="*/ 0 h 0"/>
              <a:gd name="connsiteX1" fmla="*/ 150126 w 15012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0126">
                <a:moveTo>
                  <a:pt x="0" y="0"/>
                </a:moveTo>
                <a:lnTo>
                  <a:pt x="150126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93" name="Полилиния 1092"/>
          <p:cNvSpPr/>
          <p:nvPr/>
        </p:nvSpPr>
        <p:spPr>
          <a:xfrm>
            <a:off x="6578221" y="5268036"/>
            <a:ext cx="218364" cy="0"/>
          </a:xfrm>
          <a:custGeom>
            <a:avLst/>
            <a:gdLst>
              <a:gd name="connsiteX0" fmla="*/ 0 w 218364"/>
              <a:gd name="connsiteY0" fmla="*/ 0 h 0"/>
              <a:gd name="connsiteX1" fmla="*/ 218364 w 21836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8364">
                <a:moveTo>
                  <a:pt x="0" y="0"/>
                </a:moveTo>
                <a:lnTo>
                  <a:pt x="218364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96" name="Полилиния 1095"/>
          <p:cNvSpPr/>
          <p:nvPr/>
        </p:nvSpPr>
        <p:spPr>
          <a:xfrm>
            <a:off x="6851176" y="5268036"/>
            <a:ext cx="191069" cy="0"/>
          </a:xfrm>
          <a:custGeom>
            <a:avLst/>
            <a:gdLst>
              <a:gd name="connsiteX0" fmla="*/ 0 w 191069"/>
              <a:gd name="connsiteY0" fmla="*/ 0 h 0"/>
              <a:gd name="connsiteX1" fmla="*/ 191069 w 19106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1069">
                <a:moveTo>
                  <a:pt x="0" y="0"/>
                </a:moveTo>
                <a:lnTo>
                  <a:pt x="191069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97" name="Полилиния 1096"/>
          <p:cNvSpPr/>
          <p:nvPr/>
        </p:nvSpPr>
        <p:spPr>
          <a:xfrm>
            <a:off x="7110484" y="5268036"/>
            <a:ext cx="191068" cy="0"/>
          </a:xfrm>
          <a:custGeom>
            <a:avLst/>
            <a:gdLst>
              <a:gd name="connsiteX0" fmla="*/ 0 w 191068"/>
              <a:gd name="connsiteY0" fmla="*/ 0 h 0"/>
              <a:gd name="connsiteX1" fmla="*/ 191068 w 19106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1068">
                <a:moveTo>
                  <a:pt x="0" y="0"/>
                </a:moveTo>
                <a:lnTo>
                  <a:pt x="191068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02" name="Полилиния 1101"/>
          <p:cNvSpPr/>
          <p:nvPr/>
        </p:nvSpPr>
        <p:spPr>
          <a:xfrm>
            <a:off x="7369791" y="5281684"/>
            <a:ext cx="232012" cy="0"/>
          </a:xfrm>
          <a:custGeom>
            <a:avLst/>
            <a:gdLst>
              <a:gd name="connsiteX0" fmla="*/ 0 w 232012"/>
              <a:gd name="connsiteY0" fmla="*/ 0 h 0"/>
              <a:gd name="connsiteX1" fmla="*/ 232012 w 23201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012">
                <a:moveTo>
                  <a:pt x="0" y="0"/>
                </a:moveTo>
                <a:lnTo>
                  <a:pt x="232012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05" name="Полилиния 1104"/>
          <p:cNvSpPr/>
          <p:nvPr/>
        </p:nvSpPr>
        <p:spPr>
          <a:xfrm>
            <a:off x="7656394" y="5295331"/>
            <a:ext cx="191069" cy="0"/>
          </a:xfrm>
          <a:custGeom>
            <a:avLst/>
            <a:gdLst>
              <a:gd name="connsiteX0" fmla="*/ 0 w 191069"/>
              <a:gd name="connsiteY0" fmla="*/ 0 h 0"/>
              <a:gd name="connsiteX1" fmla="*/ 191069 w 19106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1069">
                <a:moveTo>
                  <a:pt x="0" y="0"/>
                </a:moveTo>
                <a:lnTo>
                  <a:pt x="191069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07" name="Полилиния 1106"/>
          <p:cNvSpPr/>
          <p:nvPr/>
        </p:nvSpPr>
        <p:spPr>
          <a:xfrm>
            <a:off x="7902054" y="5295331"/>
            <a:ext cx="232012" cy="0"/>
          </a:xfrm>
          <a:custGeom>
            <a:avLst/>
            <a:gdLst>
              <a:gd name="connsiteX0" fmla="*/ 0 w 232012"/>
              <a:gd name="connsiteY0" fmla="*/ 0 h 0"/>
              <a:gd name="connsiteX1" fmla="*/ 232012 w 23201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012">
                <a:moveTo>
                  <a:pt x="0" y="0"/>
                </a:moveTo>
                <a:lnTo>
                  <a:pt x="232012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10" name="Полилиния 1109"/>
          <p:cNvSpPr/>
          <p:nvPr/>
        </p:nvSpPr>
        <p:spPr>
          <a:xfrm>
            <a:off x="8229600" y="5295331"/>
            <a:ext cx="191069" cy="0"/>
          </a:xfrm>
          <a:custGeom>
            <a:avLst/>
            <a:gdLst>
              <a:gd name="connsiteX0" fmla="*/ 0 w 191069"/>
              <a:gd name="connsiteY0" fmla="*/ 0 h 0"/>
              <a:gd name="connsiteX1" fmla="*/ 191069 w 19106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1069">
                <a:moveTo>
                  <a:pt x="0" y="0"/>
                </a:moveTo>
                <a:lnTo>
                  <a:pt x="191069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15" name="Полилиния 1114"/>
          <p:cNvSpPr/>
          <p:nvPr/>
        </p:nvSpPr>
        <p:spPr>
          <a:xfrm>
            <a:off x="8488907" y="5308979"/>
            <a:ext cx="191069" cy="0"/>
          </a:xfrm>
          <a:custGeom>
            <a:avLst/>
            <a:gdLst>
              <a:gd name="connsiteX0" fmla="*/ 0 w 191069"/>
              <a:gd name="connsiteY0" fmla="*/ 0 h 0"/>
              <a:gd name="connsiteX1" fmla="*/ 191069 w 19106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1069">
                <a:moveTo>
                  <a:pt x="0" y="0"/>
                </a:moveTo>
                <a:lnTo>
                  <a:pt x="191069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16" name="Полилиния 1115"/>
          <p:cNvSpPr/>
          <p:nvPr/>
        </p:nvSpPr>
        <p:spPr>
          <a:xfrm>
            <a:off x="8748215" y="5308979"/>
            <a:ext cx="191069" cy="15102"/>
          </a:xfrm>
          <a:custGeom>
            <a:avLst/>
            <a:gdLst>
              <a:gd name="connsiteX0" fmla="*/ 0 w 191069"/>
              <a:gd name="connsiteY0" fmla="*/ 0 h 15102"/>
              <a:gd name="connsiteX1" fmla="*/ 191069 w 191069"/>
              <a:gd name="connsiteY1" fmla="*/ 13648 h 15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1069" h="15102">
                <a:moveTo>
                  <a:pt x="0" y="0"/>
                </a:moveTo>
                <a:cubicBezTo>
                  <a:pt x="108387" y="21678"/>
                  <a:pt x="45042" y="13648"/>
                  <a:pt x="191069" y="1364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25" name="Стрелка вниз 1124"/>
          <p:cNvSpPr/>
          <p:nvPr/>
        </p:nvSpPr>
        <p:spPr>
          <a:xfrm>
            <a:off x="7049068" y="3944211"/>
            <a:ext cx="61416" cy="924949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27" name="Стрелка вверх 1126"/>
          <p:cNvSpPr/>
          <p:nvPr/>
        </p:nvSpPr>
        <p:spPr>
          <a:xfrm>
            <a:off x="7049068" y="3068960"/>
            <a:ext cx="61416" cy="875251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122" name="Прямая соединительная линия 1121"/>
          <p:cNvCxnSpPr>
            <a:endCxn id="1025" idx="0"/>
          </p:cNvCxnSpPr>
          <p:nvPr/>
        </p:nvCxnSpPr>
        <p:spPr>
          <a:xfrm>
            <a:off x="4932040" y="2455902"/>
            <a:ext cx="49393" cy="143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олилиния 18"/>
          <p:cNvSpPr/>
          <p:nvPr/>
        </p:nvSpPr>
        <p:spPr>
          <a:xfrm>
            <a:off x="5273040" y="393192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трелка вправо 13"/>
          <p:cNvSpPr/>
          <p:nvPr/>
        </p:nvSpPr>
        <p:spPr>
          <a:xfrm>
            <a:off x="5854889" y="3931920"/>
            <a:ext cx="586854" cy="45719"/>
          </a:xfrm>
          <a:prstGeom prst="rightArrow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Стрелка влево 16"/>
          <p:cNvSpPr/>
          <p:nvPr/>
        </p:nvSpPr>
        <p:spPr>
          <a:xfrm flipV="1">
            <a:off x="5273040" y="3931918"/>
            <a:ext cx="554554" cy="45719"/>
          </a:xfrm>
          <a:prstGeom prst="leftArrow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3457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864096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uk-UA" dirty="0" smtClean="0"/>
              <a:t>ФІЗИКО-ГЕОГРАФІЧНЕ ПОЛОЖЕННЯ МАТЕРИКА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3596" y="1268760"/>
            <a:ext cx="8731696" cy="524022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/>
              <a:t>4.Крайні точки материка :</a:t>
            </a:r>
          </a:p>
          <a:p>
            <a:pPr marL="0" indent="0">
              <a:buNone/>
            </a:pPr>
            <a:r>
              <a:rPr lang="uk-UA" sz="2400" dirty="0" smtClean="0"/>
              <a:t>   а) північна         </a:t>
            </a:r>
            <a:endParaRPr lang="uk-UA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2400" dirty="0" smtClean="0"/>
              <a:t>   б) південна      </a:t>
            </a:r>
            <a:endParaRPr lang="uk-UA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2400" dirty="0" smtClean="0"/>
              <a:t>   в) західна          </a:t>
            </a:r>
            <a:endParaRPr lang="uk-UA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г) східна              </a:t>
            </a:r>
            <a:endParaRPr lang="uk-UA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2400" dirty="0" smtClean="0"/>
              <a:t>5. Протяжність з півночі 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на південь.</a:t>
            </a:r>
          </a:p>
          <a:p>
            <a:pPr marL="0" indent="0">
              <a:buNone/>
            </a:pPr>
            <a:r>
              <a:rPr lang="uk-UA" sz="2400" dirty="0" smtClean="0"/>
              <a:t>6. Протяжність з заходу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на схід.</a:t>
            </a:r>
          </a:p>
          <a:p>
            <a:pPr marL="0" indent="0">
              <a:buNone/>
            </a:pPr>
            <a:r>
              <a:rPr lang="uk-UA" sz="2400" dirty="0">
                <a:solidFill>
                  <a:srgbClr val="FF0000"/>
                </a:solidFill>
              </a:rPr>
              <a:t> </a:t>
            </a:r>
            <a:r>
              <a:rPr lang="uk-UA" sz="2400" dirty="0" smtClean="0">
                <a:solidFill>
                  <a:srgbClr val="FF0000"/>
                </a:solidFill>
              </a:rPr>
              <a:t>   Висновок:</a:t>
            </a:r>
          </a:p>
        </p:txBody>
      </p:sp>
      <p:pic>
        <p:nvPicPr>
          <p:cNvPr id="1026" name="Picture 2" descr="C:\Users\Home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756" y="1268760"/>
            <a:ext cx="430092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лок-схема: узел 3"/>
          <p:cNvSpPr/>
          <p:nvPr/>
        </p:nvSpPr>
        <p:spPr>
          <a:xfrm>
            <a:off x="4663756" y="2934384"/>
            <a:ext cx="174572" cy="15199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6" name="Блок-схема: узел 5"/>
          <p:cNvSpPr>
            <a:spLocks noChangeAspect="1"/>
          </p:cNvSpPr>
          <p:nvPr/>
        </p:nvSpPr>
        <p:spPr>
          <a:xfrm flipH="1">
            <a:off x="8784676" y="3208643"/>
            <a:ext cx="180000" cy="180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7" name="Блок-схема: узел 6"/>
          <p:cNvSpPr/>
          <p:nvPr/>
        </p:nvSpPr>
        <p:spPr>
          <a:xfrm>
            <a:off x="6812400" y="6150812"/>
            <a:ext cx="180000" cy="180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Блок-схема: узел 7"/>
          <p:cNvSpPr/>
          <p:nvPr/>
        </p:nvSpPr>
        <p:spPr>
          <a:xfrm>
            <a:off x="6273184" y="1495421"/>
            <a:ext cx="180000" cy="180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051" name="Полилиния 1050"/>
          <p:cNvSpPr/>
          <p:nvPr/>
        </p:nvSpPr>
        <p:spPr>
          <a:xfrm>
            <a:off x="9580728" y="614149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62" name="Полилиния 1061"/>
          <p:cNvSpPr/>
          <p:nvPr/>
        </p:nvSpPr>
        <p:spPr>
          <a:xfrm>
            <a:off x="5213445" y="3330054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64" name="Прямоугольник 1063"/>
          <p:cNvSpPr/>
          <p:nvPr/>
        </p:nvSpPr>
        <p:spPr>
          <a:xfrm>
            <a:off x="6485776" y="1287865"/>
            <a:ext cx="1767564" cy="2975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м. </a:t>
            </a:r>
            <a:r>
              <a:rPr lang="uk-UA" b="1" dirty="0" err="1" smtClean="0">
                <a:solidFill>
                  <a:schemeClr val="tx1"/>
                </a:solidFill>
              </a:rPr>
              <a:t>Рас-Енгела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51042" y="2639526"/>
            <a:ext cx="1417166" cy="2948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>
                <a:solidFill>
                  <a:schemeClr val="tx1"/>
                </a:solidFill>
              </a:rPr>
              <a:t>м</a:t>
            </a:r>
            <a:r>
              <a:rPr lang="uk-UA" b="1" dirty="0" err="1" smtClean="0">
                <a:solidFill>
                  <a:schemeClr val="tx1"/>
                </a:solidFill>
              </a:rPr>
              <a:t>.Альмаді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904984" y="5855561"/>
            <a:ext cx="1551207" cy="2948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м. </a:t>
            </a:r>
            <a:r>
              <a:rPr lang="uk-UA" b="1" dirty="0" err="1" smtClean="0">
                <a:solidFill>
                  <a:schemeClr val="tx1"/>
                </a:solidFill>
              </a:rPr>
              <a:t>Агульяс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056198" y="3388643"/>
            <a:ext cx="1748928" cy="2948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м. </a:t>
            </a:r>
            <a:r>
              <a:rPr lang="uk-UA" b="1" dirty="0" err="1" smtClean="0">
                <a:solidFill>
                  <a:schemeClr val="tx1"/>
                </a:solidFill>
              </a:rPr>
              <a:t>Рас-Гафун</a:t>
            </a:r>
            <a:endParaRPr lang="uk-UA" b="1" dirty="0">
              <a:solidFill>
                <a:schemeClr val="tx1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685460" y="3957619"/>
            <a:ext cx="4279216" cy="8761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026" idx="1"/>
            <a:endCxn id="1026" idx="1"/>
          </p:cNvCxnSpPr>
          <p:nvPr/>
        </p:nvCxnSpPr>
        <p:spPr>
          <a:xfrm>
            <a:off x="4663756" y="38970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026" idx="1"/>
            <a:endCxn id="1026" idx="1"/>
          </p:cNvCxnSpPr>
          <p:nvPr/>
        </p:nvCxnSpPr>
        <p:spPr>
          <a:xfrm>
            <a:off x="4663756" y="38970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0" name="Прямая соединительная линия 1039"/>
          <p:cNvCxnSpPr>
            <a:stCxn id="6" idx="2"/>
            <a:endCxn id="6" idx="1"/>
          </p:cNvCxnSpPr>
          <p:nvPr/>
        </p:nvCxnSpPr>
        <p:spPr>
          <a:xfrm flipH="1" flipV="1">
            <a:off x="8938316" y="3235003"/>
            <a:ext cx="26360" cy="63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6" name="Прямая соединительная линия 1045"/>
          <p:cNvCxnSpPr/>
          <p:nvPr/>
        </p:nvCxnSpPr>
        <p:spPr>
          <a:xfrm flipV="1">
            <a:off x="8874676" y="2791518"/>
            <a:ext cx="0" cy="41712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2" name="Прямая со стрелкой 1051"/>
          <p:cNvCxnSpPr>
            <a:stCxn id="4" idx="6"/>
          </p:cNvCxnSpPr>
          <p:nvPr/>
        </p:nvCxnSpPr>
        <p:spPr>
          <a:xfrm>
            <a:off x="4838328" y="3010380"/>
            <a:ext cx="4036348" cy="0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8" name="Прямая соединительная линия 1057"/>
          <p:cNvCxnSpPr>
            <a:stCxn id="7" idx="2"/>
          </p:cNvCxnSpPr>
          <p:nvPr/>
        </p:nvCxnSpPr>
        <p:spPr>
          <a:xfrm flipH="1">
            <a:off x="6156176" y="6240812"/>
            <a:ext cx="65622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0" name="Прямая со стрелкой 1069"/>
          <p:cNvCxnSpPr/>
          <p:nvPr/>
        </p:nvCxnSpPr>
        <p:spPr>
          <a:xfrm>
            <a:off x="6363184" y="1675421"/>
            <a:ext cx="0" cy="4565391"/>
          </a:xfrm>
          <a:prstGeom prst="straightConnector1">
            <a:avLst/>
          </a:prstGeom>
          <a:ln w="381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57341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576064"/>
          </a:xfrm>
        </p:spPr>
        <p:txBody>
          <a:bodyPr>
            <a:normAutofit fontScale="90000"/>
          </a:bodyPr>
          <a:lstStyle/>
          <a:p>
            <a:r>
              <a:rPr lang="uk-UA" sz="3200" dirty="0" smtClean="0"/>
              <a:t>ФІЗИКО-ГЕОГРАФІЧНЕ</a:t>
            </a:r>
            <a:r>
              <a:rPr lang="uk-UA" dirty="0" smtClean="0"/>
              <a:t>  </a:t>
            </a:r>
            <a:r>
              <a:rPr lang="uk-UA" sz="3200" dirty="0" smtClean="0"/>
              <a:t>ПОЛОЖЕННЯ</a:t>
            </a:r>
            <a:r>
              <a:rPr lang="uk-UA" dirty="0" smtClean="0"/>
              <a:t> </a:t>
            </a:r>
            <a:r>
              <a:rPr lang="uk-UA" sz="3200" dirty="0" smtClean="0"/>
              <a:t>МАТЕРИКА</a:t>
            </a:r>
            <a:r>
              <a:rPr lang="en-US" sz="3200" dirty="0" smtClean="0"/>
              <a:t> 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686800" cy="517403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7.</a:t>
            </a:r>
            <a:r>
              <a:rPr lang="uk-UA" sz="2400" dirty="0" smtClean="0"/>
              <a:t>Особливості</a:t>
            </a:r>
            <a:r>
              <a:rPr lang="uk-UA" sz="2400" baseline="0" dirty="0" smtClean="0"/>
              <a:t> берегової</a:t>
            </a:r>
          </a:p>
          <a:p>
            <a:pPr marL="0" indent="0">
              <a:buNone/>
            </a:pPr>
            <a:r>
              <a:rPr lang="uk-UA" sz="2400" baseline="0" dirty="0" smtClean="0"/>
              <a:t> лінії</a:t>
            </a:r>
            <a:r>
              <a:rPr lang="uk-UA" sz="2400" dirty="0" smtClean="0"/>
              <a:t> (острови, півострови,</a:t>
            </a:r>
          </a:p>
          <a:p>
            <a:pPr marL="0" indent="0">
              <a:buNone/>
            </a:pPr>
            <a:r>
              <a:rPr lang="uk-UA" sz="2400" dirty="0" smtClean="0"/>
              <a:t> океани, моря, затоки,</a:t>
            </a:r>
          </a:p>
          <a:p>
            <a:pPr marL="0" indent="0">
              <a:buNone/>
            </a:pPr>
            <a:r>
              <a:rPr lang="uk-UA" sz="2400" dirty="0" smtClean="0"/>
              <a:t> протоки).</a:t>
            </a:r>
            <a:endParaRPr lang="en-US" sz="2400" dirty="0" smtClean="0"/>
          </a:p>
          <a:p>
            <a:pPr marL="0" indent="0">
              <a:buNone/>
            </a:pPr>
            <a:r>
              <a:rPr lang="uk-UA" i="1" dirty="0" smtClean="0"/>
              <a:t> </a:t>
            </a:r>
            <a:r>
              <a:rPr lang="uk-UA" sz="2400" i="1" dirty="0" smtClean="0">
                <a:solidFill>
                  <a:srgbClr val="0070C0"/>
                </a:solidFill>
              </a:rPr>
              <a:t>Берегова лінія – межа</a:t>
            </a:r>
          </a:p>
          <a:p>
            <a:pPr marL="0" indent="0">
              <a:buNone/>
            </a:pPr>
            <a:r>
              <a:rPr lang="uk-UA" sz="2400" i="1" dirty="0" smtClean="0">
                <a:solidFill>
                  <a:srgbClr val="0070C0"/>
                </a:solidFill>
              </a:rPr>
              <a:t> між Світовим океаном </a:t>
            </a:r>
          </a:p>
          <a:p>
            <a:pPr marL="0" indent="0">
              <a:buNone/>
            </a:pPr>
            <a:r>
              <a:rPr lang="uk-UA" sz="2400" i="1" dirty="0" smtClean="0">
                <a:solidFill>
                  <a:srgbClr val="0070C0"/>
                </a:solidFill>
              </a:rPr>
              <a:t>  і суходолом.</a:t>
            </a:r>
          </a:p>
          <a:p>
            <a:pPr marL="0" indent="0">
              <a:buNone/>
            </a:pPr>
            <a:r>
              <a:rPr lang="uk-UA" sz="2400" i="1" dirty="0">
                <a:solidFill>
                  <a:srgbClr val="0070C0"/>
                </a:solidFill>
              </a:rPr>
              <a:t> </a:t>
            </a:r>
            <a:r>
              <a:rPr lang="uk-UA" sz="2400" i="1" dirty="0" smtClean="0">
                <a:solidFill>
                  <a:srgbClr val="0070C0"/>
                </a:solidFill>
              </a:rPr>
              <a:t>  </a:t>
            </a:r>
          </a:p>
          <a:p>
            <a:pPr marL="0" indent="0">
              <a:buNone/>
            </a:pPr>
            <a:r>
              <a:rPr lang="uk-UA" sz="2400" i="1" dirty="0">
                <a:solidFill>
                  <a:srgbClr val="FF0000"/>
                </a:solidFill>
              </a:rPr>
              <a:t> </a:t>
            </a:r>
            <a:r>
              <a:rPr lang="uk-UA" sz="2400" i="1" dirty="0" smtClean="0">
                <a:solidFill>
                  <a:srgbClr val="FF0000"/>
                </a:solidFill>
              </a:rPr>
              <a:t>  Висновок (вибрати):</a:t>
            </a:r>
          </a:p>
          <a:p>
            <a:pPr marL="0" indent="0">
              <a:buNone/>
            </a:pPr>
            <a:r>
              <a:rPr lang="uk-UA" sz="2400" i="1" dirty="0">
                <a:solidFill>
                  <a:srgbClr val="FF0000"/>
                </a:solidFill>
              </a:rPr>
              <a:t> </a:t>
            </a:r>
            <a:r>
              <a:rPr lang="uk-UA" sz="2400" i="1" dirty="0" smtClean="0">
                <a:solidFill>
                  <a:srgbClr val="FF0000"/>
                </a:solidFill>
              </a:rPr>
              <a:t> </a:t>
            </a:r>
            <a:r>
              <a:rPr lang="uk-UA" sz="2400" i="1" dirty="0" smtClean="0">
                <a:solidFill>
                  <a:schemeClr val="tx1"/>
                </a:solidFill>
              </a:rPr>
              <a:t>- мало розчленована </a:t>
            </a:r>
          </a:p>
          <a:p>
            <a:pPr marL="0" indent="0">
              <a:buNone/>
            </a:pPr>
            <a:r>
              <a:rPr lang="uk-UA" sz="2400" i="1" dirty="0">
                <a:solidFill>
                  <a:schemeClr val="tx1"/>
                </a:solidFill>
              </a:rPr>
              <a:t> </a:t>
            </a:r>
            <a:r>
              <a:rPr lang="uk-UA" sz="2400" i="1" dirty="0" smtClean="0">
                <a:solidFill>
                  <a:schemeClr val="tx1"/>
                </a:solidFill>
              </a:rPr>
              <a:t> - досить розчленована</a:t>
            </a:r>
          </a:p>
          <a:p>
            <a:pPr marL="0" indent="0">
              <a:buNone/>
            </a:pPr>
            <a:r>
              <a:rPr lang="uk-UA" sz="2400" i="1" dirty="0">
                <a:solidFill>
                  <a:schemeClr val="tx1"/>
                </a:solidFill>
              </a:rPr>
              <a:t> </a:t>
            </a:r>
            <a:r>
              <a:rPr lang="uk-UA" sz="2400" i="1" dirty="0" smtClean="0">
                <a:solidFill>
                  <a:schemeClr val="tx1"/>
                </a:solidFill>
              </a:rPr>
              <a:t> - дуже розчленована</a:t>
            </a:r>
            <a:endParaRPr lang="uk-UA" sz="2400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Home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323" y="1333959"/>
            <a:ext cx="4719000" cy="504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лок-схема: узел 3"/>
          <p:cNvSpPr/>
          <p:nvPr/>
        </p:nvSpPr>
        <p:spPr>
          <a:xfrm>
            <a:off x="6443946" y="1438488"/>
            <a:ext cx="324000" cy="324000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Блок-схема: узел 5"/>
          <p:cNvSpPr/>
          <p:nvPr/>
        </p:nvSpPr>
        <p:spPr>
          <a:xfrm>
            <a:off x="7380312" y="1731594"/>
            <a:ext cx="324000" cy="324000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Блок-схема: узел 6"/>
          <p:cNvSpPr/>
          <p:nvPr/>
        </p:nvSpPr>
        <p:spPr>
          <a:xfrm>
            <a:off x="7736773" y="2389365"/>
            <a:ext cx="324000" cy="3240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Блок-схема: узел 9"/>
          <p:cNvSpPr/>
          <p:nvPr/>
        </p:nvSpPr>
        <p:spPr>
          <a:xfrm>
            <a:off x="8148108" y="2934573"/>
            <a:ext cx="324000" cy="3240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Блок-схема: узел 10"/>
          <p:cNvSpPr/>
          <p:nvPr/>
        </p:nvSpPr>
        <p:spPr>
          <a:xfrm>
            <a:off x="8016038" y="4797152"/>
            <a:ext cx="324000" cy="3240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Блок-схема: узел 11"/>
          <p:cNvSpPr/>
          <p:nvPr/>
        </p:nvSpPr>
        <p:spPr>
          <a:xfrm>
            <a:off x="8298782" y="3371668"/>
            <a:ext cx="324000" cy="3240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Блок-схема: узел 12"/>
          <p:cNvSpPr/>
          <p:nvPr/>
        </p:nvSpPr>
        <p:spPr>
          <a:xfrm>
            <a:off x="8626017" y="2934573"/>
            <a:ext cx="324000" cy="3240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Блок-схема: узел 13"/>
          <p:cNvSpPr/>
          <p:nvPr/>
        </p:nvSpPr>
        <p:spPr>
          <a:xfrm>
            <a:off x="5483936" y="3746668"/>
            <a:ext cx="324000" cy="32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Блок-схема: узел 14"/>
          <p:cNvSpPr/>
          <p:nvPr/>
        </p:nvSpPr>
        <p:spPr>
          <a:xfrm>
            <a:off x="6281946" y="5965024"/>
            <a:ext cx="324000" cy="32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Блок-схема: узел 16"/>
          <p:cNvSpPr/>
          <p:nvPr/>
        </p:nvSpPr>
        <p:spPr>
          <a:xfrm>
            <a:off x="4525717" y="1656080"/>
            <a:ext cx="324000" cy="32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 b="1" dirty="0"/>
          </a:p>
        </p:txBody>
      </p:sp>
      <p:sp>
        <p:nvSpPr>
          <p:cNvPr id="18" name="Блок-схема: узел 17"/>
          <p:cNvSpPr/>
          <p:nvPr/>
        </p:nvSpPr>
        <p:spPr>
          <a:xfrm>
            <a:off x="5148064" y="1467159"/>
            <a:ext cx="324000" cy="324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Блок-схема: узел 20"/>
          <p:cNvSpPr/>
          <p:nvPr/>
        </p:nvSpPr>
        <p:spPr>
          <a:xfrm>
            <a:off x="8289138" y="5161014"/>
            <a:ext cx="324000" cy="3240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052" name="Picture 4" descr="C:\Users\Home\Desktop\АФРИКА фотки\вітрильни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822" y="876759"/>
            <a:ext cx="914400" cy="9144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0652246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569" y="116632"/>
            <a:ext cx="8686800" cy="8382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ФІЗИКО-ГЕОГРАФІЧНЕ ПОЛОЖЕННЯ МАТЕРИКА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603" y="908720"/>
            <a:ext cx="8707868" cy="57606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/>
              <a:t>8.В яких кліматичних поясах розташований.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uk-UA" sz="2400" dirty="0" smtClean="0"/>
              <a:t>9.Положення відносно інших материків.</a:t>
            </a:r>
            <a:endParaRPr lang="uk-UA" sz="2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03" y="1365668"/>
            <a:ext cx="8712968" cy="4655620"/>
          </a:xfrm>
          <a:prstGeom prst="rect">
            <a:avLst/>
          </a:prstGeom>
        </p:spPr>
      </p:pic>
      <p:sp>
        <p:nvSpPr>
          <p:cNvPr id="20" name="Полилиния 19"/>
          <p:cNvSpPr/>
          <p:nvPr/>
        </p:nvSpPr>
        <p:spPr>
          <a:xfrm>
            <a:off x="3058070" y="2820473"/>
            <a:ext cx="1082798" cy="1996226"/>
          </a:xfrm>
          <a:custGeom>
            <a:avLst/>
            <a:gdLst>
              <a:gd name="connsiteX0" fmla="*/ 438855 w 1082798"/>
              <a:gd name="connsiteY0" fmla="*/ 0 h 1996226"/>
              <a:gd name="connsiteX1" fmla="*/ 297187 w 1082798"/>
              <a:gd name="connsiteY1" fmla="*/ 51516 h 1996226"/>
              <a:gd name="connsiteX2" fmla="*/ 258551 w 1082798"/>
              <a:gd name="connsiteY2" fmla="*/ 64395 h 1996226"/>
              <a:gd name="connsiteX3" fmla="*/ 232793 w 1082798"/>
              <a:gd name="connsiteY3" fmla="*/ 103031 h 1996226"/>
              <a:gd name="connsiteX4" fmla="*/ 207035 w 1082798"/>
              <a:gd name="connsiteY4" fmla="*/ 180304 h 1996226"/>
              <a:gd name="connsiteX5" fmla="*/ 168398 w 1082798"/>
              <a:gd name="connsiteY5" fmla="*/ 193183 h 1996226"/>
              <a:gd name="connsiteX6" fmla="*/ 129762 w 1082798"/>
              <a:gd name="connsiteY6" fmla="*/ 218941 h 1996226"/>
              <a:gd name="connsiteX7" fmla="*/ 39610 w 1082798"/>
              <a:gd name="connsiteY7" fmla="*/ 334851 h 1996226"/>
              <a:gd name="connsiteX8" fmla="*/ 13852 w 1082798"/>
              <a:gd name="connsiteY8" fmla="*/ 412124 h 1996226"/>
              <a:gd name="connsiteX9" fmla="*/ 13852 w 1082798"/>
              <a:gd name="connsiteY9" fmla="*/ 682581 h 1996226"/>
              <a:gd name="connsiteX10" fmla="*/ 26731 w 1082798"/>
              <a:gd name="connsiteY10" fmla="*/ 721217 h 1996226"/>
              <a:gd name="connsiteX11" fmla="*/ 65367 w 1082798"/>
              <a:gd name="connsiteY11" fmla="*/ 734096 h 1996226"/>
              <a:gd name="connsiteX12" fmla="*/ 116883 w 1082798"/>
              <a:gd name="connsiteY12" fmla="*/ 785612 h 1996226"/>
              <a:gd name="connsiteX13" fmla="*/ 168398 w 1082798"/>
              <a:gd name="connsiteY13" fmla="*/ 862885 h 1996226"/>
              <a:gd name="connsiteX14" fmla="*/ 245672 w 1082798"/>
              <a:gd name="connsiteY14" fmla="*/ 901521 h 1996226"/>
              <a:gd name="connsiteX15" fmla="*/ 310066 w 1082798"/>
              <a:gd name="connsiteY15" fmla="*/ 888642 h 1996226"/>
              <a:gd name="connsiteX16" fmla="*/ 387339 w 1082798"/>
              <a:gd name="connsiteY16" fmla="*/ 850006 h 1996226"/>
              <a:gd name="connsiteX17" fmla="*/ 516128 w 1082798"/>
              <a:gd name="connsiteY17" fmla="*/ 837127 h 1996226"/>
              <a:gd name="connsiteX18" fmla="*/ 567643 w 1082798"/>
              <a:gd name="connsiteY18" fmla="*/ 850006 h 1996226"/>
              <a:gd name="connsiteX19" fmla="*/ 580522 w 1082798"/>
              <a:gd name="connsiteY19" fmla="*/ 888642 h 1996226"/>
              <a:gd name="connsiteX20" fmla="*/ 657796 w 1082798"/>
              <a:gd name="connsiteY20" fmla="*/ 927279 h 1996226"/>
              <a:gd name="connsiteX21" fmla="*/ 683553 w 1082798"/>
              <a:gd name="connsiteY21" fmla="*/ 1017431 h 1996226"/>
              <a:gd name="connsiteX22" fmla="*/ 696432 w 1082798"/>
              <a:gd name="connsiteY22" fmla="*/ 1056068 h 1996226"/>
              <a:gd name="connsiteX23" fmla="*/ 722190 w 1082798"/>
              <a:gd name="connsiteY23" fmla="*/ 1159099 h 1996226"/>
              <a:gd name="connsiteX24" fmla="*/ 747948 w 1082798"/>
              <a:gd name="connsiteY24" fmla="*/ 1197735 h 1996226"/>
              <a:gd name="connsiteX25" fmla="*/ 760827 w 1082798"/>
              <a:gd name="connsiteY25" fmla="*/ 1275009 h 1996226"/>
              <a:gd name="connsiteX26" fmla="*/ 786584 w 1082798"/>
              <a:gd name="connsiteY26" fmla="*/ 1352282 h 1996226"/>
              <a:gd name="connsiteX27" fmla="*/ 760827 w 1082798"/>
              <a:gd name="connsiteY27" fmla="*/ 1429555 h 1996226"/>
              <a:gd name="connsiteX28" fmla="*/ 799463 w 1082798"/>
              <a:gd name="connsiteY28" fmla="*/ 1661375 h 1996226"/>
              <a:gd name="connsiteX29" fmla="*/ 825221 w 1082798"/>
              <a:gd name="connsiteY29" fmla="*/ 1700012 h 1996226"/>
              <a:gd name="connsiteX30" fmla="*/ 863858 w 1082798"/>
              <a:gd name="connsiteY30" fmla="*/ 1828800 h 1996226"/>
              <a:gd name="connsiteX31" fmla="*/ 889615 w 1082798"/>
              <a:gd name="connsiteY31" fmla="*/ 1867437 h 1996226"/>
              <a:gd name="connsiteX32" fmla="*/ 928252 w 1082798"/>
              <a:gd name="connsiteY32" fmla="*/ 1944710 h 1996226"/>
              <a:gd name="connsiteX33" fmla="*/ 966889 w 1082798"/>
              <a:gd name="connsiteY33" fmla="*/ 1970468 h 1996226"/>
              <a:gd name="connsiteX34" fmla="*/ 1044162 w 1082798"/>
              <a:gd name="connsiteY34" fmla="*/ 1996226 h 1996226"/>
              <a:gd name="connsiteX35" fmla="*/ 1082798 w 1082798"/>
              <a:gd name="connsiteY35" fmla="*/ 1931831 h 199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2798" h="1996226">
                <a:moveTo>
                  <a:pt x="438855" y="0"/>
                </a:moveTo>
                <a:cubicBezTo>
                  <a:pt x="349249" y="35842"/>
                  <a:pt x="396394" y="18446"/>
                  <a:pt x="297187" y="51516"/>
                </a:cubicBezTo>
                <a:lnTo>
                  <a:pt x="258551" y="64395"/>
                </a:lnTo>
                <a:cubicBezTo>
                  <a:pt x="249965" y="77274"/>
                  <a:pt x="239079" y="88887"/>
                  <a:pt x="232793" y="103031"/>
                </a:cubicBezTo>
                <a:cubicBezTo>
                  <a:pt x="221766" y="127842"/>
                  <a:pt x="232793" y="171718"/>
                  <a:pt x="207035" y="180304"/>
                </a:cubicBezTo>
                <a:lnTo>
                  <a:pt x="168398" y="193183"/>
                </a:lnTo>
                <a:cubicBezTo>
                  <a:pt x="155519" y="201769"/>
                  <a:pt x="141653" y="209032"/>
                  <a:pt x="129762" y="218941"/>
                </a:cubicBezTo>
                <a:cubicBezTo>
                  <a:pt x="98989" y="244585"/>
                  <a:pt x="50657" y="301711"/>
                  <a:pt x="39610" y="334851"/>
                </a:cubicBezTo>
                <a:lnTo>
                  <a:pt x="13852" y="412124"/>
                </a:lnTo>
                <a:cubicBezTo>
                  <a:pt x="3702" y="564379"/>
                  <a:pt x="-11444" y="568751"/>
                  <a:pt x="13852" y="682581"/>
                </a:cubicBezTo>
                <a:cubicBezTo>
                  <a:pt x="16797" y="695833"/>
                  <a:pt x="17132" y="711618"/>
                  <a:pt x="26731" y="721217"/>
                </a:cubicBezTo>
                <a:cubicBezTo>
                  <a:pt x="36330" y="730816"/>
                  <a:pt x="52488" y="729803"/>
                  <a:pt x="65367" y="734096"/>
                </a:cubicBezTo>
                <a:cubicBezTo>
                  <a:pt x="99711" y="837128"/>
                  <a:pt x="48195" y="716924"/>
                  <a:pt x="116883" y="785612"/>
                </a:cubicBezTo>
                <a:cubicBezTo>
                  <a:pt x="138773" y="807502"/>
                  <a:pt x="139030" y="853096"/>
                  <a:pt x="168398" y="862885"/>
                </a:cubicBezTo>
                <a:cubicBezTo>
                  <a:pt x="221719" y="880659"/>
                  <a:pt x="195739" y="868234"/>
                  <a:pt x="245672" y="901521"/>
                </a:cubicBezTo>
                <a:cubicBezTo>
                  <a:pt x="267137" y="897228"/>
                  <a:pt x="289570" y="896328"/>
                  <a:pt x="310066" y="888642"/>
                </a:cubicBezTo>
                <a:cubicBezTo>
                  <a:pt x="376505" y="863728"/>
                  <a:pt x="319542" y="860436"/>
                  <a:pt x="387339" y="850006"/>
                </a:cubicBezTo>
                <a:cubicBezTo>
                  <a:pt x="429981" y="843446"/>
                  <a:pt x="473198" y="841420"/>
                  <a:pt x="516128" y="837127"/>
                </a:cubicBezTo>
                <a:cubicBezTo>
                  <a:pt x="533300" y="841420"/>
                  <a:pt x="553821" y="838949"/>
                  <a:pt x="567643" y="850006"/>
                </a:cubicBezTo>
                <a:cubicBezTo>
                  <a:pt x="578244" y="858486"/>
                  <a:pt x="572041" y="878042"/>
                  <a:pt x="580522" y="888642"/>
                </a:cubicBezTo>
                <a:cubicBezTo>
                  <a:pt x="598680" y="911339"/>
                  <a:pt x="632343" y="918795"/>
                  <a:pt x="657796" y="927279"/>
                </a:cubicBezTo>
                <a:cubicBezTo>
                  <a:pt x="688680" y="1019938"/>
                  <a:pt x="651202" y="904205"/>
                  <a:pt x="683553" y="1017431"/>
                </a:cubicBezTo>
                <a:cubicBezTo>
                  <a:pt x="687283" y="1030484"/>
                  <a:pt x="693139" y="1042898"/>
                  <a:pt x="696432" y="1056068"/>
                </a:cubicBezTo>
                <a:cubicBezTo>
                  <a:pt x="703779" y="1085457"/>
                  <a:pt x="707471" y="1129661"/>
                  <a:pt x="722190" y="1159099"/>
                </a:cubicBezTo>
                <a:cubicBezTo>
                  <a:pt x="729112" y="1172943"/>
                  <a:pt x="739362" y="1184856"/>
                  <a:pt x="747948" y="1197735"/>
                </a:cubicBezTo>
                <a:cubicBezTo>
                  <a:pt x="752241" y="1223493"/>
                  <a:pt x="754494" y="1249675"/>
                  <a:pt x="760827" y="1275009"/>
                </a:cubicBezTo>
                <a:cubicBezTo>
                  <a:pt x="767412" y="1301349"/>
                  <a:pt x="786584" y="1352282"/>
                  <a:pt x="786584" y="1352282"/>
                </a:cubicBezTo>
                <a:cubicBezTo>
                  <a:pt x="777998" y="1378040"/>
                  <a:pt x="758572" y="1402498"/>
                  <a:pt x="760827" y="1429555"/>
                </a:cubicBezTo>
                <a:cubicBezTo>
                  <a:pt x="764508" y="1473736"/>
                  <a:pt x="763372" y="1607239"/>
                  <a:pt x="799463" y="1661375"/>
                </a:cubicBezTo>
                <a:lnTo>
                  <a:pt x="825221" y="1700012"/>
                </a:lnTo>
                <a:cubicBezTo>
                  <a:pt x="832421" y="1728810"/>
                  <a:pt x="851316" y="1809986"/>
                  <a:pt x="863858" y="1828800"/>
                </a:cubicBezTo>
                <a:cubicBezTo>
                  <a:pt x="872444" y="1841679"/>
                  <a:pt x="882693" y="1853593"/>
                  <a:pt x="889615" y="1867437"/>
                </a:cubicBezTo>
                <a:cubicBezTo>
                  <a:pt x="910563" y="1909334"/>
                  <a:pt x="891344" y="1907802"/>
                  <a:pt x="928252" y="1944710"/>
                </a:cubicBezTo>
                <a:cubicBezTo>
                  <a:pt x="939197" y="1955655"/>
                  <a:pt x="952744" y="1964181"/>
                  <a:pt x="966889" y="1970468"/>
                </a:cubicBezTo>
                <a:cubicBezTo>
                  <a:pt x="991700" y="1981495"/>
                  <a:pt x="1044162" y="1996226"/>
                  <a:pt x="1044162" y="1996226"/>
                </a:cubicBezTo>
                <a:cubicBezTo>
                  <a:pt x="1075245" y="1949602"/>
                  <a:pt x="1062998" y="1971434"/>
                  <a:pt x="1082798" y="1931831"/>
                </a:cubicBez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Полилиния 20"/>
          <p:cNvSpPr/>
          <p:nvPr/>
        </p:nvSpPr>
        <p:spPr>
          <a:xfrm>
            <a:off x="3496925" y="2781837"/>
            <a:ext cx="553791" cy="193183"/>
          </a:xfrm>
          <a:custGeom>
            <a:avLst/>
            <a:gdLst>
              <a:gd name="connsiteX0" fmla="*/ 0 w 553791"/>
              <a:gd name="connsiteY0" fmla="*/ 25757 h 193183"/>
              <a:gd name="connsiteX1" fmla="*/ 154546 w 553791"/>
              <a:gd name="connsiteY1" fmla="*/ 12878 h 193183"/>
              <a:gd name="connsiteX2" fmla="*/ 193183 w 553791"/>
              <a:gd name="connsiteY2" fmla="*/ 0 h 193183"/>
              <a:gd name="connsiteX3" fmla="*/ 309093 w 553791"/>
              <a:gd name="connsiteY3" fmla="*/ 12878 h 193183"/>
              <a:gd name="connsiteX4" fmla="*/ 321972 w 553791"/>
              <a:gd name="connsiteY4" fmla="*/ 115909 h 193183"/>
              <a:gd name="connsiteX5" fmla="*/ 360608 w 553791"/>
              <a:gd name="connsiteY5" fmla="*/ 128788 h 193183"/>
              <a:gd name="connsiteX6" fmla="*/ 476518 w 553791"/>
              <a:gd name="connsiteY6" fmla="*/ 193183 h 193183"/>
              <a:gd name="connsiteX7" fmla="*/ 553791 w 553791"/>
              <a:gd name="connsiteY7" fmla="*/ 180304 h 1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3791" h="193183">
                <a:moveTo>
                  <a:pt x="0" y="25757"/>
                </a:moveTo>
                <a:cubicBezTo>
                  <a:pt x="51515" y="21464"/>
                  <a:pt x="103306" y="19710"/>
                  <a:pt x="154546" y="12878"/>
                </a:cubicBezTo>
                <a:cubicBezTo>
                  <a:pt x="168002" y="11084"/>
                  <a:pt x="179607" y="0"/>
                  <a:pt x="193183" y="0"/>
                </a:cubicBezTo>
                <a:cubicBezTo>
                  <a:pt x="232057" y="0"/>
                  <a:pt x="270456" y="8585"/>
                  <a:pt x="309093" y="12878"/>
                </a:cubicBezTo>
                <a:cubicBezTo>
                  <a:pt x="313386" y="47222"/>
                  <a:pt x="307915" y="84281"/>
                  <a:pt x="321972" y="115909"/>
                </a:cubicBezTo>
                <a:cubicBezTo>
                  <a:pt x="327485" y="128314"/>
                  <a:pt x="348741" y="122195"/>
                  <a:pt x="360608" y="128788"/>
                </a:cubicBezTo>
                <a:cubicBezTo>
                  <a:pt x="493459" y="202595"/>
                  <a:pt x="389094" y="164042"/>
                  <a:pt x="476518" y="193183"/>
                </a:cubicBezTo>
                <a:cubicBezTo>
                  <a:pt x="545122" y="179462"/>
                  <a:pt x="519022" y="180304"/>
                  <a:pt x="553791" y="180304"/>
                </a:cubicBez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Полилиния 21"/>
          <p:cNvSpPr/>
          <p:nvPr/>
        </p:nvSpPr>
        <p:spPr>
          <a:xfrm>
            <a:off x="4050716" y="2923504"/>
            <a:ext cx="772733" cy="1854558"/>
          </a:xfrm>
          <a:custGeom>
            <a:avLst/>
            <a:gdLst>
              <a:gd name="connsiteX0" fmla="*/ 0 w 772733"/>
              <a:gd name="connsiteY0" fmla="*/ 12879 h 1854558"/>
              <a:gd name="connsiteX1" fmla="*/ 90152 w 772733"/>
              <a:gd name="connsiteY1" fmla="*/ 0 h 1854558"/>
              <a:gd name="connsiteX2" fmla="*/ 180305 w 772733"/>
              <a:gd name="connsiteY2" fmla="*/ 38637 h 1854558"/>
              <a:gd name="connsiteX3" fmla="*/ 283336 w 772733"/>
              <a:gd name="connsiteY3" fmla="*/ 64395 h 1854558"/>
              <a:gd name="connsiteX4" fmla="*/ 334851 w 772733"/>
              <a:gd name="connsiteY4" fmla="*/ 128789 h 1854558"/>
              <a:gd name="connsiteX5" fmla="*/ 347730 w 772733"/>
              <a:gd name="connsiteY5" fmla="*/ 167426 h 1854558"/>
              <a:gd name="connsiteX6" fmla="*/ 373488 w 772733"/>
              <a:gd name="connsiteY6" fmla="*/ 206062 h 1854558"/>
              <a:gd name="connsiteX7" fmla="*/ 386367 w 772733"/>
              <a:gd name="connsiteY7" fmla="*/ 244699 h 1854558"/>
              <a:gd name="connsiteX8" fmla="*/ 437882 w 772733"/>
              <a:gd name="connsiteY8" fmla="*/ 321972 h 1854558"/>
              <a:gd name="connsiteX9" fmla="*/ 489397 w 772733"/>
              <a:gd name="connsiteY9" fmla="*/ 476519 h 1854558"/>
              <a:gd name="connsiteX10" fmla="*/ 528034 w 772733"/>
              <a:gd name="connsiteY10" fmla="*/ 553792 h 1854558"/>
              <a:gd name="connsiteX11" fmla="*/ 566671 w 772733"/>
              <a:gd name="connsiteY11" fmla="*/ 566671 h 1854558"/>
              <a:gd name="connsiteX12" fmla="*/ 605307 w 772733"/>
              <a:gd name="connsiteY12" fmla="*/ 592428 h 1854558"/>
              <a:gd name="connsiteX13" fmla="*/ 682581 w 772733"/>
              <a:gd name="connsiteY13" fmla="*/ 631065 h 1854558"/>
              <a:gd name="connsiteX14" fmla="*/ 772733 w 772733"/>
              <a:gd name="connsiteY14" fmla="*/ 643944 h 1854558"/>
              <a:gd name="connsiteX15" fmla="*/ 746975 w 772733"/>
              <a:gd name="connsiteY15" fmla="*/ 734096 h 1854558"/>
              <a:gd name="connsiteX16" fmla="*/ 695459 w 772733"/>
              <a:gd name="connsiteY16" fmla="*/ 811369 h 1854558"/>
              <a:gd name="connsiteX17" fmla="*/ 656823 w 772733"/>
              <a:gd name="connsiteY17" fmla="*/ 837127 h 1854558"/>
              <a:gd name="connsiteX18" fmla="*/ 540913 w 772733"/>
              <a:gd name="connsiteY18" fmla="*/ 927279 h 1854558"/>
              <a:gd name="connsiteX19" fmla="*/ 502276 w 772733"/>
              <a:gd name="connsiteY19" fmla="*/ 1043189 h 1854558"/>
              <a:gd name="connsiteX20" fmla="*/ 489397 w 772733"/>
              <a:gd name="connsiteY20" fmla="*/ 1081826 h 1854558"/>
              <a:gd name="connsiteX21" fmla="*/ 502276 w 772733"/>
              <a:gd name="connsiteY21" fmla="*/ 1236372 h 1854558"/>
              <a:gd name="connsiteX22" fmla="*/ 528034 w 772733"/>
              <a:gd name="connsiteY22" fmla="*/ 1326524 h 1854558"/>
              <a:gd name="connsiteX23" fmla="*/ 437882 w 772733"/>
              <a:gd name="connsiteY23" fmla="*/ 1429555 h 1854558"/>
              <a:gd name="connsiteX24" fmla="*/ 399245 w 772733"/>
              <a:gd name="connsiteY24" fmla="*/ 1455313 h 1854558"/>
              <a:gd name="connsiteX25" fmla="*/ 360609 w 772733"/>
              <a:gd name="connsiteY25" fmla="*/ 1481071 h 1854558"/>
              <a:gd name="connsiteX26" fmla="*/ 347730 w 772733"/>
              <a:gd name="connsiteY26" fmla="*/ 1519707 h 1854558"/>
              <a:gd name="connsiteX27" fmla="*/ 334851 w 772733"/>
              <a:gd name="connsiteY27" fmla="*/ 1609859 h 1854558"/>
              <a:gd name="connsiteX28" fmla="*/ 296214 w 772733"/>
              <a:gd name="connsiteY28" fmla="*/ 1622738 h 1854558"/>
              <a:gd name="connsiteX29" fmla="*/ 270457 w 772733"/>
              <a:gd name="connsiteY29" fmla="*/ 1700011 h 1854558"/>
              <a:gd name="connsiteX30" fmla="*/ 231820 w 772733"/>
              <a:gd name="connsiteY30" fmla="*/ 1777285 h 1854558"/>
              <a:gd name="connsiteX31" fmla="*/ 193183 w 772733"/>
              <a:gd name="connsiteY31" fmla="*/ 1803042 h 1854558"/>
              <a:gd name="connsiteX32" fmla="*/ 115910 w 772733"/>
              <a:gd name="connsiteY32" fmla="*/ 1828800 h 1854558"/>
              <a:gd name="connsiteX33" fmla="*/ 77274 w 772733"/>
              <a:gd name="connsiteY33" fmla="*/ 1854558 h 1854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72733" h="1854558">
                <a:moveTo>
                  <a:pt x="0" y="12879"/>
                </a:moveTo>
                <a:cubicBezTo>
                  <a:pt x="30051" y="8586"/>
                  <a:pt x="59796" y="0"/>
                  <a:pt x="90152" y="0"/>
                </a:cubicBezTo>
                <a:cubicBezTo>
                  <a:pt x="143759" y="0"/>
                  <a:pt x="138243" y="17606"/>
                  <a:pt x="180305" y="38637"/>
                </a:cubicBezTo>
                <a:cubicBezTo>
                  <a:pt x="206707" y="51838"/>
                  <a:pt x="258842" y="59496"/>
                  <a:pt x="283336" y="64395"/>
                </a:cubicBezTo>
                <a:cubicBezTo>
                  <a:pt x="315705" y="161506"/>
                  <a:pt x="268276" y="45570"/>
                  <a:pt x="334851" y="128789"/>
                </a:cubicBezTo>
                <a:cubicBezTo>
                  <a:pt x="343332" y="139390"/>
                  <a:pt x="341659" y="155284"/>
                  <a:pt x="347730" y="167426"/>
                </a:cubicBezTo>
                <a:cubicBezTo>
                  <a:pt x="354652" y="181270"/>
                  <a:pt x="364902" y="193183"/>
                  <a:pt x="373488" y="206062"/>
                </a:cubicBezTo>
                <a:cubicBezTo>
                  <a:pt x="377781" y="218941"/>
                  <a:pt x="379774" y="232832"/>
                  <a:pt x="386367" y="244699"/>
                </a:cubicBezTo>
                <a:cubicBezTo>
                  <a:pt x="401401" y="271760"/>
                  <a:pt x="428092" y="292604"/>
                  <a:pt x="437882" y="321972"/>
                </a:cubicBezTo>
                <a:lnTo>
                  <a:pt x="489397" y="476519"/>
                </a:lnTo>
                <a:cubicBezTo>
                  <a:pt x="497881" y="501971"/>
                  <a:pt x="505339" y="535636"/>
                  <a:pt x="528034" y="553792"/>
                </a:cubicBezTo>
                <a:cubicBezTo>
                  <a:pt x="538635" y="562273"/>
                  <a:pt x="554529" y="560600"/>
                  <a:pt x="566671" y="566671"/>
                </a:cubicBezTo>
                <a:cubicBezTo>
                  <a:pt x="580515" y="573593"/>
                  <a:pt x="591463" y="585506"/>
                  <a:pt x="605307" y="592428"/>
                </a:cubicBezTo>
                <a:cubicBezTo>
                  <a:pt x="711945" y="645747"/>
                  <a:pt x="571857" y="557249"/>
                  <a:pt x="682581" y="631065"/>
                </a:cubicBezTo>
                <a:cubicBezTo>
                  <a:pt x="772733" y="601014"/>
                  <a:pt x="751268" y="579549"/>
                  <a:pt x="772733" y="643944"/>
                </a:cubicBezTo>
                <a:cubicBezTo>
                  <a:pt x="769702" y="656069"/>
                  <a:pt x="755373" y="718980"/>
                  <a:pt x="746975" y="734096"/>
                </a:cubicBezTo>
                <a:cubicBezTo>
                  <a:pt x="731941" y="761157"/>
                  <a:pt x="721217" y="794197"/>
                  <a:pt x="695459" y="811369"/>
                </a:cubicBezTo>
                <a:cubicBezTo>
                  <a:pt x="682580" y="819955"/>
                  <a:pt x="668392" y="826844"/>
                  <a:pt x="656823" y="837127"/>
                </a:cubicBezTo>
                <a:cubicBezTo>
                  <a:pt x="552577" y="929791"/>
                  <a:pt x="620582" y="900723"/>
                  <a:pt x="540913" y="927279"/>
                </a:cubicBezTo>
                <a:lnTo>
                  <a:pt x="502276" y="1043189"/>
                </a:lnTo>
                <a:lnTo>
                  <a:pt x="489397" y="1081826"/>
                </a:lnTo>
                <a:cubicBezTo>
                  <a:pt x="493690" y="1133341"/>
                  <a:pt x="495864" y="1185077"/>
                  <a:pt x="502276" y="1236372"/>
                </a:cubicBezTo>
                <a:cubicBezTo>
                  <a:pt x="505511" y="1262248"/>
                  <a:pt x="519479" y="1300861"/>
                  <a:pt x="528034" y="1326524"/>
                </a:cubicBezTo>
                <a:cubicBezTo>
                  <a:pt x="507647" y="1408073"/>
                  <a:pt x="529883" y="1368221"/>
                  <a:pt x="437882" y="1429555"/>
                </a:cubicBezTo>
                <a:lnTo>
                  <a:pt x="399245" y="1455313"/>
                </a:lnTo>
                <a:lnTo>
                  <a:pt x="360609" y="1481071"/>
                </a:lnTo>
                <a:cubicBezTo>
                  <a:pt x="356316" y="1493950"/>
                  <a:pt x="350392" y="1506395"/>
                  <a:pt x="347730" y="1519707"/>
                </a:cubicBezTo>
                <a:cubicBezTo>
                  <a:pt x="341777" y="1549473"/>
                  <a:pt x="348427" y="1582708"/>
                  <a:pt x="334851" y="1609859"/>
                </a:cubicBezTo>
                <a:cubicBezTo>
                  <a:pt x="328780" y="1622001"/>
                  <a:pt x="309093" y="1618445"/>
                  <a:pt x="296214" y="1622738"/>
                </a:cubicBezTo>
                <a:lnTo>
                  <a:pt x="270457" y="1700011"/>
                </a:lnTo>
                <a:cubicBezTo>
                  <a:pt x="259983" y="1731435"/>
                  <a:pt x="256786" y="1752320"/>
                  <a:pt x="231820" y="1777285"/>
                </a:cubicBezTo>
                <a:cubicBezTo>
                  <a:pt x="220875" y="1788230"/>
                  <a:pt x="207327" y="1796756"/>
                  <a:pt x="193183" y="1803042"/>
                </a:cubicBezTo>
                <a:cubicBezTo>
                  <a:pt x="168372" y="1814069"/>
                  <a:pt x="141668" y="1820214"/>
                  <a:pt x="115910" y="1828800"/>
                </a:cubicBezTo>
                <a:cubicBezTo>
                  <a:pt x="73201" y="1843036"/>
                  <a:pt x="77274" y="1828104"/>
                  <a:pt x="77274" y="1854558"/>
                </a:cubicBez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Полилиния 22"/>
          <p:cNvSpPr/>
          <p:nvPr/>
        </p:nvSpPr>
        <p:spPr>
          <a:xfrm>
            <a:off x="4615987" y="4237149"/>
            <a:ext cx="196606" cy="309093"/>
          </a:xfrm>
          <a:custGeom>
            <a:avLst/>
            <a:gdLst>
              <a:gd name="connsiteX0" fmla="*/ 14279 w 196606"/>
              <a:gd name="connsiteY0" fmla="*/ 90152 h 309093"/>
              <a:gd name="connsiteX1" fmla="*/ 65794 w 196606"/>
              <a:gd name="connsiteY1" fmla="*/ 25758 h 309093"/>
              <a:gd name="connsiteX2" fmla="*/ 117310 w 196606"/>
              <a:gd name="connsiteY2" fmla="*/ 12879 h 309093"/>
              <a:gd name="connsiteX3" fmla="*/ 155946 w 196606"/>
              <a:gd name="connsiteY3" fmla="*/ 0 h 309093"/>
              <a:gd name="connsiteX4" fmla="*/ 194583 w 196606"/>
              <a:gd name="connsiteY4" fmla="*/ 12879 h 309093"/>
              <a:gd name="connsiteX5" fmla="*/ 181704 w 196606"/>
              <a:gd name="connsiteY5" fmla="*/ 90152 h 309093"/>
              <a:gd name="connsiteX6" fmla="*/ 130188 w 196606"/>
              <a:gd name="connsiteY6" fmla="*/ 206062 h 309093"/>
              <a:gd name="connsiteX7" fmla="*/ 91552 w 196606"/>
              <a:gd name="connsiteY7" fmla="*/ 283336 h 309093"/>
              <a:gd name="connsiteX8" fmla="*/ 52915 w 196606"/>
              <a:gd name="connsiteY8" fmla="*/ 309093 h 309093"/>
              <a:gd name="connsiteX9" fmla="*/ 1400 w 196606"/>
              <a:gd name="connsiteY9" fmla="*/ 231820 h 309093"/>
              <a:gd name="connsiteX10" fmla="*/ 27157 w 196606"/>
              <a:gd name="connsiteY10" fmla="*/ 154547 h 309093"/>
              <a:gd name="connsiteX11" fmla="*/ 14279 w 196606"/>
              <a:gd name="connsiteY11" fmla="*/ 90152 h 30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606" h="309093">
                <a:moveTo>
                  <a:pt x="14279" y="90152"/>
                </a:moveTo>
                <a:cubicBezTo>
                  <a:pt x="31451" y="68687"/>
                  <a:pt x="43803" y="42251"/>
                  <a:pt x="65794" y="25758"/>
                </a:cubicBezTo>
                <a:cubicBezTo>
                  <a:pt x="79954" y="15138"/>
                  <a:pt x="100291" y="17742"/>
                  <a:pt x="117310" y="12879"/>
                </a:cubicBezTo>
                <a:cubicBezTo>
                  <a:pt x="130363" y="9150"/>
                  <a:pt x="143067" y="4293"/>
                  <a:pt x="155946" y="0"/>
                </a:cubicBezTo>
                <a:cubicBezTo>
                  <a:pt x="168825" y="4293"/>
                  <a:pt x="190853" y="-174"/>
                  <a:pt x="194583" y="12879"/>
                </a:cubicBezTo>
                <a:cubicBezTo>
                  <a:pt x="201757" y="37987"/>
                  <a:pt x="188037" y="64819"/>
                  <a:pt x="181704" y="90152"/>
                </a:cubicBezTo>
                <a:cubicBezTo>
                  <a:pt x="163312" y="163719"/>
                  <a:pt x="164018" y="155319"/>
                  <a:pt x="130188" y="206062"/>
                </a:cubicBezTo>
                <a:cubicBezTo>
                  <a:pt x="119714" y="237487"/>
                  <a:pt x="116519" y="258369"/>
                  <a:pt x="91552" y="283336"/>
                </a:cubicBezTo>
                <a:cubicBezTo>
                  <a:pt x="80607" y="294281"/>
                  <a:pt x="65794" y="300507"/>
                  <a:pt x="52915" y="309093"/>
                </a:cubicBezTo>
                <a:cubicBezTo>
                  <a:pt x="35743" y="283335"/>
                  <a:pt x="-8389" y="261188"/>
                  <a:pt x="1400" y="231820"/>
                </a:cubicBezTo>
                <a:cubicBezTo>
                  <a:pt x="9986" y="206062"/>
                  <a:pt x="21832" y="181171"/>
                  <a:pt x="27157" y="154547"/>
                </a:cubicBezTo>
                <a:lnTo>
                  <a:pt x="14279" y="90152"/>
                </a:lnTo>
                <a:close/>
              </a:path>
            </a:pathLst>
          </a:cu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59503" y="5996388"/>
            <a:ext cx="87129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808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686800" cy="8382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ДОСЛІДЖЕННЯ ТА ОСВОЄННЯ МАТЕРИКА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008" y="692696"/>
            <a:ext cx="8677472" cy="59766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2400" dirty="0" smtClean="0"/>
              <a:t>1. Перші географічні відомості про Африку в стародавні часи.</a:t>
            </a:r>
          </a:p>
          <a:p>
            <a:pPr marL="0" indent="0">
              <a:buNone/>
            </a:pPr>
            <a:r>
              <a:rPr lang="uk-UA" sz="2400" dirty="0" smtClean="0"/>
              <a:t>2. Дослідження під час пошуків морського шляху до Індії.</a:t>
            </a:r>
          </a:p>
          <a:p>
            <a:pPr marL="0" indent="0">
              <a:buNone/>
            </a:pPr>
            <a:r>
              <a:rPr lang="uk-UA" sz="2400" dirty="0" smtClean="0"/>
              <a:t>3. Період работоргівлі.</a:t>
            </a:r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r>
              <a:rPr lang="uk-UA" sz="2400" dirty="0" smtClean="0"/>
              <a:t>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endParaRPr lang="uk-UA" sz="2400" dirty="0"/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endParaRPr lang="uk-UA" sz="2400" dirty="0"/>
          </a:p>
          <a:p>
            <a:pPr marL="0" indent="0">
              <a:buNone/>
            </a:pPr>
            <a:r>
              <a:rPr lang="uk-UA" sz="2400" dirty="0" smtClean="0"/>
              <a:t>4. Причини недостатнього вивчення внутрішніх районів материка </a:t>
            </a:r>
            <a:endParaRPr lang="uk-UA" sz="2400" dirty="0"/>
          </a:p>
          <a:p>
            <a:pPr marL="0" indent="0">
              <a:buNone/>
            </a:pPr>
            <a:r>
              <a:rPr lang="uk-UA" sz="2400" dirty="0" smtClean="0"/>
              <a:t>    до початку </a:t>
            </a:r>
            <a:r>
              <a:rPr lang="en-US" sz="2400" dirty="0" smtClean="0"/>
              <a:t>XIX</a:t>
            </a:r>
            <a:r>
              <a:rPr lang="uk-UA" sz="2400" dirty="0" smtClean="0"/>
              <a:t> ст.</a:t>
            </a:r>
          </a:p>
          <a:p>
            <a:pPr marL="0" indent="0">
              <a:buNone/>
            </a:pPr>
            <a:r>
              <a:rPr lang="uk-UA" sz="2400" dirty="0" smtClean="0"/>
              <a:t>5. Найбільш відомі дослідники внутрішніх районів Африки.</a:t>
            </a:r>
          </a:p>
          <a:p>
            <a:pPr marL="0" indent="0">
              <a:buNone/>
            </a:pPr>
            <a:r>
              <a:rPr lang="uk-UA" sz="2400" dirty="0" smtClean="0"/>
              <a:t>6. Сучасні дослідження.                                                                                                                                                                                            </a:t>
            </a:r>
          </a:p>
        </p:txBody>
      </p:sp>
      <p:pic>
        <p:nvPicPr>
          <p:cNvPr id="1027" name="Picture 3" descr="C:\Users\Home\Desktop\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556792"/>
            <a:ext cx="568863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8858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686800" cy="936104"/>
          </a:xfrm>
        </p:spPr>
        <p:txBody>
          <a:bodyPr>
            <a:normAutofit fontScale="90000"/>
          </a:bodyPr>
          <a:lstStyle/>
          <a:p>
            <a:r>
              <a:rPr lang="uk-UA" sz="3200" dirty="0" smtClean="0"/>
              <a:t>НАЙБІЛЬШ ВІДОМІ ДОСЛІДНИКИ ВНУТРІШНІХ РАЙОНІВ АФРИКИ</a:t>
            </a:r>
            <a:endParaRPr lang="uk-UA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11560" y="1628800"/>
            <a:ext cx="3528392" cy="4695799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sz="1800" dirty="0"/>
          </a:p>
          <a:p>
            <a:r>
              <a:rPr lang="uk-UA" sz="1800" dirty="0" err="1" smtClean="0"/>
              <a:t>да</a:t>
            </a:r>
            <a:endParaRPr lang="uk-UA" sz="1800" dirty="0" smtClean="0"/>
          </a:p>
          <a:p>
            <a:r>
              <a:rPr lang="uk-UA" sz="1800" b="1" dirty="0" smtClean="0"/>
              <a:t>      Давід </a:t>
            </a:r>
            <a:r>
              <a:rPr lang="uk-UA" sz="1800" b="1" dirty="0"/>
              <a:t>Л</a:t>
            </a:r>
            <a:r>
              <a:rPr lang="uk-UA" sz="1800" b="1" dirty="0" smtClean="0"/>
              <a:t>івінгстон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139953" y="1628801"/>
            <a:ext cx="4419600" cy="472440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uk-UA" sz="2000" b="1" dirty="0" smtClean="0"/>
              <a:t>         Єгор Ковалевський</a:t>
            </a:r>
          </a:p>
          <a:p>
            <a:endParaRPr lang="uk-UA" sz="2000" b="1" dirty="0"/>
          </a:p>
        </p:txBody>
      </p:sp>
      <p:pic>
        <p:nvPicPr>
          <p:cNvPr id="2050" name="Picture 2" descr="C:\Users\Home\Desktop\АФРИКА фотки\лівінгст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628800"/>
            <a:ext cx="3528392" cy="432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Home\Desktop\1002157_PH086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801"/>
            <a:ext cx="367240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91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86800" cy="57606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ЗАКРІПЛЕННЯ ВИВЧЕНОГО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8731696" cy="4724400"/>
          </a:xfrm>
        </p:spPr>
        <p:txBody>
          <a:bodyPr>
            <a:normAutofit lnSpcReduction="10000"/>
          </a:bodyPr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980728"/>
            <a:ext cx="8867968" cy="5688632"/>
          </a:xfr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2400" dirty="0" smtClean="0"/>
              <a:t>Завдання.</a:t>
            </a:r>
            <a:endParaRPr lang="uk-UA" sz="2400" dirty="0"/>
          </a:p>
          <a:p>
            <a:pPr marL="0" indent="0">
              <a:buNone/>
            </a:pPr>
            <a:r>
              <a:rPr lang="uk-UA" sz="2400" dirty="0" smtClean="0"/>
              <a:t>               </a:t>
            </a:r>
            <a:r>
              <a:rPr lang="uk-UA" sz="2400" b="1" dirty="0" smtClean="0"/>
              <a:t> </a:t>
            </a:r>
            <a:r>
              <a:rPr lang="uk-UA" sz="2400" dirty="0" smtClean="0"/>
              <a:t>    </a:t>
            </a:r>
            <a:r>
              <a:rPr lang="en-US" sz="2400" dirty="0" smtClean="0"/>
              <a:t> </a:t>
            </a:r>
            <a:r>
              <a:rPr lang="uk-UA" sz="2400" dirty="0" smtClean="0"/>
              <a:t>    </a:t>
            </a:r>
            <a:r>
              <a:rPr lang="en-US" sz="2400" dirty="0" smtClean="0"/>
              <a:t>SMS</a:t>
            </a:r>
          </a:p>
          <a:p>
            <a:pPr marL="0" indent="0">
              <a:buNone/>
            </a:pPr>
            <a:r>
              <a:rPr lang="en-US" sz="2400" dirty="0" smtClean="0"/>
              <a:t>      </a:t>
            </a:r>
            <a:r>
              <a:rPr lang="uk-UA" sz="2400" dirty="0" smtClean="0"/>
              <a:t>Друже, привіт!</a:t>
            </a:r>
            <a:r>
              <a:rPr lang="uk-UA" sz="2400" dirty="0"/>
              <a:t> </a:t>
            </a:r>
            <a:r>
              <a:rPr lang="uk-UA" sz="2400" dirty="0" smtClean="0"/>
              <a:t>Допоможи виправити помилки.</a:t>
            </a:r>
          </a:p>
          <a:p>
            <a:pPr marL="0" indent="0">
              <a:buNone/>
            </a:pPr>
            <a:r>
              <a:rPr lang="uk-UA" sz="2400" dirty="0">
                <a:solidFill>
                  <a:srgbClr val="002060"/>
                </a:solidFill>
              </a:rPr>
              <a:t> </a:t>
            </a:r>
            <a:r>
              <a:rPr lang="uk-UA" sz="2400" dirty="0" smtClean="0">
                <a:solidFill>
                  <a:srgbClr val="002060"/>
                </a:solidFill>
              </a:rPr>
              <a:t> Африка – самий великий материк на Землі. </a:t>
            </a:r>
            <a:r>
              <a:rPr lang="uk-UA" sz="2400" dirty="0">
                <a:solidFill>
                  <a:srgbClr val="002060"/>
                </a:solidFill>
              </a:rPr>
              <a:t>Е</a:t>
            </a:r>
            <a:r>
              <a:rPr lang="uk-UA" sz="2400" dirty="0" smtClean="0">
                <a:solidFill>
                  <a:srgbClr val="002060"/>
                </a:solidFill>
              </a:rPr>
              <a:t>кватор не </a:t>
            </a:r>
          </a:p>
          <a:p>
            <a:pPr marL="0" indent="0">
              <a:buNone/>
            </a:pPr>
            <a:r>
              <a:rPr lang="uk-UA" sz="2400" dirty="0">
                <a:solidFill>
                  <a:srgbClr val="002060"/>
                </a:solidFill>
              </a:rPr>
              <a:t> </a:t>
            </a:r>
            <a:r>
              <a:rPr lang="uk-UA" sz="2400" dirty="0" smtClean="0">
                <a:solidFill>
                  <a:srgbClr val="002060"/>
                </a:solidFill>
              </a:rPr>
              <a:t> перетинає Африку, але нульовий мередіан ділить її на північну 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rgbClr val="002060"/>
                </a:solidFill>
              </a:rPr>
              <a:t>  та південну півкулі. Більша частина материка розміщена у                                              </a:t>
            </a:r>
          </a:p>
          <a:p>
            <a:pPr marL="0" indent="0">
              <a:buNone/>
            </a:pPr>
            <a:r>
              <a:rPr lang="uk-UA" sz="2400" dirty="0">
                <a:solidFill>
                  <a:srgbClr val="002060"/>
                </a:solidFill>
              </a:rPr>
              <a:t> </a:t>
            </a:r>
            <a:r>
              <a:rPr lang="uk-UA" sz="2400" dirty="0" smtClean="0">
                <a:solidFill>
                  <a:srgbClr val="002060"/>
                </a:solidFill>
              </a:rPr>
              <a:t> помірних широтах. Материк омивається  водами трьох океанів:</a:t>
            </a:r>
          </a:p>
          <a:p>
            <a:pPr marL="0" indent="0">
              <a:buNone/>
            </a:pPr>
            <a:r>
              <a:rPr lang="uk-UA" sz="2400" dirty="0">
                <a:solidFill>
                  <a:srgbClr val="002060"/>
                </a:solidFill>
              </a:rPr>
              <a:t> </a:t>
            </a:r>
            <a:r>
              <a:rPr lang="uk-UA" sz="2400" dirty="0" smtClean="0">
                <a:solidFill>
                  <a:srgbClr val="002060"/>
                </a:solidFill>
              </a:rPr>
              <a:t> Атлантичним, Тихим, Індійським. Берегова  лінія слабо порізана.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rgbClr val="002060"/>
                </a:solidFill>
              </a:rPr>
              <a:t>  Суецький канал з</a:t>
            </a:r>
            <a:r>
              <a:rPr lang="en-US" sz="2400" dirty="0" smtClean="0">
                <a:solidFill>
                  <a:srgbClr val="002060"/>
                </a:solidFill>
              </a:rPr>
              <a:t>’</a:t>
            </a:r>
            <a:r>
              <a:rPr lang="uk-UA" sz="2400" dirty="0" smtClean="0">
                <a:solidFill>
                  <a:srgbClr val="002060"/>
                </a:solidFill>
              </a:rPr>
              <a:t>єднує Середземне море з Червоним морем.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rgbClr val="002060"/>
                </a:solidFill>
              </a:rPr>
              <a:t>  Найдовша в світі Гібралтарська протока відокремлює материк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rgbClr val="002060"/>
                </a:solidFill>
              </a:rPr>
              <a:t>  від о.Мадагаскар. Через Середземне море Африка  має зв’язок </a:t>
            </a:r>
          </a:p>
          <a:p>
            <a:pPr marL="0" indent="0">
              <a:buNone/>
            </a:pPr>
            <a:r>
              <a:rPr lang="uk-UA" sz="2400" dirty="0">
                <a:solidFill>
                  <a:srgbClr val="002060"/>
                </a:solidFill>
              </a:rPr>
              <a:t> </a:t>
            </a:r>
            <a:r>
              <a:rPr lang="uk-UA" sz="2400" dirty="0" smtClean="0">
                <a:solidFill>
                  <a:srgbClr val="002060"/>
                </a:solidFill>
              </a:rPr>
              <a:t> з Північною Америкою, через Суецький перешийок – з Азією.</a:t>
            </a:r>
            <a:r>
              <a:rPr lang="uk-UA" sz="2400" dirty="0" smtClean="0"/>
              <a:t>        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     Дякую за допомогу.</a:t>
            </a:r>
          </a:p>
          <a:p>
            <a:pPr marL="0" indent="0">
              <a:buNone/>
            </a:pPr>
            <a:r>
              <a:rPr lang="uk-UA" sz="2400" dirty="0" smtClean="0"/>
              <a:t> </a:t>
            </a:r>
            <a:endParaRPr lang="uk-UA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23716"/>
            <a:ext cx="8712968" cy="5101628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95612" y="1487088"/>
            <a:ext cx="432000" cy="252000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\</a:t>
            </a:r>
            <a:endParaRPr lang="uk-UA" dirty="0"/>
          </a:p>
        </p:txBody>
      </p:sp>
      <p:sp>
        <p:nvSpPr>
          <p:cNvPr id="21" name="Блок-схема: узел 20"/>
          <p:cNvSpPr/>
          <p:nvPr/>
        </p:nvSpPr>
        <p:spPr>
          <a:xfrm>
            <a:off x="1083448" y="1415088"/>
            <a:ext cx="396000" cy="396000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4" name="Блок-схема: узел 33"/>
          <p:cNvSpPr/>
          <p:nvPr/>
        </p:nvSpPr>
        <p:spPr>
          <a:xfrm>
            <a:off x="1158415" y="1541088"/>
            <a:ext cx="36000" cy="36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5" name="Блок-схема: узел 34"/>
          <p:cNvSpPr/>
          <p:nvPr/>
        </p:nvSpPr>
        <p:spPr>
          <a:xfrm>
            <a:off x="1325591" y="1541088"/>
            <a:ext cx="36000" cy="36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0" name="Полилиния 39"/>
          <p:cNvSpPr/>
          <p:nvPr/>
        </p:nvSpPr>
        <p:spPr>
          <a:xfrm>
            <a:off x="1197735" y="1687132"/>
            <a:ext cx="167426" cy="54045"/>
          </a:xfrm>
          <a:custGeom>
            <a:avLst/>
            <a:gdLst>
              <a:gd name="connsiteX0" fmla="*/ 0 w 167426"/>
              <a:gd name="connsiteY0" fmla="*/ 0 h 54045"/>
              <a:gd name="connsiteX1" fmla="*/ 64395 w 167426"/>
              <a:gd name="connsiteY1" fmla="*/ 51516 h 54045"/>
              <a:gd name="connsiteX2" fmla="*/ 141668 w 167426"/>
              <a:gd name="connsiteY2" fmla="*/ 38637 h 54045"/>
              <a:gd name="connsiteX3" fmla="*/ 167426 w 167426"/>
              <a:gd name="connsiteY3" fmla="*/ 0 h 54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426" h="54045">
                <a:moveTo>
                  <a:pt x="0" y="0"/>
                </a:moveTo>
                <a:cubicBezTo>
                  <a:pt x="21465" y="17172"/>
                  <a:pt x="37875" y="44283"/>
                  <a:pt x="64395" y="51516"/>
                </a:cubicBezTo>
                <a:cubicBezTo>
                  <a:pt x="89588" y="58387"/>
                  <a:pt x="118312" y="50315"/>
                  <a:pt x="141668" y="38637"/>
                </a:cubicBezTo>
                <a:cubicBezTo>
                  <a:pt x="155512" y="31715"/>
                  <a:pt x="167426" y="0"/>
                  <a:pt x="167426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3802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2148</TotalTime>
  <Words>498</Words>
  <Application>Microsoft Office PowerPoint</Application>
  <PresentationFormat>Экран (4:3)</PresentationFormat>
  <Paragraphs>143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АФРИКА. Особливості географічного положення, елементи берегової лінії. Дослідження та освоєння материка.    </vt:lpstr>
      <vt:lpstr>ІНТЕЛЕКТУАЛЬНА розминка</vt:lpstr>
      <vt:lpstr>ФІЗИКО-ГЕОГРАФІЧНе ПОЛОЖЕННЯ МАТЕРИКА </vt:lpstr>
      <vt:lpstr>ФІЗИКО-ГЕОГРАФІЧНЕ ПОЛОЖЕННЯ МАТЕРИКА </vt:lpstr>
      <vt:lpstr>ФІЗИКО-ГЕОГРАФІЧНЕ  ПОЛОЖЕННЯ МАТЕРИКА </vt:lpstr>
      <vt:lpstr>ФІЗИКО-ГЕОГРАФІЧНЕ ПОЛОЖЕННЯ МАТЕРИКА</vt:lpstr>
      <vt:lpstr>ДОСЛІДЖЕННЯ ТА ОСВОЄННЯ МАТЕРИКА</vt:lpstr>
      <vt:lpstr>НАЙБІЛЬШ ВІДОМІ ДОСЛІДНИКИ ВНУТРІШНІХ РАЙОНІВ АФРИКИ</vt:lpstr>
      <vt:lpstr>ЗАКРІПЛЕННЯ ВИВЧЕНОГО</vt:lpstr>
      <vt:lpstr>ДОМАШНЕ ЗАВДАННЯ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АФРИКА. Особливості географічного положення, елементи берегової лінії.Дослідження та освоєння материка.</dc:title>
  <dc:creator>Home</dc:creator>
  <cp:lastModifiedBy>Люда</cp:lastModifiedBy>
  <cp:revision>200</cp:revision>
  <dcterms:created xsi:type="dcterms:W3CDTF">2012-10-15T08:13:37Z</dcterms:created>
  <dcterms:modified xsi:type="dcterms:W3CDTF">2017-11-13T17:53:49Z</dcterms:modified>
</cp:coreProperties>
</file>