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06" r:id="rId2"/>
    <p:sldId id="256" r:id="rId3"/>
    <p:sldId id="257" r:id="rId4"/>
    <p:sldId id="307" r:id="rId5"/>
    <p:sldId id="259" r:id="rId6"/>
    <p:sldId id="260" r:id="rId7"/>
    <p:sldId id="30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  <p:sldId id="275" r:id="rId21"/>
    <p:sldId id="276" r:id="rId22"/>
    <p:sldId id="272" r:id="rId23"/>
    <p:sldId id="277" r:id="rId24"/>
    <p:sldId id="278" r:id="rId25"/>
    <p:sldId id="279" r:id="rId26"/>
    <p:sldId id="280" r:id="rId27"/>
    <p:sldId id="281" r:id="rId28"/>
    <p:sldId id="282" r:id="rId29"/>
    <p:sldId id="310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3366FF"/>
    <a:srgbClr val="3333FF"/>
    <a:srgbClr val="66FFFF"/>
    <a:srgbClr val="CCFFCC"/>
    <a:srgbClr val="99FF66"/>
    <a:srgbClr val="FFCC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6" d="100"/>
          <a:sy n="66" d="100"/>
        </p:scale>
        <p:origin x="-6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7662C6B8-8108-46EB-A09F-196125AF3C70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4C5621B2-9639-4FB7-8F44-83E0134A8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541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6471C8-47C1-4DC3-9347-A9CAEF678D21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4FFBF-6019-488E-BD2C-4DD975CE9056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7EF82-DFAC-4712-8F32-A18203C2B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91A19-511A-4C7F-A76B-FE2830342272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9F827-05D4-45E8-9CDC-3742A2068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4853-FDAD-404E-BD7D-31226AC7DB3A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70594-E748-4F46-A76D-937FBC971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6FA7E-FE6E-4D55-9059-5CE611F35BAE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E9BA1-7D04-47BD-A202-9495EFF7F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B44E9-91C1-4289-90BA-52675EB67200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F8DFA-8C25-4995-85E4-EBE3BACB7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9F634-5531-4991-9154-06585FCFA59F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06374-3DF5-4515-A8DA-560D2CDC8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A26B0-6D01-40C2-99FE-5243CF9D9060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5E679-EB7A-46D7-9DD8-E70D5132E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915D3-5A63-4B18-BF60-6C1E3F09260A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C5C54-77D6-4BE8-94F5-26476C635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9668B-EDC3-4F82-A6D1-5B537EAB1ACB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0CD9E-49B5-4E0F-831C-F494F37ED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9CFBC-6BEB-4A10-85FF-6AA6EA4447F1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DD90B-ED96-41CC-96E0-D4E3E8C51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2E1D3-7DD8-4FB2-A841-C9DCCC67ED31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8F761-1BA4-4F42-8A25-1607AEB0B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F168E-785C-4916-8657-19516964EC7A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51691-4407-4CAF-A940-A7EBDFE7E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4836B6-3F2A-45D4-9DD3-A32524509106}" type="datetimeFigureOut">
              <a:rPr lang="ru-RU"/>
              <a:pPr>
                <a:defRPr/>
              </a:pPr>
              <a:t>29.11.2017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E6D550-E8BB-4C7D-8CA9-AB04CD49B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1864" TargetMode="External"/><Relationship Id="rId13" Type="http://schemas.openxmlformats.org/officeDocument/2006/relationships/hyperlink" Target="https://uk.wikipedia.org/wiki/1832" TargetMode="External"/><Relationship Id="rId18" Type="http://schemas.openxmlformats.org/officeDocument/2006/relationships/hyperlink" Target="https://uk.wikipedia.org/wiki/%D0%A4%D1%96%D0%BB%D0%BE%D0%BB%D0%BE%D0%B3%D1%96%D1%8F" TargetMode="External"/><Relationship Id="rId26" Type="http://schemas.openxmlformats.org/officeDocument/2006/relationships/hyperlink" Target="https://uk.wikipedia.org/wiki/%D0%9F%D1%83%D0%BB%D0%BA%D0%BE%D0%B2%D1%81%D1%8C%D0%BA%D0%B0_%D0%BE%D0%B1%D1%81%D0%B5%D1%80%D0%B2%D0%B0%D1%82%D0%BE%D1%80%D1%96%D1%8F" TargetMode="External"/><Relationship Id="rId39" Type="http://schemas.openxmlformats.org/officeDocument/2006/relationships/hyperlink" Target="https://uk.wikipedia.org/wiki/1852" TargetMode="External"/><Relationship Id="rId3" Type="http://schemas.openxmlformats.org/officeDocument/2006/relationships/hyperlink" Target="https://uk.wikipedia.org/wiki/%D0%A0%D0%BE%D1%81%D1%96%D0%B9%D1%81%D1%8C%D0%BA%D0%B0_%D0%BC%D0%BE%D0%B2%D0%B0" TargetMode="External"/><Relationship Id="rId21" Type="http://schemas.openxmlformats.org/officeDocument/2006/relationships/hyperlink" Target="https://uk.wikipedia.org/wiki/%D0%95%D1%81%D1%82%D0%BE%D0%BD%D1%96%D1%8F" TargetMode="External"/><Relationship Id="rId34" Type="http://schemas.openxmlformats.org/officeDocument/2006/relationships/hyperlink" Target="https://uk.wikipedia.org/wiki/%D0%94%D1%83%D0%B3%D0%B0_%D0%A1%D1%82%D1%80%D1%83%D0%B2%D0%B5" TargetMode="External"/><Relationship Id="rId42" Type="http://schemas.openxmlformats.org/officeDocument/2006/relationships/hyperlink" Target="https://uk.wikipedia.org/wiki/%D0%9B%D1%96%D1%80%D0%B0_(%D1%81%D1%83%D0%B7%D1%96%D1%80'%D1%8F)" TargetMode="External"/><Relationship Id="rId47" Type="http://schemas.openxmlformats.org/officeDocument/2006/relationships/image" Target="../media/image52.jpeg"/><Relationship Id="rId7" Type="http://schemas.openxmlformats.org/officeDocument/2006/relationships/hyperlink" Target="https://uk.wikipedia.org/wiki/23_%D0%BB%D0%B8%D1%81%D1%82%D0%BE%D0%BF%D0%B0%D0%B4%D0%B0" TargetMode="External"/><Relationship Id="rId12" Type="http://schemas.openxmlformats.org/officeDocument/2006/relationships/hyperlink" Target="https://uk.wikipedia.org/wiki/%D0%A0%D0%BE%D1%81%D1%96%D0%B9%D1%81%D1%8C%D0%BA%D0%B0_%D0%B0%D0%BA%D0%B0%D0%B4%D0%B5%D0%BC%D1%96%D1%8F_%D0%BD%D0%B0%D1%83%D0%BA" TargetMode="External"/><Relationship Id="rId17" Type="http://schemas.openxmlformats.org/officeDocument/2006/relationships/hyperlink" Target="https://uk.wikipedia.org/wiki/%D0%93%D1%96%D0%BC%D0%BD%D0%B0%D0%B7%D1%96%D1%8F" TargetMode="External"/><Relationship Id="rId25" Type="http://schemas.openxmlformats.org/officeDocument/2006/relationships/hyperlink" Target="https://uk.wikipedia.org/wiki/1833" TargetMode="External"/><Relationship Id="rId33" Type="http://schemas.openxmlformats.org/officeDocument/2006/relationships/hyperlink" Target="https://uk.wikipedia.org/wiki/%D0%94%D1%83%D0%BD%D0%B0%D0%B9" TargetMode="External"/><Relationship Id="rId38" Type="http://schemas.openxmlformats.org/officeDocument/2006/relationships/hyperlink" Target="https://uk.wikipedia.org/wiki/1827" TargetMode="External"/><Relationship Id="rId46" Type="http://schemas.openxmlformats.org/officeDocument/2006/relationships/hyperlink" Target="https://uk.wikipedia.org/w/index.php?title=%D0%9A%D0%BB%D0%B0%D0%B4%D0%BE%D0%B2%D0%B8%D1%89%D0%B5_%D0%9F%D1%83%D0%BB%D0%BA%D0%BE%D0%B2%D1%81%D1%8C%D0%BA%D0%BE%D1%97_%D0%BE%D0%B1%D1%81%D0%B5%D1%80%D0%B2%D0%B0%D1%82%D0%BE%D1%80%D1%96%D1%97&amp;action=edit&amp;redlink=1" TargetMode="External"/><Relationship Id="rId2" Type="http://schemas.openxmlformats.org/officeDocument/2006/relationships/image" Target="../media/image51.jpeg"/><Relationship Id="rId16" Type="http://schemas.openxmlformats.org/officeDocument/2006/relationships/hyperlink" Target="https://uk.wikipedia.org/wiki/%D0%9D%D1%96%D0%BC%D0%B5%D1%87%D1%87%D0%B8%D0%BD%D0%B0" TargetMode="External"/><Relationship Id="rId20" Type="http://schemas.openxmlformats.org/officeDocument/2006/relationships/hyperlink" Target="https://uk.wikipedia.org/wiki/%D0%A2%D0%B0%D1%80%D1%82%D1%83%D1%81%D1%8C%D0%BA%D0%B8%D0%B9_%D1%83%D0%BD%D1%96%D0%B2%D0%B5%D1%80%D1%81%D0%B8%D1%82%D0%B5%D1%82" TargetMode="External"/><Relationship Id="rId29" Type="http://schemas.openxmlformats.org/officeDocument/2006/relationships/hyperlink" Target="https://uk.wikipedia.org/wiki/%D0%A0%D0%B5%D1%84%D1%80%D0%B0%D0%BA%D1%82%D0%BE%D1%80" TargetMode="External"/><Relationship Id="rId41" Type="http://schemas.openxmlformats.org/officeDocument/2006/relationships/hyperlink" Target="https://uk.wikipedia.org/wiki/%D0%92%D0%B5%D0%B3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1793" TargetMode="External"/><Relationship Id="rId11" Type="http://schemas.openxmlformats.org/officeDocument/2006/relationships/hyperlink" Target="https://uk.wikipedia.org/wiki/%D0%90%D1%81%D1%82%D1%80%D0%BE%D0%BD%D0%BE%D0%BC%D1%96%D1%8F" TargetMode="External"/><Relationship Id="rId24" Type="http://schemas.openxmlformats.org/officeDocument/2006/relationships/hyperlink" Target="https://uk.wikipedia.org/wiki/%D0%9E%D0%B1%D1%81%D0%B5%D1%80%D0%B2%D0%B0%D1%82%D0%BE%D1%80%D1%96%D1%8F" TargetMode="External"/><Relationship Id="rId32" Type="http://schemas.openxmlformats.org/officeDocument/2006/relationships/hyperlink" Target="https://uk.wikipedia.org/wiki/%D0%9B%D1%8C%D0%BE%D0%B4%D0%BE%D0%B2%D0%B8%D1%82%D0%B8%D0%B9_%D0%BE%D0%BA%D0%B5%D0%B0%D0%BD" TargetMode="External"/><Relationship Id="rId37" Type="http://schemas.openxmlformats.org/officeDocument/2006/relationships/hyperlink" Target="https://uk.wikipedia.org/wiki/%D0%93%D0%B0%D0%BB%D0%B0%D0%BA%D1%82%D0%B8%D0%BA%D0%B0" TargetMode="External"/><Relationship Id="rId40" Type="http://schemas.openxmlformats.org/officeDocument/2006/relationships/hyperlink" Target="https://uk.wikipedia.org/wiki/1837" TargetMode="External"/><Relationship Id="rId45" Type="http://schemas.openxmlformats.org/officeDocument/2006/relationships/hyperlink" Target="https://uk.wikipedia.org/wiki/%D0%A1%D0%B0%D0%BD%D0%BA%D1%82-%D0%9F%D0%B5%D1%82%D0%B5%D1%80%D0%B1%D1%83%D1%80%D0%B3" TargetMode="External"/><Relationship Id="rId5" Type="http://schemas.openxmlformats.org/officeDocument/2006/relationships/hyperlink" Target="https://uk.wikipedia.org/wiki/15_%D0%BA%D0%B2%D1%96%D1%82%D0%BD%D1%8F" TargetMode="External"/><Relationship Id="rId15" Type="http://schemas.openxmlformats.org/officeDocument/2006/relationships/hyperlink" Target="https://uk.wikipedia.org/wiki/%D0%93%D0%B0%D0%BC%D0%B1%D1%83%D1%80%D0%B3" TargetMode="External"/><Relationship Id="rId23" Type="http://schemas.openxmlformats.org/officeDocument/2006/relationships/hyperlink" Target="https://uk.wikipedia.org/wiki/1839" TargetMode="External"/><Relationship Id="rId28" Type="http://schemas.openxmlformats.org/officeDocument/2006/relationships/hyperlink" Target="https://uk.wikipedia.org/wiki/19_%D1%81%D0%B5%D1%80%D0%BF%D0%BD%D1%8F" TargetMode="External"/><Relationship Id="rId36" Type="http://schemas.openxmlformats.org/officeDocument/2006/relationships/hyperlink" Target="https://uk.wikipedia.org/wiki/%D0%90%D0%B1%D0%B5%D1%80%D0%B0%D1%86%D1%96%D1%8F_%D1%81%D0%B2%D1%96%D1%82%D0%BB%D0%B0" TargetMode="External"/><Relationship Id="rId10" Type="http://schemas.openxmlformats.org/officeDocument/2006/relationships/hyperlink" Target="https://uk.wikipedia.org/wiki/%D0%93%D0%B5%D0%BE%D0%B4%D0%B5%D0%B7%D0%B8%D1%81%D1%82" TargetMode="External"/><Relationship Id="rId19" Type="http://schemas.openxmlformats.org/officeDocument/2006/relationships/hyperlink" Target="https://uk.wikipedia.org/wiki/%D0%94%D0%B5%D1%80%D0%BF%D1%82%D1%81%D1%8C%D0%BA%D0%B8%D0%B9_%D1%83%D0%BD%D1%96%D0%B2%D0%B5%D1%80%D1%81%D0%B8%D1%82%D0%B5%D1%82" TargetMode="External"/><Relationship Id="rId31" Type="http://schemas.openxmlformats.org/officeDocument/2006/relationships/hyperlink" Target="https://uk.wikipedia.org/wiki/%D0%9C%D0%B5%D1%80%D0%B8%D0%B4%D1%96%D0%B0%D0%BD" TargetMode="External"/><Relationship Id="rId44" Type="http://schemas.openxmlformats.org/officeDocument/2006/relationships/hyperlink" Target="https://uk.wikipedia.org/wiki/%D0%97%D0%BE%D0%BB%D0%BE%D1%82%D0%B0_%D0%9C%D0%B5%D0%B4%D0%B0%D0%BB%D1%8C_%D0%9A%D0%BE%D1%80%D0%BE%D0%BB%D1%96%D0%B2%D1%81%D1%8C%D0%BA%D0%BE%D0%B3%D0%BE_%D0%90%D1%81%D1%82%D1%80%D0%BE%D0%BD%D0%BE%D0%BC%D1%96%D1%87%D0%BD%D0%BE%D0%B3%D0%BE_%D1%82%D0%BE%D0%B2%D0%B0%D1%80%D0%B8%D1%81%D1%82%D0%B2%D0%B0" TargetMode="External"/><Relationship Id="rId4" Type="http://schemas.openxmlformats.org/officeDocument/2006/relationships/hyperlink" Target="https://uk.wikipedia.org/wiki/%D0%9D%D1%96%D0%BC%D0%B5%D1%86%D1%8C%D0%BA%D0%B0_%D0%BC%D0%BE%D0%B2%D0%B0" TargetMode="External"/><Relationship Id="rId9" Type="http://schemas.openxmlformats.org/officeDocument/2006/relationships/hyperlink" Target="https://uk.wikipedia.org/wiki/%D0%90%D1%81%D1%82%D1%80%D0%BE%D0%BD%D0%BE%D0%BC" TargetMode="External"/><Relationship Id="rId14" Type="http://schemas.openxmlformats.org/officeDocument/2006/relationships/hyperlink" Target="https://uk.wikipedia.org/w/index.php?title=%D0%90%D0%BB%D1%8C%D1%82%D0%BE%D0%BD%D0%B0&amp;action=edit&amp;redlink=1" TargetMode="External"/><Relationship Id="rId22" Type="http://schemas.openxmlformats.org/officeDocument/2006/relationships/hyperlink" Target="https://uk.wikipedia.org/wiki/1818" TargetMode="External"/><Relationship Id="rId27" Type="http://schemas.openxmlformats.org/officeDocument/2006/relationships/hyperlink" Target="https://uk.wikipedia.org/wiki/%D0%9F%D0%B5%D1%82%D0%B5%D1%80%D0%B1%D1%83%D1%80%D0%B3" TargetMode="External"/><Relationship Id="rId30" Type="http://schemas.openxmlformats.org/officeDocument/2006/relationships/hyperlink" Target="https://uk.wikipedia.org/wiki/%D0%9E%D0%B1'%D1%94%D0%BA%D1%82%D0%B8%D0%B2" TargetMode="External"/><Relationship Id="rId35" Type="http://schemas.openxmlformats.org/officeDocument/2006/relationships/hyperlink" Target="https://uk.wikipedia.org/wiki/%D0%97%D0%B5%D0%BC%D0%BB%D1%8F_(%D0%BF%D0%BB%D0%B0%D0%BD%D0%B5%D1%82%D0%B0)" TargetMode="External"/><Relationship Id="rId43" Type="http://schemas.openxmlformats.org/officeDocument/2006/relationships/hyperlink" Target="https://uk.wikipedia.org/wiki/182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ctrTitle"/>
          </p:nvPr>
        </p:nvSpPr>
        <p:spPr>
          <a:xfrm>
            <a:off x="1116013" y="0"/>
            <a:ext cx="6983412" cy="981075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chemeClr val="hlink"/>
                </a:solidFill>
              </a:rPr>
              <a:t>Творча робота №19</a:t>
            </a:r>
            <a:endParaRPr lang="ru-RU" smtClean="0">
              <a:solidFill>
                <a:schemeClr val="hlink"/>
              </a:solidFill>
            </a:endParaRPr>
          </a:p>
        </p:txBody>
      </p:sp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899592" y="1124744"/>
            <a:ext cx="77403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dirty="0">
                <a:solidFill>
                  <a:schemeClr val="hlink"/>
                </a:solidFill>
              </a:rPr>
              <a:t>Складання маршруту історико-культурних </a:t>
            </a:r>
          </a:p>
          <a:p>
            <a:pPr algn="ctr">
              <a:spcBef>
                <a:spcPct val="50000"/>
              </a:spcBef>
            </a:pPr>
            <a:r>
              <a:rPr lang="uk-UA" sz="2800" dirty="0">
                <a:solidFill>
                  <a:schemeClr val="hlink"/>
                </a:solidFill>
              </a:rPr>
              <a:t>об</a:t>
            </a:r>
            <a:r>
              <a:rPr lang="en-US" sz="2800" dirty="0">
                <a:solidFill>
                  <a:schemeClr val="hlink"/>
                </a:solidFill>
              </a:rPr>
              <a:t>’</a:t>
            </a:r>
            <a:r>
              <a:rPr lang="uk-UA" sz="2800" dirty="0">
                <a:solidFill>
                  <a:schemeClr val="hlink"/>
                </a:solidFill>
              </a:rPr>
              <a:t>єктів України або пам</a:t>
            </a:r>
            <a:r>
              <a:rPr lang="en-US" sz="2800" dirty="0">
                <a:solidFill>
                  <a:schemeClr val="hlink"/>
                </a:solidFill>
              </a:rPr>
              <a:t>’</a:t>
            </a:r>
            <a:r>
              <a:rPr lang="uk-UA" sz="2800" dirty="0">
                <a:solidFill>
                  <a:schemeClr val="hlink"/>
                </a:solidFill>
              </a:rPr>
              <a:t>яток природи за </a:t>
            </a:r>
          </a:p>
          <a:p>
            <a:pPr algn="ctr">
              <a:spcBef>
                <a:spcPct val="50000"/>
              </a:spcBef>
            </a:pPr>
            <a:r>
              <a:rPr lang="uk-UA" sz="2800" dirty="0">
                <a:solidFill>
                  <a:schemeClr val="hlink"/>
                </a:solidFill>
              </a:rPr>
              <a:t>допомогою картографічних джерел</a:t>
            </a:r>
            <a:endParaRPr lang="ru-RU" sz="2800" dirty="0">
              <a:solidFill>
                <a:schemeClr val="hlink"/>
              </a:solidFill>
            </a:endParaRPr>
          </a:p>
        </p:txBody>
      </p:sp>
      <p:pic>
        <p:nvPicPr>
          <p:cNvPr id="15363" name="Picture 2" descr="Картинки по запросу глобус пн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0" y="2940625"/>
            <a:ext cx="2808312" cy="3792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Картинки по запросу софія київсь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357188"/>
            <a:ext cx="542925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8" descr="Картинки по запросу софія київсь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8"/>
            <a:ext cx="364331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714625" y="0"/>
            <a:ext cx="5214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3333FF"/>
                </a:solidFill>
              </a:rPr>
              <a:t>Ікона Богоматері Заступниці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2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6626" name="AutoShape 4" descr="Картинки по запрос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6627" name="Picture 6" descr="Картинки по запрос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142875"/>
            <a:ext cx="8982075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4"/>
          <p:cNvSpPr txBox="1">
            <a:spLocks noChangeArrowheads="1"/>
          </p:cNvSpPr>
          <p:nvPr/>
        </p:nvSpPr>
        <p:spPr bwMode="auto">
          <a:xfrm>
            <a:off x="3000375" y="0"/>
            <a:ext cx="38576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3333FF"/>
                </a:solidFill>
                <a:latin typeface="Calibri" pitchFamily="34" charset="0"/>
              </a:rPr>
              <a:t>Києво-Печерська лавра.</a:t>
            </a:r>
            <a:endParaRPr lang="ru-RU" sz="2400">
              <a:solidFill>
                <a:srgbClr val="3333FF"/>
              </a:solidFill>
              <a:latin typeface="Calibri" pitchFamily="34" charset="0"/>
            </a:endParaRPr>
          </a:p>
          <a:p>
            <a:endParaRPr lang="ru-RU">
              <a:solidFill>
                <a:srgbClr val="3333FF"/>
              </a:solidFill>
              <a:latin typeface="Calibri" pitchFamily="34" charset="0"/>
            </a:endParaRPr>
          </a:p>
        </p:txBody>
      </p:sp>
      <p:pic>
        <p:nvPicPr>
          <p:cNvPr id="27650" name="Picture 8" descr="Картинки по запросу киево-печерська лав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28625"/>
            <a:ext cx="885825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Картинки по запросу киево-печерська лав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42875"/>
            <a:ext cx="8799512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Картинки по запросу киево-печерська лав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4406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4" descr="Картинки по запросу киево-печерська лав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500313"/>
            <a:ext cx="87868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 descr="Картинки по запросу киево-печерська лавр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2875"/>
            <a:ext cx="42846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Картинки по запросу киево печерская лавра пеще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57188"/>
            <a:ext cx="4357688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4" descr="Картинки по запрос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57188"/>
            <a:ext cx="4214812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6" descr="Картинки по запросу киево печерская лавра пещер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214688"/>
            <a:ext cx="4357688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8" descr="Картинки по запросу киево печерская лавра пещер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214688"/>
            <a:ext cx="42148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2857500" y="0"/>
            <a:ext cx="4929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3333FF"/>
                </a:solidFill>
              </a:rPr>
              <a:t>Печери Ки</a:t>
            </a:r>
            <a:r>
              <a:rPr lang="uk-UA">
                <a:solidFill>
                  <a:srgbClr val="3333FF"/>
                </a:solidFill>
              </a:rPr>
              <a:t>єво-Печерської лаври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Картинки по запросу киево печерская лав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3214688"/>
            <a:ext cx="500062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4" descr="Картинки по запросу киево печерская лав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7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" descr="Картинки по запросу києво печерська лавра всередин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0" y="0"/>
            <a:ext cx="42862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Картинки по запросу києво печерська лавра всередині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08338"/>
            <a:ext cx="4071938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1671638" y="2857500"/>
            <a:ext cx="65008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Внутрішнє оздоблення Києво-Печерської лаври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3"/>
          <p:cNvSpPr>
            <a:spLocks noChangeArrowheads="1"/>
          </p:cNvSpPr>
          <p:nvPr/>
        </p:nvSpPr>
        <p:spPr bwMode="auto">
          <a:xfrm>
            <a:off x="2505075" y="58738"/>
            <a:ext cx="399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rgbClr val="3333FF"/>
                </a:solidFill>
                <a:latin typeface="Calibri" pitchFamily="34" charset="0"/>
              </a:rPr>
              <a:t>Ансамбль історичного центру Львова</a:t>
            </a:r>
            <a:endParaRPr lang="ru-RU">
              <a:solidFill>
                <a:srgbClr val="3333FF"/>
              </a:solidFill>
              <a:latin typeface="Calibri" pitchFamily="34" charset="0"/>
            </a:endParaRPr>
          </a:p>
        </p:txBody>
      </p:sp>
      <p:pic>
        <p:nvPicPr>
          <p:cNvPr id="32770" name="Picture 2" descr="Картинки по запросу площа ринок львів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428625"/>
            <a:ext cx="91440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Картинки по запросу площа ринок львів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285750"/>
            <a:ext cx="4932363" cy="328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6" descr="Картинки по запросу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0" y="3644900"/>
            <a:ext cx="493236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2" descr="Картинки по запросу успенська церк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8875" y="0"/>
            <a:ext cx="4140200" cy="635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1714500" y="-71438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Площа ринок</a:t>
            </a:r>
            <a:endParaRPr lang="ru-RU">
              <a:solidFill>
                <a:srgbClr val="3333FF"/>
              </a:solidFill>
            </a:endParaRPr>
          </a:p>
        </p:txBody>
      </p:sp>
      <p:sp>
        <p:nvSpPr>
          <p:cNvPr id="33797" name="TextBox 5"/>
          <p:cNvSpPr txBox="1">
            <a:spLocks noChangeArrowheads="1"/>
          </p:cNvSpPr>
          <p:nvPr/>
        </p:nvSpPr>
        <p:spPr bwMode="auto">
          <a:xfrm>
            <a:off x="5929313" y="6357938"/>
            <a:ext cx="321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Успенська Церква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Картинки по запросу успенська церква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357188"/>
            <a:ext cx="900112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2276475" y="0"/>
            <a:ext cx="5535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Внутрішнє оздоблення Успенської церкви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627030" y="33528"/>
            <a:ext cx="269979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u="sng" dirty="0">
                <a:solidFill>
                  <a:schemeClr val="hlink"/>
                </a:solidFill>
                <a:latin typeface="Calibri" pitchFamily="34" charset="0"/>
              </a:rPr>
              <a:t>Мета уроку:</a:t>
            </a:r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560" y="765175"/>
            <a:ext cx="796094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hlink"/>
                </a:solidFill>
                <a:latin typeface="Calibri" pitchFamily="34" charset="0"/>
              </a:rPr>
              <a:t>Навчальна:</a:t>
            </a:r>
            <a:r>
              <a:rPr lang="uk-UA" sz="2000" dirty="0">
                <a:solidFill>
                  <a:schemeClr val="hlink"/>
                </a:solidFill>
                <a:latin typeface="Calibri" pitchFamily="34" charset="0"/>
              </a:rPr>
              <a:t> актуалізувати знання про історико-культурні об`єкти та пам`ятки природи України; формувати вміння складати туристичний маршрут за допомогою картографічних джерел; сприяти формуванню картографічної грамотності та інформаційної компетентності; поглиблювати міжпредметні зв`язки з історією України.</a:t>
            </a:r>
            <a:endParaRPr lang="ru-RU" sz="2000" dirty="0">
              <a:solidFill>
                <a:schemeClr val="hlink"/>
              </a:solidFill>
              <a:latin typeface="Calibri" pitchFamily="34" charset="0"/>
            </a:endParaRPr>
          </a:p>
          <a:p>
            <a:endParaRPr lang="ru-RU" sz="2000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560" y="2492375"/>
            <a:ext cx="803237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hlink"/>
                </a:solidFill>
                <a:latin typeface="Calibri" pitchFamily="34" charset="0"/>
              </a:rPr>
              <a:t>Розвивальна:</a:t>
            </a:r>
            <a:r>
              <a:rPr lang="uk-UA" sz="2000" dirty="0">
                <a:solidFill>
                  <a:schemeClr val="hlink"/>
                </a:solidFill>
                <a:latin typeface="Calibri" pitchFamily="34" charset="0"/>
              </a:rPr>
              <a:t> розвивати вміння користивуватися джерелами картографічної інформації, самостійно шукати, аналізувати і передавати їх; розвивати пам`ять, уміння аналітично мислити, критично сприймати інформацію, робити висновки, виділяти головне, поєднувати теоретичні й практичні знання;</a:t>
            </a:r>
            <a:endParaRPr lang="ru-RU" sz="2000" dirty="0">
              <a:solidFill>
                <a:schemeClr val="hlink"/>
              </a:solidFill>
              <a:latin typeface="Calibri" pitchFamily="34" charset="0"/>
            </a:endParaRPr>
          </a:p>
          <a:p>
            <a:endParaRPr lang="ru-RU" sz="2000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82711" y="4221088"/>
            <a:ext cx="7888362" cy="168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hlink"/>
                </a:solidFill>
                <a:latin typeface="Calibri" pitchFamily="34" charset="0"/>
              </a:rPr>
              <a:t>Виховна:</a:t>
            </a:r>
            <a:r>
              <a:rPr lang="uk-UA" sz="2000" dirty="0">
                <a:solidFill>
                  <a:schemeClr val="hlink"/>
                </a:solidFill>
                <a:latin typeface="Calibri" pitchFamily="34" charset="0"/>
              </a:rPr>
              <a:t> виховувати бажання вчитися, відчуття власної значущості, взаємоповагу; сприяти вихованню духовного багатства особистості, патріотичне почуття приналежності до українського народу, України</a:t>
            </a:r>
            <a:r>
              <a:rPr lang="en-US" sz="2000" dirty="0">
                <a:solidFill>
                  <a:schemeClr val="hlink"/>
                </a:solidFill>
                <a:latin typeface="Calibri" pitchFamily="34" charset="0"/>
              </a:rPr>
              <a:t>;</a:t>
            </a:r>
            <a:r>
              <a:rPr lang="uk-UA" sz="2000" dirty="0">
                <a:solidFill>
                  <a:schemeClr val="hlink"/>
                </a:solidFill>
                <a:latin typeface="Calibri" pitchFamily="34" charset="0"/>
              </a:rPr>
              <a:t> почуття толерантності.</a:t>
            </a:r>
            <a:endParaRPr lang="ru-RU" sz="2000" dirty="0">
              <a:solidFill>
                <a:schemeClr val="hlink"/>
              </a:solidFill>
              <a:latin typeface="Calibri" pitchFamily="34" charset="0"/>
            </a:endParaRPr>
          </a:p>
          <a:p>
            <a:endParaRPr lang="ru-RU" sz="2000" dirty="0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Картинки по запросу собор святого юра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5715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4" descr="Картинки по запросу собор святого юра льв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3500438"/>
            <a:ext cx="47863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6" descr="Картинки по запрос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285750"/>
            <a:ext cx="3429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Картинки по запросу собор святого юра льві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435768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3276600" y="-71438"/>
            <a:ext cx="4000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Собор Святого Юра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Картинки по запросу собор святого юра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333375"/>
            <a:ext cx="9001125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051050" y="0"/>
            <a:ext cx="6481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rgbClr val="3366FF"/>
                </a:solidFill>
              </a:rPr>
              <a:t>Внутрішнє оздоблення Собору Святого Юра</a:t>
            </a:r>
            <a:endParaRPr lang="ru-RU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Картинки по запросу ратуша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464343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4" descr="Картинки по запросу ратуша льв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3357563"/>
            <a:ext cx="50006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6" descr="Картинки по запросу ратуша льві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57188"/>
            <a:ext cx="4429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8" descr="Картинки по запросу ратуша льві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7563"/>
            <a:ext cx="40338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Box 6"/>
          <p:cNvSpPr txBox="1">
            <a:spLocks noChangeArrowheads="1"/>
          </p:cNvSpPr>
          <p:nvPr/>
        </p:nvSpPr>
        <p:spPr bwMode="auto">
          <a:xfrm>
            <a:off x="3714750" y="-12700"/>
            <a:ext cx="3857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Львівська ратуша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Картинки по запросу домініканський собор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48577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6" descr="Картинки по запросу домініканський собор льв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3500438"/>
            <a:ext cx="51435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8" descr="Картинки по запросу домініканський собор льві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285750"/>
            <a:ext cx="421481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10" descr="Картинки по запросу домініканський собор льві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39290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3667125" y="-71438"/>
            <a:ext cx="3929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Домініканський собор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Картинки по запросу домініканський собор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333375"/>
            <a:ext cx="9001125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979613" y="0"/>
            <a:ext cx="583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rgbClr val="3366FF"/>
                </a:solidFill>
              </a:rPr>
              <a:t>Внутрішнє оздоблення Домініканського собору</a:t>
            </a:r>
            <a:endParaRPr lang="ru-RU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Картинки по запросу вірменська церква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9144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4" descr="Картинки по запросу вірменська церква льв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29063"/>
            <a:ext cx="5715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6" descr="Картинки по запросу вірменська церква льві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9925" y="3929063"/>
            <a:ext cx="33940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Box 4"/>
          <p:cNvSpPr txBox="1">
            <a:spLocks noChangeArrowheads="1"/>
          </p:cNvSpPr>
          <p:nvPr/>
        </p:nvSpPr>
        <p:spPr bwMode="auto">
          <a:xfrm>
            <a:off x="3571875" y="-71438"/>
            <a:ext cx="5500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Вірменська церква</a:t>
            </a:r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Картинки по запрос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333375"/>
            <a:ext cx="9001125" cy="641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195513" y="0"/>
            <a:ext cx="5184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>
                <a:solidFill>
                  <a:srgbClr val="3366FF"/>
                </a:solidFill>
              </a:rPr>
              <a:t>Внутрішнє оздоблення Вірменської церкви</a:t>
            </a:r>
            <a:endParaRPr lang="ru-RU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Картинки по запросу оперний театр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0050" y="4076700"/>
            <a:ext cx="49339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6" descr="Картинки по запросу оперний театр льв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8"/>
            <a:ext cx="9144000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2" descr="Картинки по запросу львівський оперний театр фот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1938"/>
            <a:ext cx="41433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4"/>
          <p:cNvSpPr txBox="1">
            <a:spLocks noChangeArrowheads="1"/>
          </p:cNvSpPr>
          <p:nvPr/>
        </p:nvSpPr>
        <p:spPr bwMode="auto">
          <a:xfrm>
            <a:off x="3143250" y="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3333FF"/>
                </a:solidFill>
              </a:rPr>
              <a:t>Львівський оперний театр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Картинки по запросу оперний театр льв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482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4" descr="Картинки по запросу оперний театр льві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811588"/>
            <a:ext cx="84963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6" descr="Картинки по запросу оперний театр льві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8250" y="0"/>
            <a:ext cx="40957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Фрідріх Георг Вільгельм Струв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71439"/>
            <a:ext cx="2052860" cy="263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4"/>
          <p:cNvSpPr txBox="1">
            <a:spLocks noChangeArrowheads="1"/>
          </p:cNvSpPr>
          <p:nvPr/>
        </p:nvSpPr>
        <p:spPr bwMode="auto">
          <a:xfrm>
            <a:off x="2483768" y="260648"/>
            <a:ext cx="655272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vi-VN" sz="1400" b="1" dirty="0" smtClean="0">
                <a:solidFill>
                  <a:srgbClr val="3366FF"/>
                </a:solidFill>
              </a:rPr>
              <a:t>Васи́ль </a:t>
            </a:r>
            <a:r>
              <a:rPr lang="vi-VN" sz="1400" b="1" dirty="0">
                <a:solidFill>
                  <a:srgbClr val="3366FF"/>
                </a:solidFill>
              </a:rPr>
              <a:t>Я́кович Стру́ве</a:t>
            </a:r>
            <a:r>
              <a:rPr lang="vi-VN" sz="1400" dirty="0">
                <a:solidFill>
                  <a:srgbClr val="3366FF"/>
                </a:solidFill>
              </a:rPr>
              <a:t> (</a:t>
            </a:r>
            <a:r>
              <a:rPr lang="vi-VN" sz="1400" dirty="0">
                <a:solidFill>
                  <a:srgbClr val="3366FF"/>
                </a:solidFill>
                <a:hlinkClick r:id="rId3" tooltip="Російська мова"/>
              </a:rPr>
              <a:t>рос.</a:t>
            </a:r>
            <a:r>
              <a:rPr lang="vi-VN" sz="1400" dirty="0">
                <a:solidFill>
                  <a:srgbClr val="3366FF"/>
                </a:solidFill>
              </a:rPr>
              <a:t> </a:t>
            </a:r>
            <a:r>
              <a:rPr lang="vi-VN" sz="1400" i="1" dirty="0">
                <a:solidFill>
                  <a:srgbClr val="3366FF"/>
                </a:solidFill>
              </a:rPr>
              <a:t>Струве, Василий Яковлевич</a:t>
            </a:r>
            <a:r>
              <a:rPr lang="vi-VN" sz="1400" dirty="0">
                <a:solidFill>
                  <a:srgbClr val="3366FF"/>
                </a:solidFill>
              </a:rPr>
              <a:t>, </a:t>
            </a:r>
            <a:r>
              <a:rPr lang="vi-VN" sz="1400" dirty="0">
                <a:solidFill>
                  <a:srgbClr val="3366FF"/>
                </a:solidFill>
                <a:hlinkClick r:id="rId4" tooltip="Німецька мова"/>
              </a:rPr>
              <a:t>нім.</a:t>
            </a:r>
            <a:r>
              <a:rPr lang="vi-VN" sz="1400" dirty="0">
                <a:solidFill>
                  <a:srgbClr val="3366FF"/>
                </a:solidFill>
              </a:rPr>
              <a:t> </a:t>
            </a:r>
            <a:r>
              <a:rPr lang="en-US" sz="1400" i="1" dirty="0">
                <a:solidFill>
                  <a:srgbClr val="3366FF"/>
                </a:solidFill>
              </a:rPr>
              <a:t>Friedrich Georg Wilhelm Struve</a:t>
            </a:r>
            <a:r>
              <a:rPr lang="en-US" sz="1400" dirty="0">
                <a:solidFill>
                  <a:srgbClr val="3366FF"/>
                </a:solidFill>
              </a:rPr>
              <a:t>; *</a:t>
            </a:r>
            <a:r>
              <a:rPr lang="en-US" sz="1400" dirty="0">
                <a:solidFill>
                  <a:srgbClr val="3366FF"/>
                </a:solidFill>
                <a:hlinkClick r:id="rId5" tooltip="15 квітня"/>
              </a:rPr>
              <a:t>15 </a:t>
            </a:r>
            <a:r>
              <a:rPr lang="vi-VN" sz="1400" dirty="0">
                <a:solidFill>
                  <a:srgbClr val="3366FF"/>
                </a:solidFill>
                <a:hlinkClick r:id="rId5" tooltip="15 квітня"/>
              </a:rPr>
              <a:t>квітня</a:t>
            </a:r>
            <a:r>
              <a:rPr lang="vi-VN" sz="1400" dirty="0">
                <a:solidFill>
                  <a:srgbClr val="3366FF"/>
                </a:solidFill>
              </a:rPr>
              <a:t> </a:t>
            </a:r>
            <a:r>
              <a:rPr lang="vi-VN" sz="1400" dirty="0">
                <a:solidFill>
                  <a:srgbClr val="3366FF"/>
                </a:solidFill>
                <a:hlinkClick r:id="rId6" tooltip="1793"/>
              </a:rPr>
              <a:t>1793</a:t>
            </a:r>
            <a:r>
              <a:rPr lang="vi-VN" sz="1400" dirty="0">
                <a:solidFill>
                  <a:srgbClr val="3366FF"/>
                </a:solidFill>
              </a:rPr>
              <a:t> — †</a:t>
            </a:r>
            <a:r>
              <a:rPr lang="vi-VN" sz="1400" dirty="0">
                <a:solidFill>
                  <a:srgbClr val="3366FF"/>
                </a:solidFill>
                <a:hlinkClick r:id="rId7" tooltip="23 листопада"/>
              </a:rPr>
              <a:t>23 листопада</a:t>
            </a:r>
            <a:r>
              <a:rPr lang="vi-VN" sz="1400" dirty="0">
                <a:solidFill>
                  <a:srgbClr val="3366FF"/>
                </a:solidFill>
              </a:rPr>
              <a:t> </a:t>
            </a:r>
            <a:r>
              <a:rPr lang="vi-VN" sz="1400" dirty="0">
                <a:solidFill>
                  <a:srgbClr val="3366FF"/>
                </a:solidFill>
                <a:hlinkClick r:id="rId8" tooltip="1864"/>
              </a:rPr>
              <a:t>1864</a:t>
            </a:r>
            <a:r>
              <a:rPr lang="vi-VN" sz="1400" dirty="0">
                <a:solidFill>
                  <a:srgbClr val="3366FF"/>
                </a:solidFill>
              </a:rPr>
              <a:t>) — російський </a:t>
            </a:r>
            <a:r>
              <a:rPr lang="vi-VN" sz="1400" dirty="0">
                <a:solidFill>
                  <a:srgbClr val="3366FF"/>
                </a:solidFill>
                <a:hlinkClick r:id="rId9" tooltip="Астроном"/>
              </a:rPr>
              <a:t>астроном</a:t>
            </a:r>
            <a:r>
              <a:rPr lang="vi-VN" sz="1400" dirty="0">
                <a:solidFill>
                  <a:srgbClr val="3366FF"/>
                </a:solidFill>
              </a:rPr>
              <a:t> і </a:t>
            </a:r>
            <a:r>
              <a:rPr lang="vi-VN" sz="1400" dirty="0">
                <a:solidFill>
                  <a:srgbClr val="3366FF"/>
                </a:solidFill>
                <a:hlinkClick r:id="rId10" tooltip="Геодезист"/>
              </a:rPr>
              <a:t>геодезист</a:t>
            </a:r>
            <a:r>
              <a:rPr lang="vi-VN" sz="1400" dirty="0">
                <a:solidFill>
                  <a:srgbClr val="3366FF"/>
                </a:solidFill>
              </a:rPr>
              <a:t> німецького походження, один із творців зоряної </a:t>
            </a:r>
            <a:r>
              <a:rPr lang="vi-VN" sz="1400" dirty="0">
                <a:solidFill>
                  <a:srgbClr val="3366FF"/>
                </a:solidFill>
                <a:hlinkClick r:id="rId11" tooltip="Астрономія"/>
              </a:rPr>
              <a:t>астрономії</a:t>
            </a:r>
            <a:r>
              <a:rPr lang="vi-VN" sz="1400" dirty="0">
                <a:solidFill>
                  <a:srgbClr val="3366FF"/>
                </a:solidFill>
              </a:rPr>
              <a:t>, член </a:t>
            </a:r>
            <a:r>
              <a:rPr lang="vi-VN" sz="1400" dirty="0">
                <a:solidFill>
                  <a:srgbClr val="3366FF"/>
                </a:solidFill>
                <a:hlinkClick r:id="rId12" tooltip="Російська академія наук"/>
              </a:rPr>
              <a:t>Петербурзької академії наук</a:t>
            </a:r>
            <a:r>
              <a:rPr lang="vi-VN" sz="1400" dirty="0">
                <a:solidFill>
                  <a:srgbClr val="3366FF"/>
                </a:solidFill>
              </a:rPr>
              <a:t> (з </a:t>
            </a:r>
            <a:r>
              <a:rPr lang="vi-VN" sz="1400" dirty="0">
                <a:solidFill>
                  <a:srgbClr val="3366FF"/>
                </a:solidFill>
                <a:hlinkClick r:id="rId13" tooltip="1832"/>
              </a:rPr>
              <a:t>1832</a:t>
            </a:r>
            <a:r>
              <a:rPr lang="vi-VN" sz="1400" dirty="0">
                <a:solidFill>
                  <a:srgbClr val="3366FF"/>
                </a:solidFill>
              </a:rPr>
              <a:t> р.).</a:t>
            </a:r>
            <a:endParaRPr lang="uk-UA" sz="1400" dirty="0">
              <a:solidFill>
                <a:srgbClr val="3366FF"/>
              </a:solidFill>
            </a:endParaRPr>
          </a:p>
          <a:p>
            <a:r>
              <a:rPr lang="ru-RU" sz="1400" dirty="0" err="1" smtClean="0">
                <a:solidFill>
                  <a:srgbClr val="3366FF"/>
                </a:solidFill>
              </a:rPr>
              <a:t>Фрідрих</a:t>
            </a:r>
            <a:r>
              <a:rPr lang="ru-RU" sz="1400" dirty="0" smtClean="0">
                <a:solidFill>
                  <a:srgbClr val="3366FF"/>
                </a:solidFill>
              </a:rPr>
              <a:t> </a:t>
            </a:r>
            <a:r>
              <a:rPr lang="ru-RU" sz="1400" dirty="0">
                <a:solidFill>
                  <a:srgbClr val="3366FF"/>
                </a:solidFill>
              </a:rPr>
              <a:t>Георг </a:t>
            </a:r>
            <a:r>
              <a:rPr lang="ru-RU" sz="1400" dirty="0" err="1">
                <a:solidFill>
                  <a:srgbClr val="3366FF"/>
                </a:solidFill>
              </a:rPr>
              <a:t>Вільгельм</a:t>
            </a:r>
            <a:r>
              <a:rPr lang="ru-RU" sz="1400" dirty="0">
                <a:solidFill>
                  <a:srgbClr val="3366FF"/>
                </a:solidFill>
              </a:rPr>
              <a:t> фон Струве </a:t>
            </a:r>
            <a:r>
              <a:rPr lang="ru-RU" sz="1400" dirty="0" err="1">
                <a:solidFill>
                  <a:srgbClr val="3366FF"/>
                </a:solidFill>
              </a:rPr>
              <a:t>народився</a:t>
            </a:r>
            <a:r>
              <a:rPr lang="ru-RU" sz="1400" dirty="0">
                <a:solidFill>
                  <a:srgbClr val="3366FF"/>
                </a:solidFill>
              </a:rPr>
              <a:t> в </a:t>
            </a:r>
            <a:r>
              <a:rPr lang="ru-RU" sz="1400" dirty="0" err="1">
                <a:solidFill>
                  <a:srgbClr val="3366FF"/>
                </a:solidFill>
                <a:hlinkClick r:id="rId14" tooltip="Альтона (ще не написана)"/>
              </a:rPr>
              <a:t>Альтоні</a:t>
            </a:r>
            <a:r>
              <a:rPr lang="ru-RU" sz="1400" dirty="0">
                <a:solidFill>
                  <a:srgbClr val="3366FF"/>
                </a:solidFill>
              </a:rPr>
              <a:t> (район м. </a:t>
            </a:r>
            <a:r>
              <a:rPr lang="ru-RU" sz="1400" dirty="0">
                <a:solidFill>
                  <a:srgbClr val="3366FF"/>
                </a:solidFill>
                <a:hlinkClick r:id="rId15" tooltip="Гамбург"/>
              </a:rPr>
              <a:t>Гамбурга</a:t>
            </a:r>
            <a:r>
              <a:rPr lang="ru-RU" sz="1400" dirty="0">
                <a:solidFill>
                  <a:srgbClr val="3366FF"/>
                </a:solidFill>
              </a:rPr>
              <a:t> в </a:t>
            </a:r>
            <a:r>
              <a:rPr lang="ru-RU" sz="1400" dirty="0" err="1">
                <a:solidFill>
                  <a:srgbClr val="3366FF"/>
                </a:solidFill>
                <a:hlinkClick r:id="rId16" tooltip="Німеччина"/>
              </a:rPr>
              <a:t>Німеччині</a:t>
            </a:r>
            <a:r>
              <a:rPr lang="ru-RU" sz="1400" dirty="0">
                <a:solidFill>
                  <a:srgbClr val="3366FF"/>
                </a:solidFill>
              </a:rPr>
              <a:t>) в </a:t>
            </a:r>
            <a:r>
              <a:rPr lang="ru-RU" sz="1400" dirty="0" err="1">
                <a:solidFill>
                  <a:srgbClr val="3366FF"/>
                </a:solidFill>
              </a:rPr>
              <a:t>родині</a:t>
            </a:r>
            <a:r>
              <a:rPr lang="ru-RU" sz="1400" dirty="0">
                <a:solidFill>
                  <a:srgbClr val="3366FF"/>
                </a:solidFill>
              </a:rPr>
              <a:t> директора </a:t>
            </a:r>
            <a:r>
              <a:rPr lang="ru-RU" sz="1400" dirty="0" err="1">
                <a:solidFill>
                  <a:srgbClr val="3366FF"/>
                </a:solidFill>
              </a:rPr>
              <a:t>місцевої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17" tooltip="Гімназія"/>
              </a:rPr>
              <a:t>гімназії</a:t>
            </a:r>
            <a:r>
              <a:rPr lang="ru-RU" sz="1400" dirty="0">
                <a:solidFill>
                  <a:srgbClr val="3366FF"/>
                </a:solidFill>
              </a:rPr>
              <a:t>, </a:t>
            </a:r>
            <a:r>
              <a:rPr lang="ru-RU" sz="1400" dirty="0" smtClean="0">
                <a:solidFill>
                  <a:srgbClr val="3366FF"/>
                </a:solidFill>
              </a:rPr>
              <a:t>одержав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18" tooltip="Філологія"/>
              </a:rPr>
              <a:t>філологічну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</a:rPr>
              <a:t>освіту</a:t>
            </a:r>
            <a:r>
              <a:rPr lang="ru-RU" sz="1400" dirty="0">
                <a:solidFill>
                  <a:srgbClr val="3366FF"/>
                </a:solidFill>
              </a:rPr>
              <a:t> в </a:t>
            </a:r>
            <a:r>
              <a:rPr lang="ru-RU" sz="1400" dirty="0" err="1">
                <a:solidFill>
                  <a:srgbClr val="3366FF"/>
                </a:solidFill>
                <a:hlinkClick r:id="rId19" tooltip="Дерптський університет"/>
              </a:rPr>
              <a:t>Дерптському</a:t>
            </a:r>
            <a:r>
              <a:rPr lang="ru-RU" sz="1400" dirty="0">
                <a:solidFill>
                  <a:srgbClr val="3366FF"/>
                </a:solidFill>
                <a:hlinkClick r:id="rId19" tooltip="Дерптський університет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19" tooltip="Дерптський університет"/>
              </a:rPr>
              <a:t>університеті</a:t>
            </a:r>
            <a:r>
              <a:rPr lang="ru-RU" sz="1400" dirty="0">
                <a:solidFill>
                  <a:srgbClr val="3366FF"/>
                </a:solidFill>
              </a:rPr>
              <a:t> (</a:t>
            </a:r>
            <a:r>
              <a:rPr lang="ru-RU" sz="1400" dirty="0" err="1">
                <a:solidFill>
                  <a:srgbClr val="3366FF"/>
                </a:solidFill>
              </a:rPr>
              <a:t>нині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20" tooltip="Тартуський університет"/>
              </a:rPr>
              <a:t>Тартуському</a:t>
            </a:r>
            <a:r>
              <a:rPr lang="ru-RU" sz="1400" dirty="0">
                <a:solidFill>
                  <a:srgbClr val="3366FF"/>
                </a:solidFill>
                <a:hlinkClick r:id="rId20" tooltip="Тартуський університет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20" tooltip="Тартуський університет"/>
              </a:rPr>
              <a:t>університеті</a:t>
            </a:r>
            <a:r>
              <a:rPr lang="ru-RU" sz="1400" dirty="0">
                <a:solidFill>
                  <a:srgbClr val="3366FF"/>
                </a:solidFill>
              </a:rPr>
              <a:t>, </a:t>
            </a:r>
            <a:r>
              <a:rPr lang="ru-RU" sz="1400" dirty="0" err="1">
                <a:solidFill>
                  <a:srgbClr val="3366FF"/>
                </a:solidFill>
                <a:hlinkClick r:id="rId21" tooltip="Естонія"/>
              </a:rPr>
              <a:t>Естонія</a:t>
            </a:r>
            <a:r>
              <a:rPr lang="ru-RU" sz="1400" dirty="0">
                <a:solidFill>
                  <a:srgbClr val="3366FF"/>
                </a:solidFill>
              </a:rPr>
              <a:t>).</a:t>
            </a:r>
          </a:p>
          <a:p>
            <a:r>
              <a:rPr lang="ru-RU" sz="1400" dirty="0">
                <a:solidFill>
                  <a:srgbClr val="3366FF"/>
                </a:solidFill>
                <a:hlinkClick r:id="rId22" tooltip="1818"/>
              </a:rPr>
              <a:t>1818</a:t>
            </a:r>
            <a:r>
              <a:rPr lang="ru-RU" sz="1400" dirty="0">
                <a:solidFill>
                  <a:srgbClr val="3366FF"/>
                </a:solidFill>
              </a:rPr>
              <a:t>—</a:t>
            </a:r>
            <a:r>
              <a:rPr lang="ru-RU" sz="1400" dirty="0">
                <a:solidFill>
                  <a:srgbClr val="3366FF"/>
                </a:solidFill>
                <a:hlinkClick r:id="rId23" tooltip="1839"/>
              </a:rPr>
              <a:t>1839</a:t>
            </a:r>
            <a:r>
              <a:rPr lang="ru-RU" sz="1400" dirty="0">
                <a:solidFill>
                  <a:srgbClr val="3366FF"/>
                </a:solidFill>
              </a:rPr>
              <a:t> — директор </a:t>
            </a:r>
            <a:r>
              <a:rPr lang="ru-RU" sz="1400" dirty="0" err="1">
                <a:solidFill>
                  <a:srgbClr val="3366FF"/>
                </a:solidFill>
              </a:rPr>
              <a:t>Дерптської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університетської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24" tooltip="Обсерваторія"/>
              </a:rPr>
              <a:t>обсерваторії</a:t>
            </a:r>
            <a:r>
              <a:rPr lang="ru-RU" sz="1400" dirty="0">
                <a:solidFill>
                  <a:srgbClr val="3366FF"/>
                </a:solidFill>
              </a:rPr>
              <a:t>.</a:t>
            </a:r>
          </a:p>
          <a:p>
            <a:r>
              <a:rPr lang="ru-RU" sz="1400" dirty="0">
                <a:solidFill>
                  <a:srgbClr val="3366FF"/>
                </a:solidFill>
              </a:rPr>
              <a:t>З </a:t>
            </a:r>
            <a:r>
              <a:rPr lang="ru-RU" sz="1400" dirty="0">
                <a:solidFill>
                  <a:srgbClr val="3366FF"/>
                </a:solidFill>
                <a:hlinkClick r:id="rId25" tooltip="1833"/>
              </a:rPr>
              <a:t>1833</a:t>
            </a:r>
            <a:r>
              <a:rPr lang="ru-RU" sz="1400" dirty="0">
                <a:solidFill>
                  <a:srgbClr val="3366FF"/>
                </a:solidFill>
              </a:rPr>
              <a:t> р. </a:t>
            </a:r>
            <a:r>
              <a:rPr lang="ru-RU" sz="1400" dirty="0" err="1">
                <a:solidFill>
                  <a:srgbClr val="3366FF"/>
                </a:solidFill>
              </a:rPr>
              <a:t>найактивніший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учасник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спорудження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26" tooltip="Пулковська обсерваторія"/>
              </a:rPr>
              <a:t>Пулковської</a:t>
            </a:r>
            <a:r>
              <a:rPr lang="ru-RU" sz="1400" dirty="0">
                <a:solidFill>
                  <a:srgbClr val="3366FF"/>
                </a:solidFill>
                <a:hlinkClick r:id="rId26" tooltip="Пулковська обсерваторія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26" tooltip="Пулковська обсерваторія"/>
              </a:rPr>
              <a:t>обсерваторії</a:t>
            </a:r>
            <a:r>
              <a:rPr lang="ru-RU" sz="1400" dirty="0">
                <a:solidFill>
                  <a:srgbClr val="3366FF"/>
                </a:solidFill>
              </a:rPr>
              <a:t> (</a:t>
            </a:r>
            <a:r>
              <a:rPr lang="ru-RU" sz="1400" dirty="0" err="1">
                <a:solidFill>
                  <a:srgbClr val="3366FF"/>
                </a:solidFill>
              </a:rPr>
              <a:t>біля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27" tooltip="Петербург"/>
              </a:rPr>
              <a:t>Петербургу</a:t>
            </a:r>
            <a:r>
              <a:rPr lang="ru-RU" sz="1400" dirty="0">
                <a:solidFill>
                  <a:srgbClr val="3366FF"/>
                </a:solidFill>
              </a:rPr>
              <a:t>), </a:t>
            </a:r>
            <a:r>
              <a:rPr lang="ru-RU" sz="1400" dirty="0" err="1">
                <a:solidFill>
                  <a:srgbClr val="3366FF"/>
                </a:solidFill>
              </a:rPr>
              <a:t>відкритої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28" tooltip="19 серпня"/>
              </a:rPr>
              <a:t>19 </a:t>
            </a:r>
            <a:r>
              <a:rPr lang="ru-RU" sz="1400" dirty="0" err="1">
                <a:solidFill>
                  <a:srgbClr val="3366FF"/>
                </a:solidFill>
                <a:hlinkClick r:id="rId28" tooltip="19 серпня"/>
              </a:rPr>
              <a:t>серпня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23" tooltip="1839"/>
              </a:rPr>
              <a:t>1839</a:t>
            </a:r>
            <a:r>
              <a:rPr lang="ru-RU" sz="1400" dirty="0">
                <a:solidFill>
                  <a:srgbClr val="3366FF"/>
                </a:solidFill>
              </a:rPr>
              <a:t>.</a:t>
            </a:r>
          </a:p>
          <a:p>
            <a:r>
              <a:rPr lang="ru-RU" sz="1400" dirty="0">
                <a:solidFill>
                  <a:srgbClr val="3366FF"/>
                </a:solidFill>
              </a:rPr>
              <a:t>Став першим директором </a:t>
            </a:r>
            <a:r>
              <a:rPr lang="ru-RU" sz="1400" dirty="0" err="1">
                <a:solidFill>
                  <a:srgbClr val="3366FF"/>
                </a:solidFill>
              </a:rPr>
              <a:t>цієї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обсерваторії</a:t>
            </a:r>
            <a:r>
              <a:rPr lang="ru-RU" sz="1400" dirty="0">
                <a:solidFill>
                  <a:srgbClr val="3366FF"/>
                </a:solidFill>
              </a:rPr>
              <a:t>. </a:t>
            </a:r>
            <a:r>
              <a:rPr lang="ru-RU" sz="1400" dirty="0" err="1">
                <a:solidFill>
                  <a:srgbClr val="3366FF"/>
                </a:solidFill>
              </a:rPr>
              <a:t>Завдяки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його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зусиллям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її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обладнали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досконалими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інструментами</a:t>
            </a:r>
            <a:r>
              <a:rPr lang="ru-RU" sz="1400" dirty="0">
                <a:solidFill>
                  <a:srgbClr val="3366FF"/>
                </a:solidFill>
              </a:rPr>
              <a:t> (у тому </a:t>
            </a:r>
            <a:r>
              <a:rPr lang="ru-RU" sz="1400" dirty="0" err="1">
                <a:solidFill>
                  <a:srgbClr val="3366FF"/>
                </a:solidFill>
              </a:rPr>
              <a:t>числі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найбільшим</a:t>
            </a:r>
            <a:r>
              <a:rPr lang="ru-RU" sz="1400" dirty="0">
                <a:solidFill>
                  <a:srgbClr val="3366FF"/>
                </a:solidFill>
              </a:rPr>
              <a:t> на той час у </a:t>
            </a:r>
            <a:r>
              <a:rPr lang="ru-RU" sz="1400" dirty="0" err="1">
                <a:solidFill>
                  <a:srgbClr val="3366FF"/>
                </a:solidFill>
              </a:rPr>
              <a:t>світі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29" tooltip="Рефрактор"/>
              </a:rPr>
              <a:t>рефрактором</a:t>
            </a:r>
            <a:r>
              <a:rPr lang="ru-RU" sz="1400" dirty="0">
                <a:solidFill>
                  <a:srgbClr val="3366FF"/>
                </a:solidFill>
              </a:rPr>
              <a:t> з 38-сантиметровим </a:t>
            </a:r>
            <a:r>
              <a:rPr lang="ru-RU" sz="1400" dirty="0" err="1">
                <a:solidFill>
                  <a:srgbClr val="3366FF"/>
                </a:solidFill>
                <a:hlinkClick r:id="rId30" tooltip="Об'єктив"/>
              </a:rPr>
              <a:t>об'єктивом</a:t>
            </a:r>
            <a:r>
              <a:rPr lang="ru-RU" sz="1400" dirty="0" smtClean="0">
                <a:solidFill>
                  <a:srgbClr val="3366FF"/>
                </a:solidFill>
              </a:rPr>
              <a:t>). За </a:t>
            </a:r>
            <a:r>
              <a:rPr lang="ru-RU" sz="1400" dirty="0" err="1">
                <a:solidFill>
                  <a:srgbClr val="3366FF"/>
                </a:solidFill>
              </a:rPr>
              <a:t>особистої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участі</a:t>
            </a:r>
            <a:r>
              <a:rPr lang="ru-RU" sz="1400" dirty="0">
                <a:solidFill>
                  <a:srgbClr val="3366FF"/>
                </a:solidFill>
              </a:rPr>
              <a:t> Струве провели </a:t>
            </a:r>
            <a:r>
              <a:rPr lang="ru-RU" sz="1400" dirty="0" err="1">
                <a:solidFill>
                  <a:srgbClr val="3366FF"/>
                </a:solidFill>
              </a:rPr>
              <a:t>градусний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вимір</a:t>
            </a:r>
            <a:r>
              <a:rPr lang="ru-RU" sz="1400" dirty="0">
                <a:solidFill>
                  <a:srgbClr val="3366FF"/>
                </a:solidFill>
              </a:rPr>
              <a:t> дуги </a:t>
            </a:r>
            <a:r>
              <a:rPr lang="ru-RU" sz="1400" dirty="0" err="1">
                <a:solidFill>
                  <a:srgbClr val="3366FF"/>
                </a:solidFill>
                <a:hlinkClick r:id="rId31" tooltip="Меридіан"/>
              </a:rPr>
              <a:t>меридіану</a:t>
            </a:r>
            <a:r>
              <a:rPr lang="ru-RU" sz="1400" dirty="0">
                <a:solidFill>
                  <a:srgbClr val="3366FF"/>
                </a:solidFill>
              </a:rPr>
              <a:t> на </a:t>
            </a:r>
            <a:r>
              <a:rPr lang="ru-RU" sz="1400" dirty="0" err="1">
                <a:solidFill>
                  <a:srgbClr val="3366FF"/>
                </a:solidFill>
              </a:rPr>
              <a:t>величезній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відстані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від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32" tooltip="Льодовитий океан"/>
              </a:rPr>
              <a:t>Льодовитого</a:t>
            </a:r>
            <a:r>
              <a:rPr lang="ru-RU" sz="1400" dirty="0">
                <a:solidFill>
                  <a:srgbClr val="3366FF"/>
                </a:solidFill>
                <a:hlinkClick r:id="rId32" tooltip="Льодовитий океан"/>
              </a:rPr>
              <a:t> океану</a:t>
            </a:r>
            <a:r>
              <a:rPr lang="ru-RU" sz="1400" dirty="0">
                <a:solidFill>
                  <a:srgbClr val="3366FF"/>
                </a:solidFill>
              </a:rPr>
              <a:t> до </a:t>
            </a:r>
            <a:r>
              <a:rPr lang="ru-RU" sz="1400" dirty="0" err="1">
                <a:solidFill>
                  <a:srgbClr val="3366FF"/>
                </a:solidFill>
              </a:rPr>
              <a:t>дельти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33" tooltip="Дунай"/>
              </a:rPr>
              <a:t>Дунаю</a:t>
            </a:r>
            <a:r>
              <a:rPr lang="ru-RU" sz="1400" dirty="0">
                <a:solidFill>
                  <a:srgbClr val="3366FF"/>
                </a:solidFill>
              </a:rPr>
              <a:t> (</a:t>
            </a:r>
            <a:r>
              <a:rPr lang="ru-RU" sz="1400" dirty="0">
                <a:solidFill>
                  <a:srgbClr val="3366FF"/>
                </a:solidFill>
                <a:hlinkClick r:id="rId34" tooltip="Дуга Струве"/>
              </a:rPr>
              <a:t>Дуга Струве</a:t>
            </a:r>
            <a:r>
              <a:rPr lang="ru-RU" sz="1400" dirty="0">
                <a:solidFill>
                  <a:srgbClr val="3366FF"/>
                </a:solidFill>
              </a:rPr>
              <a:t>). У </a:t>
            </a:r>
            <a:r>
              <a:rPr lang="ru-RU" sz="1400" dirty="0" err="1">
                <a:solidFill>
                  <a:srgbClr val="3366FF"/>
                </a:solidFill>
              </a:rPr>
              <a:t>підсумку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було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отримано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цінні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матеріали</a:t>
            </a:r>
            <a:r>
              <a:rPr lang="ru-RU" sz="1400" dirty="0">
                <a:solidFill>
                  <a:srgbClr val="3366FF"/>
                </a:solidFill>
              </a:rPr>
              <a:t> для </a:t>
            </a:r>
            <a:r>
              <a:rPr lang="ru-RU" sz="1400" dirty="0" err="1">
                <a:solidFill>
                  <a:srgbClr val="3366FF"/>
                </a:solidFill>
              </a:rPr>
              <a:t>визначення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форми</a:t>
            </a:r>
            <a:r>
              <a:rPr lang="ru-RU" sz="1400" dirty="0">
                <a:solidFill>
                  <a:srgbClr val="3366FF"/>
                </a:solidFill>
              </a:rPr>
              <a:t> й </a:t>
            </a:r>
            <a:r>
              <a:rPr lang="ru-RU" sz="1400" dirty="0" err="1">
                <a:solidFill>
                  <a:srgbClr val="3366FF"/>
                </a:solidFill>
              </a:rPr>
              <a:t>розмірів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35" tooltip="Земля (планета)"/>
              </a:rPr>
              <a:t>Землі</a:t>
            </a:r>
            <a:r>
              <a:rPr lang="ru-RU" sz="1400" dirty="0">
                <a:solidFill>
                  <a:srgbClr val="3366FF"/>
                </a:solidFill>
              </a:rPr>
              <a:t>.</a:t>
            </a:r>
          </a:p>
          <a:p>
            <a:r>
              <a:rPr lang="ru-RU" sz="1400" dirty="0" err="1">
                <a:solidFill>
                  <a:srgbClr val="3366FF"/>
                </a:solidFill>
              </a:rPr>
              <a:t>Під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керівництвом</a:t>
            </a:r>
            <a:r>
              <a:rPr lang="ru-RU" sz="1400" dirty="0">
                <a:solidFill>
                  <a:srgbClr val="3366FF"/>
                </a:solidFill>
              </a:rPr>
              <a:t> В. Я. Струве </a:t>
            </a:r>
            <a:r>
              <a:rPr lang="ru-RU" sz="1400" dirty="0" err="1">
                <a:solidFill>
                  <a:srgbClr val="3366FF"/>
                </a:solidFill>
              </a:rPr>
              <a:t>була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визначена</a:t>
            </a:r>
            <a:r>
              <a:rPr lang="ru-RU" sz="1400" dirty="0">
                <a:solidFill>
                  <a:srgbClr val="3366FF"/>
                </a:solidFill>
              </a:rPr>
              <a:t> система </a:t>
            </a:r>
            <a:r>
              <a:rPr lang="ru-RU" sz="1400" dirty="0" err="1">
                <a:solidFill>
                  <a:srgbClr val="3366FF"/>
                </a:solidFill>
              </a:rPr>
              <a:t>астрономічних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постійних</a:t>
            </a:r>
            <a:r>
              <a:rPr lang="ru-RU" sz="1400" dirty="0">
                <a:solidFill>
                  <a:srgbClr val="3366FF"/>
                </a:solidFill>
              </a:rPr>
              <a:t>, </a:t>
            </a:r>
            <a:r>
              <a:rPr lang="ru-RU" sz="1400" dirty="0" err="1">
                <a:solidFill>
                  <a:srgbClr val="3366FF"/>
                </a:solidFill>
              </a:rPr>
              <a:t>що</a:t>
            </a:r>
            <a:r>
              <a:rPr lang="ru-RU" sz="1400" dirty="0">
                <a:solidFill>
                  <a:srgbClr val="3366FF"/>
                </a:solidFill>
              </a:rPr>
              <a:t> одержала </a:t>
            </a:r>
            <a:r>
              <a:rPr lang="ru-RU" sz="1400" dirty="0" err="1">
                <a:solidFill>
                  <a:srgbClr val="3366FF"/>
                </a:solidFill>
              </a:rPr>
              <a:t>свого</a:t>
            </a:r>
            <a:r>
              <a:rPr lang="ru-RU" sz="1400" dirty="0">
                <a:solidFill>
                  <a:srgbClr val="3366FF"/>
                </a:solidFill>
              </a:rPr>
              <a:t> часу </a:t>
            </a:r>
            <a:r>
              <a:rPr lang="ru-RU" sz="1400" dirty="0" err="1">
                <a:solidFill>
                  <a:srgbClr val="3366FF"/>
                </a:solidFill>
              </a:rPr>
              <a:t>всесвітнє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визнання</a:t>
            </a:r>
            <a:r>
              <a:rPr lang="ru-RU" sz="1400" dirty="0">
                <a:solidFill>
                  <a:srgbClr val="3366FF"/>
                </a:solidFill>
              </a:rPr>
              <a:t> й </a:t>
            </a:r>
            <a:r>
              <a:rPr lang="ru-RU" sz="1400" dirty="0" err="1">
                <a:solidFill>
                  <a:srgbClr val="3366FF"/>
                </a:solidFill>
              </a:rPr>
              <a:t>використовувалася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протягом</a:t>
            </a:r>
            <a:r>
              <a:rPr lang="ru-RU" sz="1400" dirty="0">
                <a:solidFill>
                  <a:srgbClr val="3366FF"/>
                </a:solidFill>
              </a:rPr>
              <a:t> 50 </a:t>
            </a:r>
            <a:r>
              <a:rPr lang="ru-RU" sz="1400" dirty="0" err="1">
                <a:solidFill>
                  <a:srgbClr val="3366FF"/>
                </a:solidFill>
              </a:rPr>
              <a:t>років</a:t>
            </a:r>
            <a:r>
              <a:rPr lang="ru-RU" sz="1400" dirty="0">
                <a:solidFill>
                  <a:srgbClr val="3366FF"/>
                </a:solidFill>
              </a:rPr>
              <a:t>. За </a:t>
            </a:r>
            <a:r>
              <a:rPr lang="ru-RU" sz="1400" dirty="0" err="1">
                <a:solidFill>
                  <a:srgbClr val="3366FF"/>
                </a:solidFill>
              </a:rPr>
              <a:t>допомогою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побудованого</a:t>
            </a:r>
            <a:r>
              <a:rPr lang="ru-RU" sz="1400" dirty="0">
                <a:solidFill>
                  <a:srgbClr val="3366FF"/>
                </a:solidFill>
              </a:rPr>
              <a:t> за </a:t>
            </a:r>
            <a:r>
              <a:rPr lang="ru-RU" sz="1400" dirty="0" err="1">
                <a:solidFill>
                  <a:srgbClr val="3366FF"/>
                </a:solidFill>
              </a:rPr>
              <a:t>його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ідеєю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пасажного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інструмента</a:t>
            </a:r>
            <a:r>
              <a:rPr lang="ru-RU" sz="1400" dirty="0">
                <a:solidFill>
                  <a:srgbClr val="3366FF"/>
                </a:solidFill>
              </a:rPr>
              <a:t> Струве </a:t>
            </a:r>
            <a:r>
              <a:rPr lang="ru-RU" sz="1400" dirty="0" err="1">
                <a:solidFill>
                  <a:srgbClr val="3366FF"/>
                </a:solidFill>
              </a:rPr>
              <a:t>визначив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постійну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36" tooltip="Аберація світла"/>
              </a:rPr>
              <a:t>аберації</a:t>
            </a:r>
            <a:r>
              <a:rPr lang="ru-RU" sz="1400" dirty="0">
                <a:solidFill>
                  <a:srgbClr val="3366FF"/>
                </a:solidFill>
                <a:hlinkClick r:id="rId36" tooltip="Аберація світла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36" tooltip="Аберація світла"/>
              </a:rPr>
              <a:t>світла</a:t>
            </a:r>
            <a:r>
              <a:rPr lang="ru-RU" sz="1400" dirty="0">
                <a:solidFill>
                  <a:srgbClr val="3366FF"/>
                </a:solidFill>
              </a:rPr>
              <a:t>.</a:t>
            </a:r>
          </a:p>
          <a:p>
            <a:r>
              <a:rPr lang="ru-RU" sz="1400" dirty="0">
                <a:solidFill>
                  <a:srgbClr val="3366FF"/>
                </a:solidFill>
              </a:rPr>
              <a:t>В </a:t>
            </a:r>
            <a:r>
              <a:rPr lang="ru-RU" sz="1400" dirty="0" err="1">
                <a:solidFill>
                  <a:srgbClr val="3366FF"/>
                </a:solidFill>
              </a:rPr>
              <a:t>області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зоряної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11" tooltip="Астрономія"/>
              </a:rPr>
              <a:t>астрономії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</a:rPr>
              <a:t>відкрив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реальне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згущення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зірок</a:t>
            </a:r>
            <a:r>
              <a:rPr lang="ru-RU" sz="1400" dirty="0">
                <a:solidFill>
                  <a:srgbClr val="3366FF"/>
                </a:solidFill>
              </a:rPr>
              <a:t> до </a:t>
            </a:r>
            <a:r>
              <a:rPr lang="ru-RU" sz="1400" dirty="0" err="1">
                <a:solidFill>
                  <a:srgbClr val="3366FF"/>
                </a:solidFill>
              </a:rPr>
              <a:t>центральних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частин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37" tooltip="Галактика"/>
              </a:rPr>
              <a:t>Галактики</a:t>
            </a:r>
            <a:r>
              <a:rPr lang="ru-RU" sz="1400" dirty="0">
                <a:solidFill>
                  <a:srgbClr val="3366FF"/>
                </a:solidFill>
              </a:rPr>
              <a:t> й </a:t>
            </a:r>
            <a:r>
              <a:rPr lang="ru-RU" sz="1400" dirty="0" err="1">
                <a:solidFill>
                  <a:srgbClr val="3366FF"/>
                </a:solidFill>
              </a:rPr>
              <a:t>обґрунтував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висновок</a:t>
            </a:r>
            <a:r>
              <a:rPr lang="ru-RU" sz="1400" dirty="0">
                <a:solidFill>
                  <a:srgbClr val="3366FF"/>
                </a:solidFill>
              </a:rPr>
              <a:t> про </a:t>
            </a:r>
            <a:r>
              <a:rPr lang="ru-RU" sz="1400" dirty="0" err="1">
                <a:solidFill>
                  <a:srgbClr val="3366FF"/>
                </a:solidFill>
              </a:rPr>
              <a:t>існування</a:t>
            </a:r>
            <a:r>
              <a:rPr lang="ru-RU" sz="1400" dirty="0">
                <a:solidFill>
                  <a:srgbClr val="3366FF"/>
                </a:solidFill>
              </a:rPr>
              <a:t> й величину </a:t>
            </a:r>
            <a:r>
              <a:rPr lang="ru-RU" sz="1400" dirty="0" err="1">
                <a:solidFill>
                  <a:srgbClr val="3366FF"/>
                </a:solidFill>
              </a:rPr>
              <a:t>міжзоряного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поглинання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світла</a:t>
            </a:r>
            <a:r>
              <a:rPr lang="ru-RU" sz="1400" dirty="0" smtClean="0">
                <a:solidFill>
                  <a:srgbClr val="3366FF"/>
                </a:solidFill>
              </a:rPr>
              <a:t>.</a:t>
            </a:r>
            <a:r>
              <a:rPr lang="en-US" sz="1400" dirty="0" smtClean="0">
                <a:solidFill>
                  <a:srgbClr val="3366FF"/>
                </a:solidFill>
              </a:rPr>
              <a:t>  </a:t>
            </a:r>
            <a:r>
              <a:rPr lang="ru-RU" sz="1400" dirty="0" err="1" smtClean="0">
                <a:solidFill>
                  <a:srgbClr val="3366FF"/>
                </a:solidFill>
              </a:rPr>
              <a:t>Склав</a:t>
            </a:r>
            <a:r>
              <a:rPr lang="ru-RU" sz="1400" dirty="0" smtClean="0">
                <a:solidFill>
                  <a:srgbClr val="3366FF"/>
                </a:solidFill>
              </a:rPr>
              <a:t> </a:t>
            </a:r>
            <a:r>
              <a:rPr lang="ru-RU" sz="1400" dirty="0">
                <a:solidFill>
                  <a:srgbClr val="3366FF"/>
                </a:solidFill>
              </a:rPr>
              <a:t>два каталоги </a:t>
            </a:r>
            <a:r>
              <a:rPr lang="ru-RU" sz="1400" dirty="0" err="1">
                <a:solidFill>
                  <a:srgbClr val="3366FF"/>
                </a:solidFill>
              </a:rPr>
              <a:t>подвійних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зірок</a:t>
            </a:r>
            <a:r>
              <a:rPr lang="ru-RU" sz="1400" dirty="0">
                <a:solidFill>
                  <a:srgbClr val="3366FF"/>
                </a:solidFill>
              </a:rPr>
              <a:t> (</a:t>
            </a:r>
            <a:r>
              <a:rPr lang="ru-RU" sz="1400" dirty="0" err="1">
                <a:solidFill>
                  <a:srgbClr val="3366FF"/>
                </a:solidFill>
              </a:rPr>
              <a:t>опубліковані</a:t>
            </a:r>
            <a:r>
              <a:rPr lang="ru-RU" sz="1400" dirty="0">
                <a:solidFill>
                  <a:srgbClr val="3366FF"/>
                </a:solidFill>
              </a:rPr>
              <a:t> — </a:t>
            </a:r>
            <a:r>
              <a:rPr lang="ru-RU" sz="1400" dirty="0">
                <a:solidFill>
                  <a:srgbClr val="3366FF"/>
                </a:solidFill>
                <a:hlinkClick r:id="rId38" tooltip="1827"/>
              </a:rPr>
              <a:t>1827</a:t>
            </a:r>
            <a:r>
              <a:rPr lang="ru-RU" sz="1400" dirty="0">
                <a:solidFill>
                  <a:srgbClr val="3366FF"/>
                </a:solidFill>
              </a:rPr>
              <a:t>, </a:t>
            </a:r>
            <a:r>
              <a:rPr lang="ru-RU" sz="1400" dirty="0">
                <a:solidFill>
                  <a:srgbClr val="3366FF"/>
                </a:solidFill>
                <a:hlinkClick r:id="rId39" tooltip="1852"/>
              </a:rPr>
              <a:t>1852</a:t>
            </a:r>
            <a:r>
              <a:rPr lang="ru-RU" sz="1400" dirty="0" smtClean="0">
                <a:solidFill>
                  <a:srgbClr val="3366FF"/>
                </a:solidFill>
              </a:rPr>
              <a:t>)</a:t>
            </a:r>
            <a:r>
              <a:rPr lang="en-US" sz="1400" dirty="0" smtClean="0">
                <a:solidFill>
                  <a:srgbClr val="3366FF"/>
                </a:solidFill>
              </a:rPr>
              <a:t>  </a:t>
            </a:r>
            <a:r>
              <a:rPr lang="ru-RU" sz="1400" dirty="0" err="1" smtClean="0">
                <a:solidFill>
                  <a:srgbClr val="3366FF"/>
                </a:solidFill>
              </a:rPr>
              <a:t>Здійснив</a:t>
            </a:r>
            <a:r>
              <a:rPr lang="ru-RU" sz="1400" dirty="0" smtClean="0">
                <a:solidFill>
                  <a:srgbClr val="3366FF"/>
                </a:solidFill>
              </a:rPr>
              <a:t> </a:t>
            </a:r>
            <a:r>
              <a:rPr lang="ru-RU" sz="1400" dirty="0">
                <a:solidFill>
                  <a:srgbClr val="3366FF"/>
                </a:solidFill>
              </a:rPr>
              <a:t>перше (</a:t>
            </a:r>
            <a:r>
              <a:rPr lang="ru-RU" sz="1400" dirty="0">
                <a:solidFill>
                  <a:srgbClr val="3366FF"/>
                </a:solidFill>
                <a:hlinkClick r:id="rId40" tooltip="1837"/>
              </a:rPr>
              <a:t>1837</a:t>
            </a:r>
            <a:r>
              <a:rPr lang="ru-RU" sz="1400" dirty="0">
                <a:solidFill>
                  <a:srgbClr val="3366FF"/>
                </a:solidFill>
              </a:rPr>
              <a:t>) </a:t>
            </a:r>
            <a:r>
              <a:rPr lang="ru-RU" sz="1400" dirty="0" err="1">
                <a:solidFill>
                  <a:srgbClr val="3366FF"/>
                </a:solidFill>
              </a:rPr>
              <a:t>успішне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вимірювання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відстані</a:t>
            </a:r>
            <a:r>
              <a:rPr lang="ru-RU" sz="1400" dirty="0">
                <a:solidFill>
                  <a:srgbClr val="3366FF"/>
                </a:solidFill>
              </a:rPr>
              <a:t> до </a:t>
            </a:r>
            <a:r>
              <a:rPr lang="ru-RU" sz="1400" dirty="0" err="1">
                <a:solidFill>
                  <a:srgbClr val="3366FF"/>
                </a:solidFill>
              </a:rPr>
              <a:t>зірки</a:t>
            </a:r>
            <a:r>
              <a:rPr lang="ru-RU" sz="1400" dirty="0">
                <a:solidFill>
                  <a:srgbClr val="3366FF"/>
                </a:solidFill>
              </a:rPr>
              <a:t> (</a:t>
            </a:r>
            <a:r>
              <a:rPr lang="ru-RU" sz="1400" dirty="0">
                <a:solidFill>
                  <a:srgbClr val="3366FF"/>
                </a:solidFill>
                <a:hlinkClick r:id="rId41" tooltip="Вега"/>
              </a:rPr>
              <a:t>Веги</a:t>
            </a:r>
            <a:r>
              <a:rPr lang="ru-RU" sz="1400" dirty="0">
                <a:solidFill>
                  <a:srgbClr val="3366FF"/>
                </a:solidFill>
              </a:rPr>
              <a:t> в </a:t>
            </a:r>
            <a:r>
              <a:rPr lang="ru-RU" sz="1400" dirty="0" err="1">
                <a:solidFill>
                  <a:srgbClr val="3366FF"/>
                </a:solidFill>
              </a:rPr>
              <a:t>сузір'ї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 err="1">
                <a:solidFill>
                  <a:srgbClr val="3366FF"/>
                </a:solidFill>
                <a:hlinkClick r:id="rId42" tooltip="Ліра (сузір'я)"/>
              </a:rPr>
              <a:t>Ліри</a:t>
            </a:r>
            <a:r>
              <a:rPr lang="ru-RU" sz="1400" dirty="0" smtClean="0">
                <a:solidFill>
                  <a:srgbClr val="3366FF"/>
                </a:solidFill>
              </a:rPr>
              <a:t>).</a:t>
            </a:r>
            <a:r>
              <a:rPr lang="en-US" sz="1400" dirty="0" smtClean="0">
                <a:solidFill>
                  <a:srgbClr val="3366FF"/>
                </a:solidFill>
              </a:rPr>
              <a:t> </a:t>
            </a:r>
            <a:r>
              <a:rPr lang="ru-RU" sz="1400" dirty="0" err="1" smtClean="0">
                <a:solidFill>
                  <a:srgbClr val="3366FF"/>
                </a:solidFill>
              </a:rPr>
              <a:t>Був</a:t>
            </a:r>
            <a:r>
              <a:rPr lang="ru-RU" sz="1400" dirty="0" smtClean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почесним</a:t>
            </a:r>
            <a:r>
              <a:rPr lang="ru-RU" sz="1400" dirty="0">
                <a:solidFill>
                  <a:srgbClr val="3366FF"/>
                </a:solidFill>
              </a:rPr>
              <a:t> членом </a:t>
            </a:r>
            <a:r>
              <a:rPr lang="ru-RU" sz="1400" dirty="0" err="1">
                <a:solidFill>
                  <a:srgbClr val="3366FF"/>
                </a:solidFill>
              </a:rPr>
              <a:t>багатьох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іноземних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академій</a:t>
            </a:r>
            <a:r>
              <a:rPr lang="ru-RU" sz="1400" dirty="0">
                <a:solidFill>
                  <a:srgbClr val="3366FF"/>
                </a:solidFill>
              </a:rPr>
              <a:t> і </a:t>
            </a:r>
            <a:r>
              <a:rPr lang="ru-RU" sz="1400" dirty="0" err="1">
                <a:solidFill>
                  <a:srgbClr val="3366FF"/>
                </a:solidFill>
              </a:rPr>
              <a:t>товариств</a:t>
            </a:r>
            <a:r>
              <a:rPr lang="ru-RU" sz="1400" dirty="0" smtClean="0">
                <a:solidFill>
                  <a:srgbClr val="3366FF"/>
                </a:solidFill>
              </a:rPr>
              <a:t>.</a:t>
            </a:r>
            <a:r>
              <a:rPr lang="en-US" sz="1400" dirty="0" smtClean="0">
                <a:solidFill>
                  <a:srgbClr val="3366FF"/>
                </a:solidFill>
              </a:rPr>
              <a:t> </a:t>
            </a:r>
            <a:r>
              <a:rPr lang="ru-RU" sz="1400" dirty="0" smtClean="0">
                <a:solidFill>
                  <a:srgbClr val="3366FF"/>
                </a:solidFill>
                <a:hlinkClick r:id="rId43" tooltip="1826"/>
              </a:rPr>
              <a:t>1826</a:t>
            </a:r>
            <a:r>
              <a:rPr lang="ru-RU" sz="1400" dirty="0">
                <a:solidFill>
                  <a:srgbClr val="3366FF"/>
                </a:solidFill>
              </a:rPr>
              <a:t> року </a:t>
            </a:r>
            <a:r>
              <a:rPr lang="ru-RU" sz="1400" dirty="0" err="1">
                <a:solidFill>
                  <a:srgbClr val="3366FF"/>
                </a:solidFill>
              </a:rPr>
              <a:t>був</a:t>
            </a:r>
            <a:r>
              <a:rPr lang="ru-RU" sz="1400" dirty="0">
                <a:solidFill>
                  <a:srgbClr val="3366FF"/>
                </a:solidFill>
              </a:rPr>
              <a:t> </a:t>
            </a:r>
            <a:r>
              <a:rPr lang="ru-RU" sz="1400" dirty="0" err="1">
                <a:solidFill>
                  <a:srgbClr val="3366FF"/>
                </a:solidFill>
              </a:rPr>
              <a:t>нагороджений</a:t>
            </a:r>
            <a:r>
              <a:rPr lang="ru-RU" sz="1400" dirty="0">
                <a:solidFill>
                  <a:srgbClr val="3366FF"/>
                </a:solidFill>
              </a:rPr>
              <a:t> </a:t>
            </a:r>
            <a:r>
              <a:rPr lang="ru-RU" sz="1400" dirty="0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золотою </a:t>
            </a:r>
            <a:r>
              <a:rPr lang="ru-RU" sz="1400" dirty="0" err="1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медаллю</a:t>
            </a:r>
            <a:r>
              <a:rPr lang="ru-RU" sz="1400" dirty="0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королівського</a:t>
            </a:r>
            <a:r>
              <a:rPr lang="ru-RU" sz="1400" dirty="0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астрономічного</a:t>
            </a:r>
            <a:r>
              <a:rPr lang="ru-RU" sz="1400" dirty="0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44" tooltip="Золота Медаль Королівського Астрономічного товариства"/>
              </a:rPr>
              <a:t>товариства</a:t>
            </a:r>
            <a:r>
              <a:rPr lang="ru-RU" sz="1400" dirty="0">
                <a:solidFill>
                  <a:srgbClr val="3366FF"/>
                </a:solidFill>
              </a:rPr>
              <a:t>.</a:t>
            </a:r>
          </a:p>
          <a:p>
            <a:r>
              <a:rPr lang="ru-RU" sz="1400" dirty="0">
                <a:solidFill>
                  <a:srgbClr val="3366FF"/>
                </a:solidFill>
              </a:rPr>
              <a:t>Помер у м. </a:t>
            </a:r>
            <a:r>
              <a:rPr lang="ru-RU" sz="1400" dirty="0">
                <a:solidFill>
                  <a:srgbClr val="3366FF"/>
                </a:solidFill>
                <a:hlinkClick r:id="rId45" tooltip="Санкт-Петербург"/>
              </a:rPr>
              <a:t>Санкт-Петербург</a:t>
            </a:r>
            <a:r>
              <a:rPr lang="ru-RU" sz="1400" dirty="0">
                <a:solidFill>
                  <a:srgbClr val="3366FF"/>
                </a:solidFill>
              </a:rPr>
              <a:t>, і </a:t>
            </a:r>
            <a:r>
              <a:rPr lang="ru-RU" sz="1400" dirty="0" err="1">
                <a:solidFill>
                  <a:srgbClr val="3366FF"/>
                </a:solidFill>
              </a:rPr>
              <a:t>похований</a:t>
            </a:r>
            <a:r>
              <a:rPr lang="ru-RU" sz="1400" dirty="0">
                <a:solidFill>
                  <a:srgbClr val="3366FF"/>
                </a:solidFill>
              </a:rPr>
              <a:t> на </a:t>
            </a:r>
            <a:r>
              <a:rPr lang="ru-RU" sz="1400" dirty="0" err="1">
                <a:solidFill>
                  <a:srgbClr val="3366FF"/>
                </a:solidFill>
                <a:hlinkClick r:id="rId46" tooltip="Кладовище Пулковської обсерваторії (ще не написана)"/>
              </a:rPr>
              <a:t>Пулковському</a:t>
            </a:r>
            <a:r>
              <a:rPr lang="ru-RU" sz="1400" dirty="0">
                <a:solidFill>
                  <a:srgbClr val="3366FF"/>
                </a:solidFill>
                <a:hlinkClick r:id="rId46" tooltip="Кладовище Пулковської обсерваторії (ще не написана)"/>
              </a:rPr>
              <a:t> </a:t>
            </a:r>
            <a:r>
              <a:rPr lang="ru-RU" sz="1400" dirty="0" err="1">
                <a:solidFill>
                  <a:srgbClr val="3366FF"/>
                </a:solidFill>
                <a:hlinkClick r:id="rId46" tooltip="Кладовище Пулковської обсерваторії (ще не написана)"/>
              </a:rPr>
              <a:t>кладовищі</a:t>
            </a:r>
            <a:r>
              <a:rPr lang="ru-RU" sz="1400" dirty="0">
                <a:solidFill>
                  <a:srgbClr val="3366FF"/>
                </a:solidFill>
              </a:rPr>
              <a:t>.</a:t>
            </a:r>
          </a:p>
          <a:p>
            <a:endParaRPr lang="ru-RU" sz="1200" dirty="0">
              <a:solidFill>
                <a:srgbClr val="3366FF"/>
              </a:solidFill>
            </a:endParaRPr>
          </a:p>
        </p:txBody>
      </p:sp>
      <p:pic>
        <p:nvPicPr>
          <p:cNvPr id="45059" name="Picture 4" descr="Картинки по запросу Струве Василь Якович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33359" y="3645024"/>
            <a:ext cx="248791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2876" y="2708921"/>
            <a:ext cx="226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Струве </a:t>
            </a:r>
          </a:p>
          <a:p>
            <a:pPr algn="ctr"/>
            <a:r>
              <a:rPr lang="uk-UA" b="1" dirty="0" smtClean="0"/>
              <a:t>Василь Якович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67545" y="500063"/>
            <a:ext cx="828092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hlink"/>
                </a:solidFill>
                <a:latin typeface="Calibri" pitchFamily="34" charset="0"/>
              </a:rPr>
              <a:t>Тип уроку</a:t>
            </a:r>
            <a:r>
              <a:rPr lang="uk-UA" sz="3200" dirty="0">
                <a:solidFill>
                  <a:schemeClr val="hlink"/>
                </a:solidFill>
                <a:latin typeface="Calibri" pitchFamily="34" charset="0"/>
              </a:rPr>
              <a:t>: Формування практичних умінь і навичок.</a:t>
            </a:r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7544" y="1714500"/>
            <a:ext cx="82809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hlink"/>
                </a:solidFill>
                <a:latin typeface="Calibri" pitchFamily="34" charset="0"/>
              </a:rPr>
              <a:t>Обладнання</a:t>
            </a:r>
            <a:r>
              <a:rPr lang="uk-UA" sz="3200" dirty="0">
                <a:solidFill>
                  <a:schemeClr val="hlink"/>
                </a:solidFill>
                <a:latin typeface="Calibri" pitchFamily="34" charset="0"/>
              </a:rPr>
              <a:t>: підручник, атлас, довідники, туристичні картосхеми, ілюстрації із зображенням історико-культурних об`єктів України та пам`яток природи, мультимедійна презентація.</a:t>
            </a:r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  <a:p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7544" y="4221088"/>
            <a:ext cx="828092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hlink"/>
                </a:solidFill>
                <a:latin typeface="Calibri" pitchFamily="34" charset="0"/>
              </a:rPr>
              <a:t>Опорні та базові поняття</a:t>
            </a:r>
            <a:r>
              <a:rPr lang="uk-UA" sz="3200" dirty="0">
                <a:solidFill>
                  <a:schemeClr val="hlink"/>
                </a:solidFill>
                <a:latin typeface="Calibri" pitchFamily="34" charset="0"/>
              </a:rPr>
              <a:t>: історико-культурні об</a:t>
            </a:r>
            <a:r>
              <a:rPr lang="ru-RU" sz="3200" dirty="0">
                <a:solidFill>
                  <a:schemeClr val="hlink"/>
                </a:solidFill>
                <a:latin typeface="Calibri" pitchFamily="34" charset="0"/>
              </a:rPr>
              <a:t>`</a:t>
            </a:r>
            <a:r>
              <a:rPr lang="uk-UA" sz="3200" dirty="0">
                <a:solidFill>
                  <a:schemeClr val="hlink"/>
                </a:solidFill>
                <a:latin typeface="Calibri" pitchFamily="34" charset="0"/>
              </a:rPr>
              <a:t>єкти, пам</a:t>
            </a:r>
            <a:r>
              <a:rPr lang="ru-RU" sz="3200" dirty="0">
                <a:solidFill>
                  <a:schemeClr val="hlink"/>
                </a:solidFill>
                <a:latin typeface="Calibri" pitchFamily="34" charset="0"/>
              </a:rPr>
              <a:t>`</a:t>
            </a:r>
            <a:r>
              <a:rPr lang="uk-UA" sz="3200" dirty="0">
                <a:solidFill>
                  <a:schemeClr val="hlink"/>
                </a:solidFill>
                <a:latin typeface="Calibri" pitchFamily="34" charset="0"/>
              </a:rPr>
              <a:t>ятки природи ЮНЕСКО, пам</a:t>
            </a:r>
            <a:r>
              <a:rPr lang="ru-RU" sz="3200" dirty="0">
                <a:solidFill>
                  <a:schemeClr val="hlink"/>
                </a:solidFill>
                <a:latin typeface="Calibri" pitchFamily="34" charset="0"/>
              </a:rPr>
              <a:t>`</a:t>
            </a:r>
            <a:r>
              <a:rPr lang="uk-UA" sz="3200" dirty="0">
                <a:solidFill>
                  <a:schemeClr val="hlink"/>
                </a:solidFill>
                <a:latin typeface="Calibri" pitchFamily="34" charset="0"/>
              </a:rPr>
              <a:t>ятки Всесвітньої спадщини ЮНЕСКО.</a:t>
            </a:r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  <a:p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Картинки по запрос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450850"/>
            <a:ext cx="568007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2771775" y="1588"/>
            <a:ext cx="369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2400" b="1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Геодизична  дуга Струве</a:t>
            </a:r>
            <a:r>
              <a:rPr lang="uk-UA" sz="1600" b="1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.</a:t>
            </a:r>
            <a:endParaRPr lang="uk-UA">
              <a:solidFill>
                <a:schemeClr val="hlink"/>
              </a:solidFill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Картинки по запросу геодезична дуга струве в украї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50768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4" descr="Картинки по запросу геодезична дуга струве в україн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812925"/>
            <a:ext cx="38068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Box 7"/>
          <p:cNvSpPr txBox="1">
            <a:spLocks noChangeArrowheads="1"/>
          </p:cNvSpPr>
          <p:nvPr/>
        </p:nvSpPr>
        <p:spPr bwMode="auto">
          <a:xfrm>
            <a:off x="0" y="5143500"/>
            <a:ext cx="5143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>
                <a:solidFill>
                  <a:srgbClr val="3333FF"/>
                </a:solidFill>
              </a:rPr>
              <a:t>Пункт геодезичної дуги Струве «Катеринівка» Хмельницька область, Хмельницький район, село Катеринівка. Рік створення – 1816 – 1855рр.</a:t>
            </a:r>
            <a:endParaRPr lang="ru-RU" dirty="0">
              <a:solidFill>
                <a:srgbClr val="3333FF"/>
              </a:solidFill>
            </a:endParaRPr>
          </a:p>
          <a:p>
            <a:endParaRPr lang="ru-RU" dirty="0">
              <a:solidFill>
                <a:srgbClr val="3333FF"/>
              </a:solidFill>
            </a:endParaRPr>
          </a:p>
        </p:txBody>
      </p:sp>
      <p:sp>
        <p:nvSpPr>
          <p:cNvPr id="47108" name="TextBox 8"/>
          <p:cNvSpPr txBox="1">
            <a:spLocks noChangeArrowheads="1"/>
          </p:cNvSpPr>
          <p:nvPr/>
        </p:nvSpPr>
        <p:spPr bwMode="auto">
          <a:xfrm>
            <a:off x="5072063" y="116632"/>
            <a:ext cx="38576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>
                <a:solidFill>
                  <a:srgbClr val="3333FF"/>
                </a:solidFill>
              </a:rPr>
              <a:t>Пункт геодезичної дуги Струве «Фельштин» Хмельницька область, Хмельницький район, село Гвардійське.</a:t>
            </a:r>
            <a:endParaRPr lang="ru-RU" dirty="0">
              <a:solidFill>
                <a:srgbClr val="3333FF"/>
              </a:solidFill>
            </a:endParaRPr>
          </a:p>
          <a:p>
            <a:endParaRPr lang="ru-RU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Картинки по запросу геодезична дуга струве в україн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4643438" cy="528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6" descr="Картинки по запросу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4679950" y="1616075"/>
            <a:ext cx="4429125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Box 7"/>
          <p:cNvSpPr txBox="1">
            <a:spLocks noChangeArrowheads="1"/>
          </p:cNvSpPr>
          <p:nvPr/>
        </p:nvSpPr>
        <p:spPr bwMode="auto">
          <a:xfrm>
            <a:off x="0" y="5357813"/>
            <a:ext cx="4643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Пункт геодезичної дуги Струве «Баранівка» Хмельницька область, Ярмолинецький район, село Баранвіка.</a:t>
            </a:r>
            <a:endParaRPr lang="ru-RU">
              <a:solidFill>
                <a:srgbClr val="3333FF"/>
              </a:solidFill>
            </a:endParaRPr>
          </a:p>
          <a:p>
            <a:endParaRPr lang="ru-RU">
              <a:solidFill>
                <a:srgbClr val="3333FF"/>
              </a:solidFill>
            </a:endParaRPr>
          </a:p>
        </p:txBody>
      </p:sp>
      <p:sp>
        <p:nvSpPr>
          <p:cNvPr id="48132" name="TextBox 8"/>
          <p:cNvSpPr txBox="1">
            <a:spLocks noChangeArrowheads="1"/>
          </p:cNvSpPr>
          <p:nvPr/>
        </p:nvSpPr>
        <p:spPr bwMode="auto">
          <a:xfrm>
            <a:off x="4643438" y="379413"/>
            <a:ext cx="45005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33FF"/>
                </a:solidFill>
              </a:rPr>
              <a:t>Пункт геодезичної дуги Струве «Старо-Некрасівка» Одеська область, Ізмаїльский район, село Стара Некрасівка.</a:t>
            </a:r>
            <a:endParaRPr lang="ru-RU">
              <a:solidFill>
                <a:srgbClr val="3333FF"/>
              </a:solidFill>
            </a:endParaRPr>
          </a:p>
          <a:p>
            <a:endParaRPr lang="ru-RU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154238" y="60325"/>
            <a:ext cx="46910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1600" b="1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Букові праліси Карпат (Україна й Словаччина).</a:t>
            </a:r>
            <a:endParaRPr lang="uk-UA">
              <a:solidFill>
                <a:schemeClr val="hlink"/>
              </a:solidFill>
              <a:ea typeface="Times New Roman" pitchFamily="18" charset="0"/>
              <a:cs typeface="Arial" charset="0"/>
            </a:endParaRPr>
          </a:p>
        </p:txBody>
      </p:sp>
      <p:pic>
        <p:nvPicPr>
          <p:cNvPr id="49154" name="Picture 3" descr="Картинки по запрос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38576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5" descr="Картинки по запросу Букові праліси Карпат (Україна й Словаччина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3357563"/>
            <a:ext cx="52149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7" descr="Картинки по запросу Букові праліси Карпат (Україна й Словаччина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500063"/>
            <a:ext cx="5214937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9" descr="Картинки по запросу Букові праліси Карпат (Україна й Словаччина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7563"/>
            <a:ext cx="38576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Картинки по запросу Букові праліси Карпат (Україна й Словаччина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941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4" descr="Картинки по запросу Букові праліси Карпат (Україна й Словаччина)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714375" y="3143250"/>
            <a:ext cx="7620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8" descr="Картинки по запросу Букові праліси Карпат (Україна й Словаччина)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4143375" y="0"/>
            <a:ext cx="500062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7000875" cy="500063"/>
          </a:xfrm>
        </p:spPr>
        <p:txBody>
          <a:bodyPr/>
          <a:lstStyle/>
          <a:p>
            <a:pPr eaLnBrk="1" hangingPunct="1"/>
            <a:r>
              <a:rPr lang="uk-UA" sz="2200" b="1" smtClean="0">
                <a:solidFill>
                  <a:schemeClr val="hlink"/>
                </a:solidFill>
              </a:rPr>
              <a:t>Резиденція митрополитів Буковини і Далмації</a:t>
            </a:r>
            <a:r>
              <a:rPr lang="uk-UA" sz="2000" b="1" smtClean="0">
                <a:solidFill>
                  <a:schemeClr val="hlink"/>
                </a:solidFill>
              </a:rPr>
              <a:t>.</a:t>
            </a:r>
            <a:endParaRPr lang="ru-RU" sz="2000" smtClean="0">
              <a:solidFill>
                <a:schemeClr val="hlink"/>
              </a:solidFill>
            </a:endParaRPr>
          </a:p>
        </p:txBody>
      </p:sp>
      <p:sp>
        <p:nvSpPr>
          <p:cNvPr id="51202" name="AutoShape 2" descr="Картинки по запросу Резиденція митрополитів Буковини і Далмації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3" name="AutoShape 4" descr="Картинки по запросу Резиденція митрополитів Буковини і Далмації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4" name="AutoShape 6" descr="Картинки по запросу Резиденція митрополитів Буковини і Далмації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5" name="AutoShape 8" descr="Картинки по запросу Резиденція митрополитів Буковини і Далмації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06" name="Picture 12" descr="Картинки по запросу Резиденція митрополитів Буковини і Далмації. h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075" y="428625"/>
            <a:ext cx="89090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Картинки по запросу резиденція митрополитів буковини і далмації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50768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4" descr="Картинки по запросу резиденція митрополитів буковини і далмаці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3571875"/>
            <a:ext cx="5143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2" descr="Картинки по запросу Резиденція митрополитів Буковини і Далмації. h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 descr="Картинки по запросу Резиденція митрополитів Буковини і Далмації. h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1875"/>
            <a:ext cx="392906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Картинки по запросу резиденція митрополитів буковини і далмаці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50"/>
            <a:ext cx="49323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4" descr="Картинки по запросу резиденція митрополитів буковини і далмації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3357563"/>
            <a:ext cx="50720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2" descr="Картинки по запросу резиденція митрополитів буковини і далмації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357563"/>
            <a:ext cx="399573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Картинки по запросу резиденція митрополитів буковини і далмації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285750"/>
            <a:ext cx="41402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1000125" y="6500813"/>
            <a:ext cx="3857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3333FF"/>
                </a:solidFill>
              </a:rPr>
              <a:t>Червона зала</a:t>
            </a:r>
          </a:p>
        </p:txBody>
      </p:sp>
      <p:sp>
        <p:nvSpPr>
          <p:cNvPr id="53254" name="TextBox 6"/>
          <p:cNvSpPr txBox="1">
            <a:spLocks noChangeArrowheads="1"/>
          </p:cNvSpPr>
          <p:nvPr/>
        </p:nvSpPr>
        <p:spPr bwMode="auto">
          <a:xfrm>
            <a:off x="3500438" y="-71438"/>
            <a:ext cx="3929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3333FF"/>
                </a:solidFill>
              </a:rPr>
              <a:t>Мармурова зала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186737" cy="4397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1800" b="1" smtClean="0">
                <a:solidFill>
                  <a:schemeClr val="hlink"/>
                </a:solidFill>
              </a:rPr>
              <a:t>Дерев’яні церкви Карпатського регіону Польщі і України</a:t>
            </a:r>
            <a:r>
              <a:rPr lang="ru-RU" sz="1800" smtClean="0">
                <a:solidFill>
                  <a:schemeClr val="hlink"/>
                </a:solidFill>
              </a:rPr>
              <a:t/>
            </a:r>
            <a:br>
              <a:rPr lang="ru-RU" sz="1800" smtClean="0">
                <a:solidFill>
                  <a:schemeClr val="hlink"/>
                </a:solidFill>
              </a:rPr>
            </a:br>
            <a:endParaRPr lang="ru-RU" sz="1800" smtClean="0">
              <a:solidFill>
                <a:schemeClr val="hlink"/>
              </a:solidFill>
            </a:endParaRPr>
          </a:p>
        </p:txBody>
      </p:sp>
      <p:pic>
        <p:nvPicPr>
          <p:cNvPr id="55298" name="Picture 4" descr="Картинки по запросу • Церква святого духа (Львівська обл., Жовківський район, село Потелич, 1502р.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28625"/>
            <a:ext cx="8715375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Box 3"/>
          <p:cNvSpPr txBox="1">
            <a:spLocks noChangeArrowheads="1"/>
          </p:cNvSpPr>
          <p:nvPr/>
        </p:nvSpPr>
        <p:spPr bwMode="auto">
          <a:xfrm>
            <a:off x="179388" y="6518275"/>
            <a:ext cx="8713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66FF"/>
                </a:solidFill>
              </a:rPr>
              <a:t>Церква святого духа (Львівська обл., Жовківський район, село Потелич, 1502р.)</a:t>
            </a:r>
            <a:r>
              <a:rPr lang="ru-RU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Картинки по запросу • Церква Собору Пресвятої Богородиці (Львівська обл., Турківський район, село Матків, 1838р.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4925"/>
            <a:ext cx="885825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TextBox 2"/>
          <p:cNvSpPr txBox="1">
            <a:spLocks noChangeArrowheads="1"/>
          </p:cNvSpPr>
          <p:nvPr/>
        </p:nvSpPr>
        <p:spPr bwMode="auto">
          <a:xfrm>
            <a:off x="0" y="6548438"/>
            <a:ext cx="914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>
                <a:solidFill>
                  <a:srgbClr val="3366FF"/>
                </a:solidFill>
              </a:rPr>
              <a:t>Церква Собору Пресвятої Богородиці (Львівська обл., Торківський район, село Матків, 1838р.</a:t>
            </a:r>
            <a:r>
              <a:rPr lang="ru-RU" sz="1600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310595" y="1556792"/>
            <a:ext cx="8506619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uk-UA" b="1" dirty="0">
                <a:solidFill>
                  <a:schemeClr val="hlink"/>
                </a:solidFill>
              </a:rPr>
              <a:t>                                                </a:t>
            </a:r>
            <a:r>
              <a:rPr lang="uk-UA" sz="2400" b="1" dirty="0">
                <a:solidFill>
                  <a:schemeClr val="hlink"/>
                </a:solidFill>
              </a:rPr>
              <a:t>Географічний крос</a:t>
            </a:r>
            <a:endParaRPr lang="ru-RU" sz="2800" dirty="0">
              <a:solidFill>
                <a:schemeClr val="hlink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uk-UA" dirty="0">
                <a:solidFill>
                  <a:schemeClr val="hlink"/>
                </a:solidFill>
              </a:rPr>
              <a:t>Спрощена карта, на якій немає картографічної сітки і яка дає загальне уявлення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 про зображуване явище... </a:t>
            </a:r>
            <a:endParaRPr lang="ru-RU" dirty="0">
              <a:solidFill>
                <a:schemeClr val="hlink"/>
              </a:solidFill>
            </a:endParaRPr>
          </a:p>
          <a:p>
            <a:pPr marL="342900" indent="-342900">
              <a:buFontTx/>
              <a:buAutoNum type="arabicPeriod" startAt="2"/>
            </a:pPr>
            <a:r>
              <a:rPr lang="uk-UA" dirty="0">
                <a:solidFill>
                  <a:schemeClr val="hlink"/>
                </a:solidFill>
              </a:rPr>
              <a:t>Прийом роботи з картою, заснований на зоровому сприйнятті картографічного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зображення, опис окремих об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єктів і ділянок земної поверхні…</a:t>
            </a:r>
            <a:endParaRPr lang="ru-RU" dirty="0">
              <a:solidFill>
                <a:schemeClr val="hlink"/>
              </a:solidFill>
            </a:endParaRPr>
          </a:p>
          <a:p>
            <a:pPr marL="342900" indent="-342900">
              <a:buFontTx/>
              <a:buAutoNum type="arabicPeriod" startAt="3"/>
            </a:pPr>
            <a:r>
              <a:rPr lang="uk-UA" dirty="0">
                <a:solidFill>
                  <a:schemeClr val="hlink"/>
                </a:solidFill>
              </a:rPr>
              <a:t>Прийом роботи з картою, заснований на побудові за картами профілю 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місцевості, розрізів, схем діаграм, графіків… </a:t>
            </a:r>
          </a:p>
          <a:p>
            <a:pPr marL="342900" indent="-342900">
              <a:buFontTx/>
              <a:buAutoNum type="arabicPeriod" startAt="4"/>
            </a:pPr>
            <a:r>
              <a:rPr lang="uk-UA" dirty="0">
                <a:solidFill>
                  <a:schemeClr val="hlink"/>
                </a:solidFill>
              </a:rPr>
              <a:t> Прийом роботи з картою, заснований на визначенні за картами географічних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координат висот і глибин, довжин вимірювання площ і кутів…</a:t>
            </a:r>
            <a:endParaRPr lang="ru-RU" dirty="0">
              <a:solidFill>
                <a:schemeClr val="hlink"/>
              </a:solidFill>
            </a:endParaRP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5. Прийом роботи з картою, заснований на переведенні характеристики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зображених на карті об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єктів і явищ у систему цифрових показників, для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встановлення взаємозв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язків між ними…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6. Система умовних позначень і текстових пояснень до них (у перекладі з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 латинської означає «те, що читають»)… </a:t>
            </a:r>
            <a:endParaRPr lang="ru-RU" dirty="0">
              <a:solidFill>
                <a:schemeClr val="hlink"/>
              </a:solidFill>
            </a:endParaRP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7. Способи зображень на географічних картах…</a:t>
            </a:r>
            <a:endParaRPr lang="ru-RU" dirty="0"/>
          </a:p>
        </p:txBody>
      </p:sp>
      <p:sp>
        <p:nvSpPr>
          <p:cNvPr id="18434" name="Заголовок 1"/>
          <p:cNvSpPr>
            <a:spLocks/>
          </p:cNvSpPr>
          <p:nvPr/>
        </p:nvSpPr>
        <p:spPr bwMode="auto">
          <a:xfrm>
            <a:off x="310596" y="190500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2800" b="1" dirty="0">
                <a:solidFill>
                  <a:schemeClr val="hlink"/>
                </a:solidFill>
                <a:latin typeface="Calibri" pitchFamily="34" charset="0"/>
              </a:rPr>
              <a:t>Перебіг уроку</a:t>
            </a:r>
            <a:r>
              <a:rPr lang="ru-RU" sz="3200" dirty="0">
                <a:solidFill>
                  <a:schemeClr val="hlink"/>
                </a:solidFill>
                <a:latin typeface="Calibri" pitchFamily="34" charset="0"/>
              </a:rPr>
              <a:t/>
            </a:r>
            <a:br>
              <a:rPr lang="ru-RU" sz="3200" dirty="0">
                <a:solidFill>
                  <a:schemeClr val="hlink"/>
                </a:solidFill>
                <a:latin typeface="Calibri" pitchFamily="34" charset="0"/>
              </a:rPr>
            </a:br>
            <a:endParaRPr lang="ru-RU" sz="3200" dirty="0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310594" y="476250"/>
            <a:ext cx="883340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hlink"/>
                </a:solidFill>
              </a:rPr>
              <a:t>І. Організаційний момент</a:t>
            </a:r>
            <a:endParaRPr lang="ru-RU" sz="2400" dirty="0">
              <a:solidFill>
                <a:schemeClr val="hlink"/>
              </a:solidFill>
            </a:endParaRPr>
          </a:p>
          <a:p>
            <a:r>
              <a:rPr lang="uk-UA" sz="2400" b="1" dirty="0">
                <a:solidFill>
                  <a:schemeClr val="hlink"/>
                </a:solidFill>
              </a:rPr>
              <a:t>ІІ. Актуалізація опорних знань, умінь і  </a:t>
            </a:r>
          </a:p>
          <a:p>
            <a:r>
              <a:rPr lang="uk-UA" sz="2400" b="1" dirty="0">
                <a:solidFill>
                  <a:schemeClr val="hlink"/>
                </a:solidFill>
              </a:rPr>
              <a:t>    </a:t>
            </a:r>
            <a:r>
              <a:rPr lang="uk-UA" sz="2400" b="1" dirty="0" smtClean="0">
                <a:solidFill>
                  <a:schemeClr val="hlink"/>
                </a:solidFill>
              </a:rPr>
              <a:t>навичок</a:t>
            </a:r>
            <a:endParaRPr lang="ru-RU" sz="2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 descr="Картинки по запросу • Церква Святої Троїці (Львівська обл., місто Жовква, 1720р.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71438"/>
            <a:ext cx="8761413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Box 3"/>
          <p:cNvSpPr txBox="1">
            <a:spLocks noChangeArrowheads="1"/>
          </p:cNvSpPr>
          <p:nvPr/>
        </p:nvSpPr>
        <p:spPr bwMode="auto">
          <a:xfrm>
            <a:off x="1404938" y="6500813"/>
            <a:ext cx="74152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66FF"/>
                </a:solidFill>
              </a:rPr>
              <a:t>Церква Святої Троїці (Львівська обл., місто Жовква, 1720р.)</a:t>
            </a:r>
            <a:r>
              <a:rPr lang="ru-RU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Картинки по запросу • Церква Святого Юра (Львівська обл., місто Дрогобич, 1502р.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975"/>
            <a:ext cx="8667750" cy="644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TextBox 2"/>
          <p:cNvSpPr txBox="1">
            <a:spLocks noChangeArrowheads="1"/>
          </p:cNvSpPr>
          <p:nvPr/>
        </p:nvSpPr>
        <p:spPr bwMode="auto">
          <a:xfrm>
            <a:off x="1257300" y="6500813"/>
            <a:ext cx="7923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66FF"/>
                </a:solidFill>
              </a:rPr>
              <a:t>Церква Святого Юра (Львівська обл., місто Дрогобич, 1502р.)</a:t>
            </a:r>
            <a:endParaRPr lang="ru-RU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Картинки по запросу • Церква Святого Духа (Івано-Франківська обл., місто Рогатинь, 1598р.);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42875" y="117475"/>
            <a:ext cx="8858250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Box 2"/>
          <p:cNvSpPr txBox="1">
            <a:spLocks noChangeArrowheads="1"/>
          </p:cNvSpPr>
          <p:nvPr/>
        </p:nvSpPr>
        <p:spPr bwMode="auto">
          <a:xfrm>
            <a:off x="755650" y="6500813"/>
            <a:ext cx="838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solidFill>
                  <a:srgbClr val="3366FF"/>
                </a:solidFill>
              </a:rPr>
              <a:t>Церква Святого Духа (Івано-Франківська обл., місто Рогатин, 1598р.)</a:t>
            </a:r>
            <a:r>
              <a:rPr lang="ru-RU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Картинки по запросу • Церква Різдва Пресвятої Богородиці (Івано-Франківська обл., Коломийський район, село Нижній Вербіш, 1808р.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71438"/>
            <a:ext cx="883285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TextBox 2"/>
          <p:cNvSpPr txBox="1">
            <a:spLocks noChangeArrowheads="1"/>
          </p:cNvSpPr>
          <p:nvPr/>
        </p:nvSpPr>
        <p:spPr bwMode="auto">
          <a:xfrm>
            <a:off x="395288" y="6610350"/>
            <a:ext cx="914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>
                <a:solidFill>
                  <a:srgbClr val="3366FF"/>
                </a:solidFill>
              </a:rPr>
              <a:t>Церква Різдва Пресвятої Богородиці (Івано-Франківська обл., Коломийський район, село Нижній Вербіш, 1808р.)</a:t>
            </a:r>
            <a:r>
              <a:rPr lang="ru-RU" sz="1200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Картинки по запросу • Церква Вознесіння Господнього, Закарпатська обл., Рахівський район, селище Ясіня, XVI ст.)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49213"/>
            <a:ext cx="8666163" cy="645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Box 2"/>
          <p:cNvSpPr txBox="1">
            <a:spLocks noChangeArrowheads="1"/>
          </p:cNvSpPr>
          <p:nvPr/>
        </p:nvSpPr>
        <p:spPr bwMode="auto">
          <a:xfrm>
            <a:off x="611188" y="6488113"/>
            <a:ext cx="8494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>
                <a:solidFill>
                  <a:srgbClr val="3366FF"/>
                </a:solidFill>
              </a:rPr>
              <a:t>Церква Вознесіння Господнього, Закарпатська обл., Рахівський район, селище Ясіння, </a:t>
            </a:r>
            <a:r>
              <a:rPr lang="en-US" sz="1400">
                <a:solidFill>
                  <a:srgbClr val="3366FF"/>
                </a:solidFill>
              </a:rPr>
              <a:t>XVI</a:t>
            </a:r>
            <a:r>
              <a:rPr lang="uk-UA" sz="1400">
                <a:solidFill>
                  <a:srgbClr val="3366FF"/>
                </a:solidFill>
              </a:rPr>
              <a:t> ст.)</a:t>
            </a:r>
            <a:r>
              <a:rPr lang="ru-RU" sz="1400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Картинки по запросу • Церква Святого Михайла (Закарпатська обл., Великоберезнянський район, село Ужок, 1745р.)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71438"/>
            <a:ext cx="8664575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TextBox 2"/>
          <p:cNvSpPr txBox="1">
            <a:spLocks noChangeArrowheads="1"/>
          </p:cNvSpPr>
          <p:nvPr/>
        </p:nvSpPr>
        <p:spPr bwMode="auto">
          <a:xfrm>
            <a:off x="539750" y="6500813"/>
            <a:ext cx="86026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>
                <a:solidFill>
                  <a:srgbClr val="3366FF"/>
                </a:solidFill>
              </a:rPr>
              <a:t>Церква Святого Михайла (Закарпатська обл., Велико-Беризнянський район, село Ужок, 1745р.)</a:t>
            </a:r>
            <a:r>
              <a:rPr lang="ru-RU" sz="1400">
                <a:solidFill>
                  <a:srgbClr val="33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</p:spPr>
        <p:txBody>
          <a:bodyPr/>
          <a:lstStyle/>
          <a:p>
            <a:pPr eaLnBrk="1" hangingPunct="1"/>
            <a:r>
              <a:rPr lang="uk-UA" sz="2400" b="1" smtClean="0">
                <a:solidFill>
                  <a:schemeClr val="hlink"/>
                </a:solidFill>
              </a:rPr>
              <a:t>Стародавнє місто Херсонес Таврійський</a:t>
            </a:r>
            <a:r>
              <a:rPr lang="ru-RU" sz="2400" smtClean="0">
                <a:solidFill>
                  <a:schemeClr val="hlink"/>
                </a:solidFill>
              </a:rPr>
              <a:t/>
            </a:r>
            <a:br>
              <a:rPr lang="ru-RU" sz="2400" smtClean="0">
                <a:solidFill>
                  <a:schemeClr val="hlink"/>
                </a:solidFill>
              </a:rPr>
            </a:br>
            <a:endParaRPr lang="ru-RU" sz="2400" smtClean="0">
              <a:solidFill>
                <a:schemeClr val="hlink"/>
              </a:solidFill>
            </a:endParaRPr>
          </a:p>
        </p:txBody>
      </p:sp>
      <p:pic>
        <p:nvPicPr>
          <p:cNvPr id="63490" name="Picture 2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478631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4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3786188"/>
            <a:ext cx="45243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6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571500"/>
            <a:ext cx="457200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12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363613" y="-12861925"/>
            <a:ext cx="9529762" cy="714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14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86188"/>
            <a:ext cx="464343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8858250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4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589338"/>
            <a:ext cx="4357687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6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0"/>
            <a:ext cx="478631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8" descr="Картинки по запросу Стародавнє місто Херсонес Таврійськи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1875"/>
            <a:ext cx="47863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2"/>
          <p:cNvSpPr txBox="1">
            <a:spLocks noChangeArrowheads="1"/>
          </p:cNvSpPr>
          <p:nvPr/>
        </p:nvSpPr>
        <p:spPr bwMode="auto">
          <a:xfrm>
            <a:off x="323528" y="544513"/>
            <a:ext cx="828092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3200" b="1" dirty="0">
                <a:solidFill>
                  <a:schemeClr val="hlink"/>
                </a:solidFill>
              </a:rPr>
              <a:t>V</a:t>
            </a:r>
            <a:r>
              <a:rPr lang="ru-RU" sz="3200" b="1" dirty="0">
                <a:solidFill>
                  <a:schemeClr val="hlink"/>
                </a:solidFill>
              </a:rPr>
              <a:t>. </a:t>
            </a:r>
            <a:r>
              <a:rPr lang="uk-UA" sz="3200" b="1" dirty="0">
                <a:solidFill>
                  <a:schemeClr val="hlink"/>
                </a:solidFill>
              </a:rPr>
              <a:t>Узагальнення і систематизація знань.</a:t>
            </a:r>
            <a:endParaRPr lang="uk-UA" sz="3200" dirty="0">
              <a:solidFill>
                <a:schemeClr val="hlink"/>
              </a:solidFill>
            </a:endParaRPr>
          </a:p>
          <a:p>
            <a:pPr marL="342900" indent="-342900"/>
            <a:r>
              <a:rPr lang="uk-UA" sz="2400" dirty="0">
                <a:solidFill>
                  <a:schemeClr val="hlink"/>
                </a:solidFill>
              </a:rPr>
              <a:t>Інтерактивна бесіда</a:t>
            </a:r>
          </a:p>
          <a:p>
            <a:pPr marL="342900" indent="-342900"/>
            <a:r>
              <a:rPr lang="en-US" sz="2400" dirty="0">
                <a:solidFill>
                  <a:schemeClr val="hlink"/>
                </a:solidFill>
              </a:rPr>
              <a:t>1.</a:t>
            </a:r>
            <a:r>
              <a:rPr lang="uk-UA" sz="2400" dirty="0">
                <a:solidFill>
                  <a:schemeClr val="hlink"/>
                </a:solidFill>
              </a:rPr>
              <a:t>Які об</a:t>
            </a:r>
            <a:r>
              <a:rPr lang="ru-RU" sz="2400" dirty="0">
                <a:solidFill>
                  <a:schemeClr val="hlink"/>
                </a:solidFill>
              </a:rPr>
              <a:t>`</a:t>
            </a:r>
            <a:r>
              <a:rPr lang="uk-UA" sz="2400" dirty="0">
                <a:solidFill>
                  <a:schemeClr val="hlink"/>
                </a:solidFill>
              </a:rPr>
              <a:t>єкти вносяться до списку Всесвітньої спадщини ЮНЕСКО? Як ви гадаєте, із якою метою це робиться?</a:t>
            </a:r>
          </a:p>
          <a:p>
            <a:pPr marL="342900" indent="-342900"/>
            <a:r>
              <a:rPr lang="en-US" sz="2400" dirty="0">
                <a:solidFill>
                  <a:schemeClr val="hlink"/>
                </a:solidFill>
              </a:rPr>
              <a:t>2.</a:t>
            </a:r>
            <a:r>
              <a:rPr lang="uk-UA" sz="2400" dirty="0">
                <a:solidFill>
                  <a:schemeClr val="hlink"/>
                </a:solidFill>
              </a:rPr>
              <a:t>Наведіть приклади пам</a:t>
            </a:r>
            <a:r>
              <a:rPr lang="ru-RU" sz="2400" dirty="0">
                <a:solidFill>
                  <a:schemeClr val="hlink"/>
                </a:solidFill>
              </a:rPr>
              <a:t>`</a:t>
            </a:r>
            <a:r>
              <a:rPr lang="uk-UA" sz="2400" dirty="0">
                <a:solidFill>
                  <a:schemeClr val="hlink"/>
                </a:solidFill>
              </a:rPr>
              <a:t>ятників Всесвітньої спадщини ЮНЕСКО в Україні?</a:t>
            </a:r>
          </a:p>
          <a:p>
            <a:pPr marL="342900" indent="-342900"/>
            <a:r>
              <a:rPr lang="en-US" sz="2400" dirty="0">
                <a:solidFill>
                  <a:schemeClr val="hlink"/>
                </a:solidFill>
              </a:rPr>
              <a:t>3.</a:t>
            </a:r>
            <a:r>
              <a:rPr lang="uk-UA" sz="2400" dirty="0">
                <a:solidFill>
                  <a:schemeClr val="hlink"/>
                </a:solidFill>
              </a:rPr>
              <a:t>Розкажіть про свій туристичний маршрут.</a:t>
            </a:r>
          </a:p>
          <a:p>
            <a:pPr marL="342900" indent="-342900"/>
            <a:r>
              <a:rPr lang="en-US" sz="2400" dirty="0">
                <a:solidFill>
                  <a:schemeClr val="hlink"/>
                </a:solidFill>
              </a:rPr>
              <a:t>4.</a:t>
            </a:r>
            <a:r>
              <a:rPr lang="uk-UA" sz="2400" dirty="0">
                <a:solidFill>
                  <a:schemeClr val="hlink"/>
                </a:solidFill>
              </a:rPr>
              <a:t>Опишіть один з об</a:t>
            </a:r>
            <a:r>
              <a:rPr lang="ru-RU" sz="2400" dirty="0">
                <a:solidFill>
                  <a:schemeClr val="hlink"/>
                </a:solidFill>
              </a:rPr>
              <a:t>`</a:t>
            </a:r>
            <a:r>
              <a:rPr lang="uk-UA" sz="2400" dirty="0">
                <a:solidFill>
                  <a:schemeClr val="hlink"/>
                </a:solidFill>
              </a:rPr>
              <a:t>єктів, внесений до вашого маршруту.</a:t>
            </a:r>
          </a:p>
          <a:p>
            <a:pPr marL="342900" indent="-342900"/>
            <a:r>
              <a:rPr lang="en-US" sz="2400" dirty="0">
                <a:solidFill>
                  <a:schemeClr val="hlink"/>
                </a:solidFill>
              </a:rPr>
              <a:t>5.</a:t>
            </a:r>
            <a:r>
              <a:rPr lang="uk-UA" sz="2400" dirty="0">
                <a:solidFill>
                  <a:schemeClr val="hlink"/>
                </a:solidFill>
              </a:rPr>
              <a:t>Які пам</a:t>
            </a:r>
            <a:r>
              <a:rPr lang="ru-RU" sz="2400" dirty="0">
                <a:solidFill>
                  <a:schemeClr val="hlink"/>
                </a:solidFill>
              </a:rPr>
              <a:t>`</a:t>
            </a:r>
            <a:r>
              <a:rPr lang="uk-UA" sz="2400" dirty="0">
                <a:solidFill>
                  <a:schemeClr val="hlink"/>
                </a:solidFill>
              </a:rPr>
              <a:t>ятки природи України ви хотіли б відвідати?</a:t>
            </a:r>
          </a:p>
          <a:p>
            <a:pPr marL="342900" indent="-342900"/>
            <a:r>
              <a:rPr lang="en-US" sz="2400" dirty="0">
                <a:solidFill>
                  <a:schemeClr val="hlink"/>
                </a:solidFill>
              </a:rPr>
              <a:t>6.</a:t>
            </a:r>
            <a:r>
              <a:rPr lang="uk-UA" sz="2400" dirty="0">
                <a:solidFill>
                  <a:schemeClr val="hlink"/>
                </a:solidFill>
              </a:rPr>
              <a:t>Які туристичні об</a:t>
            </a:r>
            <a:r>
              <a:rPr lang="ru-RU" sz="2400" dirty="0">
                <a:solidFill>
                  <a:schemeClr val="hlink"/>
                </a:solidFill>
              </a:rPr>
              <a:t>`</a:t>
            </a:r>
            <a:r>
              <a:rPr lang="uk-UA" sz="2400" dirty="0">
                <a:solidFill>
                  <a:schemeClr val="hlink"/>
                </a:solidFill>
              </a:rPr>
              <a:t>єкти ви вже відвідали?</a:t>
            </a:r>
            <a:endParaRPr lang="ru-RU" sz="2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23528" y="-94358"/>
            <a:ext cx="853244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2400" b="1" dirty="0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ІІІ. Мотивація навчальної та пізнавальної діяльності учнів</a:t>
            </a:r>
            <a:r>
              <a:rPr lang="uk-UA" sz="3200" b="1" dirty="0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.</a:t>
            </a:r>
            <a:endParaRPr lang="en-US" sz="3200" b="1" dirty="0">
              <a:solidFill>
                <a:schemeClr val="hlink"/>
              </a:solidFill>
              <a:ea typeface="Times New Roman" pitchFamily="18" charset="0"/>
              <a:cs typeface="Arial" charset="0"/>
            </a:endParaRPr>
          </a:p>
          <a:p>
            <a:pPr eaLnBrk="0" hangingPunct="0"/>
            <a:endParaRPr lang="uk-UA" sz="2000" dirty="0">
              <a:solidFill>
                <a:schemeClr val="hlink"/>
              </a:solidFill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uk-UA" sz="2000" dirty="0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Розвиток людства </a:t>
            </a:r>
            <a:r>
              <a:rPr lang="uk-UA" dirty="0">
                <a:solidFill>
                  <a:schemeClr val="hlink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призводить</a:t>
            </a:r>
            <a:r>
              <a:rPr lang="uk-UA" sz="2000" dirty="0">
                <a:solidFill>
                  <a:schemeClr val="hlink"/>
                </a:solidFill>
                <a:ea typeface="Times New Roman" pitchFamily="18" charset="0"/>
                <a:cs typeface="Arial" charset="0"/>
              </a:rPr>
              <a:t> до зміни вигляду Землі. Деякі природні об`єкти зникають, а великі природні комплекси змінюються. Для збереження найбільш</a:t>
            </a:r>
            <a:r>
              <a:rPr lang="uk-UA" sz="16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их</a:t>
            </a:r>
            <a:r>
              <a:rPr lang="uk-UA" sz="2000" dirty="0">
                <a:solidFill>
                  <a:schemeClr val="hlink"/>
                </a:solidFill>
                <a:cs typeface="Times New Roman" pitchFamily="18" charset="0"/>
              </a:rPr>
              <a:t> цінних і рідкісних, а також унікальних культурних об’єктів у 1992 році ЮНЕСКО (Організація Об`єднаних Націй із питань освіти</a:t>
            </a:r>
            <a:r>
              <a:rPr lang="uk-UA" sz="2000" dirty="0">
                <a:solidFill>
                  <a:schemeClr val="hlink"/>
                </a:solidFill>
                <a:cs typeface="Arial" charset="0"/>
              </a:rPr>
              <a:t>,</a:t>
            </a:r>
            <a:r>
              <a:rPr lang="uk-UA" sz="2000" dirty="0">
                <a:solidFill>
                  <a:schemeClr val="hlink"/>
                </a:solidFill>
                <a:cs typeface="Times New Roman" pitchFamily="18" charset="0"/>
              </a:rPr>
              <a:t> науки</a:t>
            </a:r>
            <a:r>
              <a:rPr lang="uk-UA" sz="2000" dirty="0">
                <a:solidFill>
                  <a:schemeClr val="hlink"/>
                </a:solidFill>
                <a:cs typeface="Arial" charset="0"/>
              </a:rPr>
              <a:t>,</a:t>
            </a:r>
            <a:r>
              <a:rPr lang="uk-UA" sz="2000" dirty="0">
                <a:solidFill>
                  <a:schemeClr val="hlink"/>
                </a:solidFill>
                <a:cs typeface="Times New Roman" pitchFamily="18" charset="0"/>
              </a:rPr>
              <a:t> культури) </a:t>
            </a:r>
            <a:r>
              <a:rPr lang="uk-UA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ухвалила</a:t>
            </a:r>
            <a:r>
              <a:rPr lang="uk-UA" sz="2000" dirty="0">
                <a:solidFill>
                  <a:schemeClr val="hlink"/>
                </a:solidFill>
                <a:cs typeface="Times New Roman" pitchFamily="18" charset="0"/>
              </a:rPr>
              <a:t> спеціальну Конвенцію про охорону всесвітньої культурної і природної спадщини.</a:t>
            </a:r>
            <a:endParaRPr lang="en-US" sz="2000" dirty="0">
              <a:solidFill>
                <a:schemeClr val="hlink"/>
              </a:solidFill>
              <a:cs typeface="Times New Roman" pitchFamily="18" charset="0"/>
            </a:endParaRPr>
          </a:p>
          <a:p>
            <a:pPr eaLnBrk="0" hangingPunct="0"/>
            <a:endParaRPr lang="uk-UA" sz="2000" dirty="0">
              <a:solidFill>
                <a:schemeClr val="hlink"/>
              </a:solidFill>
              <a:cs typeface="Times New Roman" pitchFamily="18" charset="0"/>
            </a:endParaRPr>
          </a:p>
          <a:p>
            <a:pPr eaLnBrk="0" hangingPunct="0"/>
            <a:r>
              <a:rPr lang="uk-UA" sz="2000" b="1" i="1" dirty="0">
                <a:solidFill>
                  <a:schemeClr val="hlink"/>
                </a:solidFill>
                <a:cs typeface="Times New Roman" pitchFamily="18" charset="0"/>
              </a:rPr>
              <a:t>Світова спадщина ЮНЕСКО</a:t>
            </a:r>
            <a:r>
              <a:rPr lang="uk-UA" sz="2000" dirty="0">
                <a:solidFill>
                  <a:schemeClr val="hlink"/>
                </a:solidFill>
                <a:cs typeface="Times New Roman" pitchFamily="18" charset="0"/>
              </a:rPr>
              <a:t> – природні або створені людиною об’єкти, пріоритетними завданнями щодо яких є збереження та популяризація через особливу культурну, історичну або екологічну значимість.</a:t>
            </a:r>
            <a:endParaRPr lang="en-US" sz="2000" dirty="0">
              <a:solidFill>
                <a:schemeClr val="hlink"/>
              </a:solidFill>
              <a:cs typeface="Times New Roman" pitchFamily="18" charset="0"/>
            </a:endParaRPr>
          </a:p>
          <a:p>
            <a:pPr eaLnBrk="0" hangingPunct="0"/>
            <a:endParaRPr lang="uk-UA" sz="2000" dirty="0">
              <a:solidFill>
                <a:schemeClr val="hlink"/>
              </a:solidFill>
              <a:cs typeface="Times New Roman" pitchFamily="18" charset="0"/>
            </a:endParaRPr>
          </a:p>
          <a:p>
            <a:pPr eaLnBrk="0" hangingPunct="0"/>
            <a:r>
              <a:rPr lang="uk-UA" sz="2000" b="1" i="1" dirty="0">
                <a:solidFill>
                  <a:schemeClr val="hlink"/>
                </a:solidFill>
                <a:cs typeface="Times New Roman" pitchFamily="18" charset="0"/>
              </a:rPr>
              <a:t>На сьогодні </a:t>
            </a:r>
            <a:r>
              <a:rPr lang="uk-UA" sz="2000" b="1" i="1" dirty="0">
                <a:solidFill>
                  <a:schemeClr val="hlink"/>
                </a:solidFill>
                <a:cs typeface="Arial" charset="0"/>
              </a:rPr>
              <a:t>в</a:t>
            </a:r>
            <a:r>
              <a:rPr lang="uk-UA" sz="2000" b="1" i="1" dirty="0">
                <a:solidFill>
                  <a:schemeClr val="hlink"/>
                </a:solidFill>
                <a:cs typeface="Times New Roman" pitchFamily="18" charset="0"/>
              </a:rPr>
              <a:t> Списку Світової спадщини ЮНЕСКО 1034 об</a:t>
            </a:r>
            <a:r>
              <a:rPr lang="ru-RU" sz="2000" b="1" i="1" dirty="0">
                <a:solidFill>
                  <a:schemeClr val="hlink"/>
                </a:solidFill>
                <a:cs typeface="Times New Roman" pitchFamily="18" charset="0"/>
              </a:rPr>
              <a:t>’</a:t>
            </a:r>
            <a:r>
              <a:rPr lang="uk-UA" sz="2000" b="1" i="1" dirty="0">
                <a:solidFill>
                  <a:schemeClr val="hlink"/>
                </a:solidFill>
                <a:cs typeface="Times New Roman" pitchFamily="18" charset="0"/>
              </a:rPr>
              <a:t>єкти, з яких    814 є культурними, 203 природними та 35 змішаними у 165 країнах світу, зокрема в Україні – 7.</a:t>
            </a:r>
          </a:p>
          <a:p>
            <a:pPr eaLnBrk="0" hangingPunct="0"/>
            <a:endParaRPr lang="ru-RU" sz="2000" b="1" i="1" dirty="0">
              <a:solidFill>
                <a:schemeClr val="hlink"/>
              </a:solidFill>
              <a:cs typeface="Times New Roman" pitchFamily="18" charset="0"/>
            </a:endParaRPr>
          </a:p>
        </p:txBody>
      </p:sp>
      <p:pic>
        <p:nvPicPr>
          <p:cNvPr id="19458" name="Picture 2" descr="Картинки по запросу эмблема юнеско"/>
          <p:cNvPicPr>
            <a:picLocks noChangeAspect="1" noChangeArrowheads="1"/>
          </p:cNvPicPr>
          <p:nvPr/>
        </p:nvPicPr>
        <p:blipFill>
          <a:blip r:embed="rId2">
            <a:lum bright="-100000"/>
          </a:blip>
          <a:srcRect/>
          <a:stretch>
            <a:fillRect/>
          </a:stretch>
        </p:blipFill>
        <p:spPr bwMode="auto">
          <a:xfrm>
            <a:off x="7286625" y="5572125"/>
            <a:ext cx="16652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4"/>
          <p:cNvSpPr txBox="1">
            <a:spLocks noChangeArrowheads="1"/>
          </p:cNvSpPr>
          <p:nvPr/>
        </p:nvSpPr>
        <p:spPr bwMode="auto">
          <a:xfrm>
            <a:off x="323528" y="476672"/>
            <a:ext cx="8569076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hlink"/>
                </a:solidFill>
              </a:rPr>
              <a:t>VI</a:t>
            </a:r>
            <a:r>
              <a:rPr lang="ru-RU" sz="3200" b="1" dirty="0">
                <a:solidFill>
                  <a:schemeClr val="hlink"/>
                </a:solidFill>
              </a:rPr>
              <a:t>. </a:t>
            </a:r>
            <a:r>
              <a:rPr lang="uk-UA" sz="3200" b="1" dirty="0">
                <a:solidFill>
                  <a:schemeClr val="hlink"/>
                </a:solidFill>
              </a:rPr>
              <a:t>Підсумок уроку. Рефлексія.</a:t>
            </a:r>
            <a:endParaRPr lang="uk-UA" sz="3200" dirty="0">
              <a:solidFill>
                <a:schemeClr val="hlink"/>
              </a:solidFill>
            </a:endParaRPr>
          </a:p>
          <a:p>
            <a:r>
              <a:rPr lang="uk-UA" sz="2000" b="1" i="1" u="sng" dirty="0">
                <a:solidFill>
                  <a:schemeClr val="hlink"/>
                </a:solidFill>
              </a:rPr>
              <a:t>Анкета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1. На уроці я працював                                                активно/пасивно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2. Своєю роботою на уроці я                  задоволений/незадоволений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3. Урок для мене видався                                            коротким/довгим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4. На уроці я                                                         втомився/не втомився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5. Мій настрій став                                                           кращим/гіршим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6. Матеріал уроку для мене був                   зрозумілим/незрозумілим</a:t>
            </a:r>
            <a:br>
              <a:rPr lang="uk-UA" sz="2000" dirty="0">
                <a:solidFill>
                  <a:schemeClr val="hlink"/>
                </a:solidFill>
              </a:rPr>
            </a:br>
            <a:r>
              <a:rPr lang="uk-UA" sz="2000" dirty="0">
                <a:solidFill>
                  <a:schemeClr val="hlink"/>
                </a:solidFill>
              </a:rPr>
              <a:t>                                                                                      корисним/марним</a:t>
            </a:r>
            <a:br>
              <a:rPr lang="uk-UA" sz="2000" dirty="0">
                <a:solidFill>
                  <a:schemeClr val="hlink"/>
                </a:solidFill>
              </a:rPr>
            </a:br>
            <a:r>
              <a:rPr lang="uk-UA" sz="2000" dirty="0">
                <a:solidFill>
                  <a:schemeClr val="hlink"/>
                </a:solidFill>
              </a:rPr>
              <a:t>                                                                                          цікавим/нудним</a:t>
            </a:r>
            <a:br>
              <a:rPr lang="uk-UA" sz="2000" dirty="0">
                <a:solidFill>
                  <a:schemeClr val="hlink"/>
                </a:solidFill>
              </a:rPr>
            </a:br>
            <a:r>
              <a:rPr lang="uk-UA" sz="2000" dirty="0">
                <a:solidFill>
                  <a:schemeClr val="hlink"/>
                </a:solidFill>
              </a:rPr>
              <a:t>                                                                                  </a:t>
            </a:r>
          </a:p>
          <a:p>
            <a:r>
              <a:rPr lang="uk-UA" sz="2000" b="1" i="1" u="sng" dirty="0">
                <a:solidFill>
                  <a:schemeClr val="hlink"/>
                </a:solidFill>
              </a:rPr>
              <a:t>Закінчити речення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Я не знав – тепер знаю…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Мене здивувало…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Урок змусив замислитися над…</a:t>
            </a:r>
          </a:p>
          <a:p>
            <a:r>
              <a:rPr lang="uk-UA" sz="2000" dirty="0">
                <a:solidFill>
                  <a:schemeClr val="hlink"/>
                </a:solidFill>
              </a:rPr>
              <a:t>Урок дав мені для життя....</a:t>
            </a:r>
            <a:endParaRPr lang="ru-RU" sz="20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4"/>
          <p:cNvSpPr txBox="1">
            <a:spLocks noChangeArrowheads="1"/>
          </p:cNvSpPr>
          <p:nvPr/>
        </p:nvSpPr>
        <p:spPr bwMode="auto">
          <a:xfrm>
            <a:off x="1187624" y="1052736"/>
            <a:ext cx="723582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chemeClr val="hlink"/>
                </a:solidFill>
              </a:rPr>
              <a:t>VII</a:t>
            </a:r>
            <a:r>
              <a:rPr lang="ru-RU" sz="3200" b="1" dirty="0">
                <a:solidFill>
                  <a:schemeClr val="hlink"/>
                </a:solidFill>
              </a:rPr>
              <a:t>. </a:t>
            </a:r>
            <a:r>
              <a:rPr lang="uk-UA" sz="3200" b="1" dirty="0">
                <a:solidFill>
                  <a:schemeClr val="hlink"/>
                </a:solidFill>
              </a:rPr>
              <a:t>Домашнє завдання.</a:t>
            </a:r>
            <a:endParaRPr lang="uk-UA" sz="3200" dirty="0">
              <a:solidFill>
                <a:schemeClr val="hlink"/>
              </a:solidFill>
            </a:endParaRPr>
          </a:p>
          <a:p>
            <a:r>
              <a:rPr lang="uk-UA" sz="2800" dirty="0">
                <a:solidFill>
                  <a:schemeClr val="hlink"/>
                </a:solidFill>
              </a:rPr>
              <a:t>Повторити §34-37, творче завдання – розробити рекламу, яка б зацікавила туристів і спонукала їх відвідати саме цей туристичний об</a:t>
            </a:r>
            <a:r>
              <a:rPr lang="ru-RU" sz="2800" dirty="0">
                <a:solidFill>
                  <a:schemeClr val="hlink"/>
                </a:solidFill>
              </a:rPr>
              <a:t>`є</a:t>
            </a:r>
            <a:r>
              <a:rPr lang="uk-UA" sz="2800" dirty="0">
                <a:solidFill>
                  <a:schemeClr val="hlink"/>
                </a:solidFill>
              </a:rPr>
              <a:t>к</a:t>
            </a:r>
            <a:r>
              <a:rPr lang="ru-RU" sz="2800" dirty="0">
                <a:solidFill>
                  <a:schemeClr val="hlink"/>
                </a:solidFill>
              </a:rPr>
              <a:t>т </a:t>
            </a:r>
            <a:r>
              <a:rPr lang="ru-RU" sz="2800" dirty="0" err="1">
                <a:solidFill>
                  <a:schemeClr val="hlink"/>
                </a:solidFill>
              </a:rPr>
              <a:t>Укра</a:t>
            </a:r>
            <a:r>
              <a:rPr lang="uk-UA" sz="2800" dirty="0">
                <a:solidFill>
                  <a:schemeClr val="hlink"/>
                </a:solidFill>
              </a:rPr>
              <a:t>їни.</a:t>
            </a:r>
            <a:endParaRPr lang="ru-RU" sz="2800" dirty="0">
              <a:solidFill>
                <a:schemeClr val="hlink"/>
              </a:solidFill>
            </a:endParaRPr>
          </a:p>
        </p:txBody>
      </p:sp>
      <p:pic>
        <p:nvPicPr>
          <p:cNvPr id="68611" name="Picture 4" descr="Картинки по запросу мудрая сова пн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4240213"/>
            <a:ext cx="16224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23515" y="332656"/>
            <a:ext cx="8044433" cy="2120876"/>
          </a:xfrm>
        </p:spPr>
        <p:txBody>
          <a:bodyPr/>
          <a:lstStyle/>
          <a:p>
            <a:pPr algn="l" eaLnBrk="1" hangingPunct="1"/>
            <a:r>
              <a:rPr lang="uk-UA" sz="2800" b="1" dirty="0" smtClean="0">
                <a:solidFill>
                  <a:schemeClr val="hlink"/>
                </a:solidFill>
              </a:rPr>
              <a:t>Навколишній світ – це книга,ті хто не подорожує, читає лише одну ії сторінку</a:t>
            </a:r>
            <a:r>
              <a:rPr lang="uk-UA" sz="2800" b="1" i="1" dirty="0" smtClean="0">
                <a:solidFill>
                  <a:schemeClr val="hlink"/>
                </a:solidFill>
              </a:rPr>
              <a:t>.</a:t>
            </a:r>
            <a:r>
              <a:rPr lang="ru-RU" sz="3600" b="1" i="1" dirty="0" smtClean="0">
                <a:solidFill>
                  <a:schemeClr val="hlink"/>
                </a:solidFill>
              </a:rPr>
              <a:t/>
            </a:r>
            <a:br>
              <a:rPr lang="ru-RU" sz="3600" b="1" i="1" dirty="0" smtClean="0">
                <a:solidFill>
                  <a:schemeClr val="hlink"/>
                </a:solidFill>
              </a:rPr>
            </a:br>
            <a:r>
              <a:rPr lang="ru-RU" sz="2800" b="1" i="1" dirty="0" smtClean="0">
                <a:solidFill>
                  <a:schemeClr val="hlink"/>
                </a:solidFill>
              </a:rPr>
              <a:t>                                      </a:t>
            </a:r>
            <a:r>
              <a:rPr lang="uk-UA" sz="2800" b="1" i="1" dirty="0" smtClean="0">
                <a:solidFill>
                  <a:schemeClr val="hlink"/>
                </a:solidFill>
              </a:rPr>
              <a:t>Августин Блаженний</a:t>
            </a:r>
            <a:endParaRPr lang="ru-RU" sz="2800" dirty="0" smtClean="0">
              <a:solidFill>
                <a:schemeClr val="hlink"/>
              </a:solidFill>
            </a:endParaRP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539552" y="2492896"/>
            <a:ext cx="78123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hlink"/>
                </a:solidFill>
                <a:latin typeface="Calibri" pitchFamily="34" charset="0"/>
              </a:rPr>
              <a:t>Ми живемо в країні, чиї рекреаційні можливості, історична та культурна спадщина є колосальними ресурсами для розвитку туризму.</a:t>
            </a:r>
            <a:endParaRPr lang="ru-RU" sz="2800" b="1" dirty="0">
              <a:solidFill>
                <a:schemeClr val="hlink"/>
              </a:solidFill>
              <a:latin typeface="Calibri" pitchFamily="34" charset="0"/>
            </a:endParaRPr>
          </a:p>
          <a:p>
            <a:endParaRPr lang="ru-RU" sz="2800" b="1" i="1" dirty="0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177800" y="2852936"/>
            <a:ext cx="8642350" cy="3671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uk-UA" b="1" i="1" dirty="0">
                <a:solidFill>
                  <a:schemeClr val="hlink"/>
                </a:solidFill>
              </a:rPr>
              <a:t>                              Правила виконання практичної роботи:</a:t>
            </a:r>
          </a:p>
          <a:p>
            <a:pPr marL="342900" indent="-342900"/>
            <a:endParaRPr lang="uk-UA" dirty="0">
              <a:solidFill>
                <a:schemeClr val="hlink"/>
              </a:solidFill>
            </a:endParaRP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1.  Написи та підписи оформлюються акуратним друкованим шрифтом.</a:t>
            </a:r>
          </a:p>
          <a:p>
            <a:pPr marL="342900" indent="-342900"/>
            <a:endParaRPr lang="uk-UA" dirty="0">
              <a:solidFill>
                <a:schemeClr val="hlink"/>
              </a:solidFill>
            </a:endParaRP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2.  Написи назв міст та інших об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єктів розташовують у напрямку паралелей.</a:t>
            </a:r>
          </a:p>
          <a:p>
            <a:pPr marL="342900" indent="-342900"/>
            <a:endParaRPr lang="uk-UA" dirty="0">
              <a:solidFill>
                <a:schemeClr val="hlink"/>
              </a:solidFill>
            </a:endParaRP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3.  Початок написів назв об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єктів повинен бути поблизу самого об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єкта (напис назв міст бажано починати праворуч від пунсона), у випадку, якщо напис довгий, можна ставити перші букви або визначати цифрою, розташувавши іх в легенді карти.</a:t>
            </a:r>
          </a:p>
          <a:p>
            <a:pPr marL="342900" indent="-342900"/>
            <a:endParaRPr lang="uk-UA" dirty="0">
              <a:solidFill>
                <a:schemeClr val="hlink"/>
              </a:solidFill>
            </a:endParaRP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4.  Легенда карти: усі умовні знаки карти й скорочення повинні бути пояснені; кожне нове пояснення потрібно розташовувати в стовпчик з нового рядка.</a:t>
            </a:r>
            <a:endParaRPr lang="ru-RU" dirty="0">
              <a:solidFill>
                <a:schemeClr val="hlink"/>
              </a:solidFill>
            </a:endParaRPr>
          </a:p>
        </p:txBody>
      </p:sp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177800" y="188640"/>
            <a:ext cx="8642350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uk-UA" b="1" i="1" dirty="0">
                <a:solidFill>
                  <a:schemeClr val="hlink"/>
                </a:solidFill>
              </a:rPr>
              <a:t>                                        </a:t>
            </a:r>
            <a:r>
              <a:rPr lang="uk-UA" b="1" i="1" dirty="0" smtClean="0">
                <a:solidFill>
                  <a:schemeClr val="hlink"/>
                </a:solidFill>
              </a:rPr>
              <a:t>Виконання </a:t>
            </a:r>
            <a:r>
              <a:rPr lang="uk-UA" b="1" i="1" dirty="0">
                <a:solidFill>
                  <a:schemeClr val="hlink"/>
                </a:solidFill>
              </a:rPr>
              <a:t>практичної роботи</a:t>
            </a:r>
          </a:p>
          <a:p>
            <a:pPr marL="342900" indent="-342900">
              <a:spcBef>
                <a:spcPct val="50000"/>
              </a:spcBef>
            </a:pPr>
            <a:r>
              <a:rPr lang="uk-UA" b="1" i="1" dirty="0">
                <a:solidFill>
                  <a:schemeClr val="hlink"/>
                </a:solidFill>
              </a:rPr>
              <a:t>Завдання:</a:t>
            </a:r>
          </a:p>
          <a:p>
            <a:pPr marL="342900" indent="-342900">
              <a:buFontTx/>
              <a:buAutoNum type="arabicPeriod"/>
            </a:pPr>
            <a:r>
              <a:rPr lang="uk-UA" dirty="0">
                <a:solidFill>
                  <a:schemeClr val="hlink"/>
                </a:solidFill>
              </a:rPr>
              <a:t>Скласти туристичний маршрут, використовуючи картографічні джерела й 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підготовлені матеріали.</a:t>
            </a:r>
          </a:p>
          <a:p>
            <a:pPr marL="342900" indent="-342900"/>
            <a:endParaRPr lang="uk-UA" dirty="0">
              <a:solidFill>
                <a:schemeClr val="hlink"/>
              </a:solidFill>
            </a:endParaRPr>
          </a:p>
          <a:p>
            <a:pPr marL="342900" indent="-342900">
              <a:buFontTx/>
              <a:buAutoNum type="arabicPeriod" startAt="2"/>
            </a:pPr>
            <a:r>
              <a:rPr lang="uk-UA" dirty="0">
                <a:solidFill>
                  <a:schemeClr val="hlink"/>
                </a:solidFill>
              </a:rPr>
              <a:t>Маршрут повинен містити картосхему з необхідною довідковою інформацією й </a:t>
            </a:r>
          </a:p>
          <a:p>
            <a:pPr marL="342900" indent="-342900"/>
            <a:r>
              <a:rPr lang="uk-UA" dirty="0">
                <a:solidFill>
                  <a:schemeClr val="hlink"/>
                </a:solidFill>
              </a:rPr>
              <a:t>   короткий опис об</a:t>
            </a:r>
            <a:r>
              <a:rPr lang="ru-RU" dirty="0">
                <a:solidFill>
                  <a:schemeClr val="hlink"/>
                </a:solidFill>
              </a:rPr>
              <a:t>`</a:t>
            </a:r>
            <a:r>
              <a:rPr lang="uk-UA" dirty="0">
                <a:solidFill>
                  <a:schemeClr val="hlink"/>
                </a:solidFill>
              </a:rPr>
              <a:t>єктів</a:t>
            </a:r>
            <a:r>
              <a:rPr lang="uk-UA" dirty="0" smtClean="0">
                <a:solidFill>
                  <a:schemeClr val="hlink"/>
                </a:solidFill>
              </a:rPr>
              <a:t>.</a:t>
            </a:r>
            <a:endParaRPr lang="uk-UA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6672"/>
            <a:ext cx="8208912" cy="46085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60000"/>
              </a:lnSpc>
              <a:buFont typeface="Arial" charset="0"/>
              <a:buNone/>
            </a:pPr>
            <a:r>
              <a:rPr lang="uk-UA" sz="2400" dirty="0" smtClean="0">
                <a:solidFill>
                  <a:schemeClr val="hlink"/>
                </a:solidFill>
              </a:rPr>
              <a:t>    В Україні до переліку об</a:t>
            </a:r>
            <a:r>
              <a:rPr lang="ru-RU" sz="2400" dirty="0" smtClean="0">
                <a:solidFill>
                  <a:schemeClr val="hlink"/>
                </a:solidFill>
              </a:rPr>
              <a:t>’</a:t>
            </a:r>
            <a:r>
              <a:rPr lang="uk-UA" sz="2400" dirty="0" smtClean="0">
                <a:solidFill>
                  <a:schemeClr val="hlink"/>
                </a:solidFill>
              </a:rPr>
              <a:t>єктів, що входять до списку Всесвітньої</a:t>
            </a:r>
          </a:p>
          <a:p>
            <a:pPr eaLnBrk="1" hangingPunct="1">
              <a:lnSpc>
                <a:spcPct val="60000"/>
              </a:lnSpc>
              <a:buFont typeface="Arial" charset="0"/>
              <a:buNone/>
            </a:pPr>
            <a:r>
              <a:rPr lang="uk-UA" sz="2400" dirty="0" smtClean="0">
                <a:solidFill>
                  <a:schemeClr val="hlink"/>
                </a:solidFill>
              </a:rPr>
              <a:t>                                 спадщини, належать:</a:t>
            </a:r>
          </a:p>
          <a:p>
            <a:pPr eaLnBrk="1" hangingPunct="1">
              <a:lnSpc>
                <a:spcPct val="60000"/>
              </a:lnSpc>
              <a:buFont typeface="Arial" charset="0"/>
              <a:buNone/>
            </a:pPr>
            <a:endParaRPr lang="uk-UA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  <a:buFont typeface="Arial" charset="0"/>
              <a:buNone/>
            </a:pPr>
            <a:endParaRPr lang="ru-RU" sz="12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Київ: Собор святої Софії та прилеглі чернечі будівлі.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 Києво-Печерська лавра.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Ансамбль історичного центру Львова.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Геодизична дуга Струве.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Букові праліси Карпат (Україна й Словаччина).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Резиденція митрополитів Буковини і Далмації.</a:t>
            </a:r>
          </a:p>
          <a:p>
            <a:pPr eaLnBrk="1" hangingPunct="1">
              <a:lnSpc>
                <a:spcPct val="60000"/>
              </a:lnSpc>
              <a:buFont typeface="Arial" charset="0"/>
              <a:buNone/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Дерев’яні церкви Карпатського регіону Польщі і України.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r>
              <a:rPr lang="uk-UA" sz="2400" dirty="0" smtClean="0">
                <a:solidFill>
                  <a:schemeClr val="hlink"/>
                </a:solidFill>
              </a:rPr>
              <a:t>Стародавнє місто Херсонес Таврійський.</a:t>
            </a:r>
          </a:p>
          <a:p>
            <a:pPr eaLnBrk="1" hangingPunct="1">
              <a:lnSpc>
                <a:spcPct val="60000"/>
              </a:lnSpc>
              <a:buFont typeface="Arial" charset="0"/>
              <a:buNone/>
            </a:pPr>
            <a:endParaRPr lang="ru-RU" sz="2400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60000"/>
              </a:lnSpc>
            </a:pPr>
            <a:endParaRPr lang="ru-RU" sz="1200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385763" y="-153988"/>
            <a:ext cx="8258175" cy="654051"/>
          </a:xfrm>
        </p:spPr>
        <p:txBody>
          <a:bodyPr/>
          <a:lstStyle/>
          <a:p>
            <a:pPr eaLnBrk="1" hangingPunct="1"/>
            <a:r>
              <a:rPr lang="uk-UA" sz="1800" b="1" smtClean="0">
                <a:solidFill>
                  <a:srgbClr val="3333FF"/>
                </a:solidFill>
              </a:rPr>
              <a:t>Софія Київська</a:t>
            </a:r>
            <a:endParaRPr lang="ru-RU" sz="1800" smtClean="0">
              <a:solidFill>
                <a:srgbClr val="3333FF"/>
              </a:solidFill>
            </a:endParaRPr>
          </a:p>
        </p:txBody>
      </p:sp>
      <p:pic>
        <p:nvPicPr>
          <p:cNvPr id="24578" name="Picture 2" descr="Картинки по запросу софія київсь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57188"/>
            <a:ext cx="8858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Картинки по запросу софія київсь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571875"/>
            <a:ext cx="4214813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0" descr="Картинки по запросу софія київсь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573463"/>
            <a:ext cx="4573587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</TotalTime>
  <Words>1174</Words>
  <Application>Microsoft Office PowerPoint</Application>
  <PresentationFormat>Экран (4:3)</PresentationFormat>
  <Paragraphs>144</Paragraphs>
  <Slides>51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Творча робота №19</vt:lpstr>
      <vt:lpstr>Презентация PowerPoint</vt:lpstr>
      <vt:lpstr>Презентация PowerPoint</vt:lpstr>
      <vt:lpstr>Презентация PowerPoint</vt:lpstr>
      <vt:lpstr>Презентация PowerPoint</vt:lpstr>
      <vt:lpstr>Навколишній світ – це книга,ті хто не подорожує, читає лише одну ії сторінку.                                       Августин Блаженний</vt:lpstr>
      <vt:lpstr>Презентация PowerPoint</vt:lpstr>
      <vt:lpstr>Презентация PowerPoint</vt:lpstr>
      <vt:lpstr>Софія Київська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Резиденція митрополитів Буковини і Далмації.</vt:lpstr>
      <vt:lpstr>Презентация PowerPoint</vt:lpstr>
      <vt:lpstr>Презентация PowerPoint</vt:lpstr>
      <vt:lpstr>Дерев’яні церкви Карпатського регіону Польщі і України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Стародавнє місто Херсонес Таврійський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Людмила</cp:lastModifiedBy>
  <cp:revision>31</cp:revision>
  <cp:lastPrinted>2017-11-24T07:56:45Z</cp:lastPrinted>
  <dcterms:created xsi:type="dcterms:W3CDTF">2017-11-19T19:49:45Z</dcterms:created>
  <dcterms:modified xsi:type="dcterms:W3CDTF">2017-11-29T07:50:47Z</dcterms:modified>
</cp:coreProperties>
</file>