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61" r:id="rId2"/>
    <p:sldId id="256" r:id="rId3"/>
    <p:sldId id="262" r:id="rId4"/>
    <p:sldId id="263" r:id="rId5"/>
    <p:sldId id="264" r:id="rId6"/>
    <p:sldId id="265" r:id="rId7"/>
    <p:sldId id="267" r:id="rId8"/>
    <p:sldId id="266" r:id="rId9"/>
    <p:sldId id="268" r:id="rId10"/>
    <p:sldId id="269" r:id="rId11"/>
    <p:sldId id="270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34587" autoAdjust="0"/>
    <p:restoredTop sz="93563" autoAdjust="0"/>
  </p:normalViewPr>
  <p:slideViewPr>
    <p:cSldViewPr>
      <p:cViewPr varScale="1">
        <p:scale>
          <a:sx n="63" d="100"/>
          <a:sy n="63" d="100"/>
        </p:scale>
        <p:origin x="-1260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E898F17-4511-497F-8373-7EE66EA18B0C}" type="datetimeFigureOut">
              <a:rPr lang="uk-UA" smtClean="0"/>
              <a:t>06.04.2017</a:t>
            </a:fld>
            <a:endParaRPr lang="uk-UA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uk-UA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CB2372A-F5B7-4E88-A2A3-3B61AB38011D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5093224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B2372A-F5B7-4E88-A2A3-3B61AB38011D}" type="slidenum">
              <a:rPr lang="uk-UA" smtClean="0"/>
              <a:t>7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55831366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74FFF3-1185-4A37-B8B7-F71B0FA6A365}" type="datetimeFigureOut">
              <a:rPr lang="ru-RU" smtClean="0"/>
              <a:t>06.04.2017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2C69F2-2D50-4645-90DD-E2FDA6931D6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74FFF3-1185-4A37-B8B7-F71B0FA6A365}" type="datetimeFigureOut">
              <a:rPr lang="ru-RU" smtClean="0"/>
              <a:t>06.04.2017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2C69F2-2D50-4645-90DD-E2FDA6931D6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74FFF3-1185-4A37-B8B7-F71B0FA6A365}" type="datetimeFigureOut">
              <a:rPr lang="ru-RU" smtClean="0"/>
              <a:t>06.04.2017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2C69F2-2D50-4645-90DD-E2FDA6931D6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74FFF3-1185-4A37-B8B7-F71B0FA6A365}" type="datetimeFigureOut">
              <a:rPr lang="ru-RU" smtClean="0"/>
              <a:t>06.04.2017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2C69F2-2D50-4645-90DD-E2FDA6931D6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74FFF3-1185-4A37-B8B7-F71B0FA6A365}" type="datetimeFigureOut">
              <a:rPr lang="ru-RU" smtClean="0"/>
              <a:t>06.04.2017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2C69F2-2D50-4645-90DD-E2FDA6931D6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74FFF3-1185-4A37-B8B7-F71B0FA6A365}" type="datetimeFigureOut">
              <a:rPr lang="ru-RU" smtClean="0"/>
              <a:t>06.04.2017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2C69F2-2D50-4645-90DD-E2FDA6931D6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74FFF3-1185-4A37-B8B7-F71B0FA6A365}" type="datetimeFigureOut">
              <a:rPr lang="ru-RU" smtClean="0"/>
              <a:t>06.04.2017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2C69F2-2D50-4645-90DD-E2FDA6931D6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74FFF3-1185-4A37-B8B7-F71B0FA6A365}" type="datetimeFigureOut">
              <a:rPr lang="ru-RU" smtClean="0"/>
              <a:t>06.04.2017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2C69F2-2D50-4645-90DD-E2FDA6931D6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74FFF3-1185-4A37-B8B7-F71B0FA6A365}" type="datetimeFigureOut">
              <a:rPr lang="ru-RU" smtClean="0"/>
              <a:t>06.04.2017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2C69F2-2D50-4645-90DD-E2FDA6931D6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74FFF3-1185-4A37-B8B7-F71B0FA6A365}" type="datetimeFigureOut">
              <a:rPr lang="ru-RU" smtClean="0"/>
              <a:t>06.04.2017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2C69F2-2D50-4645-90DD-E2FDA6931D6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74FFF3-1185-4A37-B8B7-F71B0FA6A365}" type="datetimeFigureOut">
              <a:rPr lang="ru-RU" smtClean="0"/>
              <a:t>06.04.2017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2C69F2-2D50-4645-90DD-E2FDA6931D6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74FFF3-1185-4A37-B8B7-F71B0FA6A365}" type="datetimeFigureOut">
              <a:rPr lang="ru-RU" smtClean="0"/>
              <a:t>06.04.2017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2C69F2-2D50-4645-90DD-E2FDA6931D66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microsoft.com/office/2007/relationships/hdphoto" Target="../media/hdphoto2.wdp"/><Relationship Id="rId5" Type="http://schemas.openxmlformats.org/officeDocument/2006/relationships/image" Target="../media/image4.png"/><Relationship Id="rId4" Type="http://schemas.microsoft.com/office/2007/relationships/hdphoto" Target="../media/hdphoto1.wdp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-3408"/>
            <a:ext cx="9174401" cy="68614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02723" y="1124744"/>
            <a:ext cx="8568952" cy="3528392"/>
          </a:xfrm>
        </p:spPr>
        <p:txBody>
          <a:bodyPr>
            <a:normAutofit/>
          </a:bodyPr>
          <a:lstStyle/>
          <a:p>
            <a:r>
              <a:rPr lang="uk-UA" b="1" dirty="0" smtClean="0">
                <a:solidFill>
                  <a:srgbClr val="FF0000"/>
                </a:solidFill>
              </a:rPr>
              <a:t/>
            </a:r>
            <a:br>
              <a:rPr lang="uk-UA" b="1" dirty="0" smtClean="0">
                <a:solidFill>
                  <a:srgbClr val="FF0000"/>
                </a:solidFill>
              </a:rPr>
            </a:br>
            <a:r>
              <a:rPr lang="uk-UA" b="1" dirty="0" smtClean="0">
                <a:solidFill>
                  <a:srgbClr val="FF0000"/>
                </a:solidFill>
              </a:rPr>
              <a:t>Усний журнал </a:t>
            </a:r>
            <a:br>
              <a:rPr lang="uk-UA" b="1" dirty="0" smtClean="0">
                <a:solidFill>
                  <a:srgbClr val="FF0000"/>
                </a:solidFill>
              </a:rPr>
            </a:br>
            <a:r>
              <a:rPr lang="uk-UA" b="1" dirty="0" smtClean="0">
                <a:solidFill>
                  <a:srgbClr val="FF0000"/>
                </a:solidFill>
              </a:rPr>
              <a:t>«І Бердою назвали річку цю…»</a:t>
            </a:r>
            <a:br>
              <a:rPr lang="uk-UA" b="1" dirty="0" smtClean="0">
                <a:solidFill>
                  <a:srgbClr val="FF0000"/>
                </a:solidFill>
              </a:rPr>
            </a:br>
            <a:r>
              <a:rPr lang="uk-UA" sz="3100" b="1" dirty="0" smtClean="0">
                <a:solidFill>
                  <a:srgbClr val="FFFF00"/>
                </a:solidFill>
              </a:rPr>
              <a:t>Бердянська загальноосвітня школа </a:t>
            </a:r>
            <a:br>
              <a:rPr lang="uk-UA" sz="3100" b="1" dirty="0" smtClean="0">
                <a:solidFill>
                  <a:srgbClr val="FFFF00"/>
                </a:solidFill>
              </a:rPr>
            </a:br>
            <a:r>
              <a:rPr lang="uk-UA" sz="3100" b="1" dirty="0" smtClean="0">
                <a:solidFill>
                  <a:srgbClr val="FFFF00"/>
                </a:solidFill>
              </a:rPr>
              <a:t>І-ІІІ ступенів № 3</a:t>
            </a:r>
            <a:br>
              <a:rPr lang="uk-UA" sz="3100" b="1" dirty="0" smtClean="0">
                <a:solidFill>
                  <a:srgbClr val="FFFF00"/>
                </a:solidFill>
              </a:rPr>
            </a:br>
            <a:r>
              <a:rPr lang="uk-UA" sz="3100" b="1" dirty="0" smtClean="0">
                <a:solidFill>
                  <a:srgbClr val="FFFF00"/>
                </a:solidFill>
              </a:rPr>
              <a:t>Бердянської міської ради Запорізької області</a:t>
            </a:r>
            <a:endParaRPr lang="uk-UA" sz="3100" b="1" dirty="0">
              <a:solidFill>
                <a:srgbClr val="FFFF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372200" y="4941168"/>
            <a:ext cx="2592288" cy="1440160"/>
          </a:xfrm>
        </p:spPr>
        <p:txBody>
          <a:bodyPr>
            <a:normAutofit/>
          </a:bodyPr>
          <a:lstStyle/>
          <a:p>
            <a:pPr algn="l"/>
            <a:r>
              <a:rPr lang="uk-UA" sz="2400" b="1" dirty="0" smtClean="0">
                <a:solidFill>
                  <a:srgbClr val="002060"/>
                </a:solidFill>
              </a:rPr>
              <a:t>Виконала: </a:t>
            </a:r>
          </a:p>
          <a:p>
            <a:pPr algn="l"/>
            <a:r>
              <a:rPr lang="uk-UA" sz="2400" b="1" dirty="0" smtClean="0">
                <a:solidFill>
                  <a:srgbClr val="002060"/>
                </a:solidFill>
              </a:rPr>
              <a:t>учитель географії </a:t>
            </a:r>
          </a:p>
          <a:p>
            <a:pPr algn="l"/>
            <a:r>
              <a:rPr lang="uk-UA" sz="2400" b="1" dirty="0" smtClean="0">
                <a:solidFill>
                  <a:srgbClr val="002060"/>
                </a:solidFill>
              </a:rPr>
              <a:t>Іваннікова О.П.</a:t>
            </a:r>
            <a:endParaRPr lang="uk-UA" sz="24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60146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808" y="392"/>
            <a:ext cx="4485184" cy="6857608"/>
          </a:xfr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182563" algn="just">
              <a:spcAft>
                <a:spcPts val="0"/>
              </a:spcAft>
            </a:pPr>
            <a:r>
              <a:rPr lang="uk-UA" sz="1800" b="1" dirty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Найдостовірніша версія: сучасна назва моря походить від назви  міста Азов. За етимологією слова «Азов» існує низка гіпотез: за іменем половецького князя Азума (Азуфа), убитого під час захоплення міста 1067 року; за назваю племені осов (асси), що,  у свою чергу, походить нібито від авестійського, що означає - швидкий; зіставляють назву і з тюрським словом азан – «нижній» і черкеським узев – «горловина». Тюрська назва міста Азов – Аузак. Але ще  в І ст.н.е. Пліній, перераховуючи в своїх працях скіфські племена, згадує плем’я  асоки, схоже зі словом азів. Вважають, що сучасна назва Азовського моря прийшла в сучасну топоніміку на початку Х</a:t>
            </a:r>
            <a:r>
              <a:rPr lang="en-US" sz="1800" b="1" dirty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VII </a:t>
            </a:r>
            <a:r>
              <a:rPr lang="uk-UA" sz="1800" b="1" dirty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ст., завдяки літопису Пімена. Хоча спочатку назва закріпилася лише за його частиною    (Таганрогською затокою) і лише під час Азовських походів Петра І назва  Азовське море увійшла у вжиток всього водоймища.</a:t>
            </a:r>
            <a:endParaRPr lang="ru-RU" sz="1400" b="1" dirty="0">
              <a:solidFill>
                <a:srgbClr val="002060"/>
              </a:solidFill>
              <a:ea typeface="Calibri"/>
              <a:cs typeface="Times New Roman"/>
            </a:endParaRPr>
          </a:p>
        </p:txBody>
      </p:sp>
      <p:pic>
        <p:nvPicPr>
          <p:cNvPr id="102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75990" y="1"/>
            <a:ext cx="4668010" cy="35010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4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3501008"/>
            <a:ext cx="4644008" cy="3356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368521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048"/>
            <a:ext cx="9391862" cy="70267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5616" y="268680"/>
            <a:ext cx="7920880" cy="6601896"/>
          </a:xfrm>
        </p:spPr>
        <p:txBody>
          <a:bodyPr>
            <a:normAutofit fontScale="90000"/>
          </a:bodyPr>
          <a:lstStyle/>
          <a:p>
            <a:pPr algn="l">
              <a:lnSpc>
                <a:spcPct val="150000"/>
              </a:lnSpc>
              <a:tabLst>
                <a:tab pos="180340" algn="l"/>
              </a:tabLst>
            </a:pPr>
            <a:r>
              <a:rPr lang="uk-UA" sz="2000" b="1" dirty="0" smtClean="0">
                <a:solidFill>
                  <a:srgbClr val="FFC000"/>
                </a:solidFill>
                <a:latin typeface="Times New Roman"/>
                <a:ea typeface="Calibri"/>
                <a:cs typeface="Times New Roman"/>
              </a:rPr>
              <a:t>                                           </a:t>
            </a:r>
            <a:br>
              <a:rPr lang="uk-UA" sz="2000" b="1" dirty="0" smtClean="0">
                <a:solidFill>
                  <a:srgbClr val="FFC000"/>
                </a:solidFill>
                <a:latin typeface="Times New Roman"/>
                <a:ea typeface="Calibri"/>
                <a:cs typeface="Times New Roman"/>
              </a:rPr>
            </a:br>
            <a:r>
              <a:rPr lang="uk-UA" sz="2000" b="1" dirty="0">
                <a:solidFill>
                  <a:srgbClr val="FFC000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uk-UA" sz="2000" b="1" dirty="0" smtClean="0">
                <a:solidFill>
                  <a:srgbClr val="FFC000"/>
                </a:solidFill>
                <a:latin typeface="Times New Roman"/>
                <a:ea typeface="Calibri"/>
                <a:cs typeface="Times New Roman"/>
              </a:rPr>
              <a:t>                                                    </a:t>
            </a:r>
            <a:r>
              <a:rPr lang="uk-UA" sz="2000" b="1" dirty="0" smtClean="0">
                <a:solidFill>
                  <a:srgbClr val="FF0000"/>
                </a:solidFill>
                <a:latin typeface="Times New Roman"/>
                <a:ea typeface="Calibri"/>
                <a:cs typeface="Times New Roman"/>
              </a:rPr>
              <a:t>ВІКТОРИНА </a:t>
            </a:r>
            <a:r>
              <a:rPr lang="ru-RU" sz="1600" dirty="0">
                <a:ea typeface="Calibri"/>
                <a:cs typeface="Times New Roman"/>
              </a:rPr>
              <a:t/>
            </a:r>
            <a:br>
              <a:rPr lang="ru-RU" sz="1600" dirty="0">
                <a:ea typeface="Calibri"/>
                <a:cs typeface="Times New Roman"/>
              </a:rPr>
            </a:br>
            <a:r>
              <a:rPr lang="ru-RU" sz="22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1.</a:t>
            </a:r>
            <a:r>
              <a:rPr lang="uk-UA" sz="22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Що </a:t>
            </a:r>
            <a:r>
              <a:rPr lang="uk-UA" sz="2200" b="1" dirty="0">
                <a:solidFill>
                  <a:srgbClr val="00206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таке топоніміка?</a:t>
            </a:r>
            <a:r>
              <a:rPr lang="ru-RU" sz="2200" b="1" dirty="0">
                <a:solidFill>
                  <a:srgbClr val="00206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/>
            </a:r>
            <a:br>
              <a:rPr lang="ru-RU" sz="2200" b="1" dirty="0">
                <a:solidFill>
                  <a:srgbClr val="00206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</a:br>
            <a:r>
              <a:rPr lang="ru-RU" sz="22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2.</a:t>
            </a:r>
            <a:r>
              <a:rPr lang="uk-UA" sz="22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У </a:t>
            </a:r>
            <a:r>
              <a:rPr lang="uk-UA" sz="2200" b="1" dirty="0">
                <a:solidFill>
                  <a:srgbClr val="00206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якому році засновано м.Бердянськ?</a:t>
            </a:r>
            <a:r>
              <a:rPr lang="ru-RU" sz="2200" b="1" dirty="0">
                <a:solidFill>
                  <a:srgbClr val="00206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/>
            </a:r>
            <a:br>
              <a:rPr lang="ru-RU" sz="2200" b="1" dirty="0">
                <a:solidFill>
                  <a:srgbClr val="00206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</a:br>
            <a:r>
              <a:rPr lang="ru-RU" sz="22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3.</a:t>
            </a:r>
            <a:r>
              <a:rPr lang="uk-UA" sz="22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Як </a:t>
            </a:r>
            <a:r>
              <a:rPr lang="uk-UA" sz="2200" b="1" dirty="0">
                <a:solidFill>
                  <a:srgbClr val="00206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інакше називалось наше місто?</a:t>
            </a:r>
            <a:r>
              <a:rPr lang="ru-RU" sz="2200" b="1" dirty="0">
                <a:solidFill>
                  <a:srgbClr val="00206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/>
            </a:r>
            <a:br>
              <a:rPr lang="ru-RU" sz="2200" b="1" dirty="0">
                <a:solidFill>
                  <a:srgbClr val="00206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</a:br>
            <a:r>
              <a:rPr lang="ru-RU" sz="22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4.</a:t>
            </a:r>
            <a:r>
              <a:rPr lang="uk-UA" sz="22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Що </a:t>
            </a:r>
            <a:r>
              <a:rPr lang="uk-UA" sz="2200" b="1" dirty="0">
                <a:solidFill>
                  <a:srgbClr val="00206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з тюрського означає «берди»?</a:t>
            </a:r>
            <a:r>
              <a:rPr lang="ru-RU" sz="2200" b="1" dirty="0">
                <a:solidFill>
                  <a:srgbClr val="00206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/>
            </a:r>
            <a:br>
              <a:rPr lang="ru-RU" sz="2200" b="1" dirty="0">
                <a:solidFill>
                  <a:srgbClr val="00206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</a:br>
            <a:r>
              <a:rPr lang="ru-RU" sz="22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5.</a:t>
            </a:r>
            <a:r>
              <a:rPr lang="uk-UA" sz="22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Яка </a:t>
            </a:r>
            <a:r>
              <a:rPr lang="uk-UA" sz="2200" b="1" dirty="0">
                <a:solidFill>
                  <a:srgbClr val="00206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довжина річки Берда?</a:t>
            </a:r>
            <a:r>
              <a:rPr lang="ru-RU" sz="2200" b="1" dirty="0">
                <a:solidFill>
                  <a:srgbClr val="00206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/>
            </a:r>
            <a:br>
              <a:rPr lang="ru-RU" sz="2200" b="1" dirty="0">
                <a:solidFill>
                  <a:srgbClr val="00206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</a:br>
            <a:r>
              <a:rPr lang="ru-RU" sz="22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6.</a:t>
            </a:r>
            <a:r>
              <a:rPr lang="uk-UA" sz="22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Де </a:t>
            </a:r>
            <a:r>
              <a:rPr lang="uk-UA" sz="2200" b="1" dirty="0">
                <a:solidFill>
                  <a:srgbClr val="00206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бере початок річка Берда?</a:t>
            </a:r>
            <a:r>
              <a:rPr lang="ru-RU" sz="2200" b="1" dirty="0">
                <a:solidFill>
                  <a:srgbClr val="00206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/>
            </a:r>
            <a:br>
              <a:rPr lang="ru-RU" sz="2200" b="1" dirty="0">
                <a:solidFill>
                  <a:srgbClr val="00206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</a:br>
            <a:r>
              <a:rPr lang="ru-RU" sz="22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7.</a:t>
            </a:r>
            <a:r>
              <a:rPr lang="uk-UA" sz="22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Як </a:t>
            </a:r>
            <a:r>
              <a:rPr lang="uk-UA" sz="2200" b="1" dirty="0">
                <a:solidFill>
                  <a:srgbClr val="00206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утворилась Бердянська коса?</a:t>
            </a:r>
            <a:r>
              <a:rPr lang="ru-RU" sz="2200" b="1" dirty="0">
                <a:solidFill>
                  <a:srgbClr val="00206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/>
            </a:r>
            <a:br>
              <a:rPr lang="ru-RU" sz="2200" b="1" dirty="0">
                <a:solidFill>
                  <a:srgbClr val="00206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</a:br>
            <a:r>
              <a:rPr lang="ru-RU" sz="22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8.</a:t>
            </a:r>
            <a:r>
              <a:rPr lang="uk-UA" sz="22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Який </a:t>
            </a:r>
            <a:r>
              <a:rPr lang="uk-UA" sz="2200" b="1" dirty="0">
                <a:solidFill>
                  <a:srgbClr val="00206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давньогрецький історик згадував у своєму описі «Скіфія» Агарський мис?</a:t>
            </a:r>
            <a:r>
              <a:rPr lang="ru-RU" sz="2200" b="1" dirty="0">
                <a:solidFill>
                  <a:srgbClr val="00206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/>
            </a:r>
            <a:br>
              <a:rPr lang="ru-RU" sz="2200" b="1" dirty="0">
                <a:solidFill>
                  <a:srgbClr val="00206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</a:br>
            <a:r>
              <a:rPr lang="ru-RU" sz="22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9.</a:t>
            </a:r>
            <a:r>
              <a:rPr lang="uk-UA" sz="22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Як </a:t>
            </a:r>
            <a:r>
              <a:rPr lang="uk-UA" sz="2200" b="1" dirty="0">
                <a:solidFill>
                  <a:srgbClr val="00206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у давнину  греки називали Азовське море?</a:t>
            </a:r>
            <a:r>
              <a:rPr lang="ru-RU" sz="2200" b="1" dirty="0">
                <a:solidFill>
                  <a:srgbClr val="00206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/>
            </a:r>
            <a:br>
              <a:rPr lang="ru-RU" sz="2200" b="1" dirty="0">
                <a:solidFill>
                  <a:srgbClr val="00206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</a:br>
            <a:r>
              <a:rPr lang="ru-RU" sz="22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10.</a:t>
            </a:r>
            <a:r>
              <a:rPr lang="uk-UA" sz="22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Що </a:t>
            </a:r>
            <a:r>
              <a:rPr lang="uk-UA" sz="2200" b="1" dirty="0">
                <a:solidFill>
                  <a:srgbClr val="00206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в перекладі з арабської мови означає Барх-ель-Азов?</a:t>
            </a:r>
            <a:r>
              <a:rPr lang="ru-RU" sz="2200" b="1" dirty="0">
                <a:solidFill>
                  <a:srgbClr val="00206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/>
            </a:r>
            <a:br>
              <a:rPr lang="ru-RU" sz="2200" b="1" dirty="0">
                <a:solidFill>
                  <a:srgbClr val="00206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</a:br>
            <a:r>
              <a:rPr lang="ru-RU" sz="22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11.</a:t>
            </a:r>
            <a:r>
              <a:rPr lang="uk-UA" sz="22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Як </a:t>
            </a:r>
            <a:r>
              <a:rPr lang="uk-UA" sz="2200" b="1" dirty="0">
                <a:solidFill>
                  <a:srgbClr val="00206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слов</a:t>
            </a:r>
            <a:r>
              <a:rPr lang="ru-RU" sz="2200" b="1" dirty="0">
                <a:solidFill>
                  <a:srgbClr val="00206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’</a:t>
            </a:r>
            <a:r>
              <a:rPr lang="uk-UA" sz="2200" b="1" dirty="0">
                <a:solidFill>
                  <a:srgbClr val="00206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яни  називали Азовське море?</a:t>
            </a:r>
            <a:r>
              <a:rPr lang="ru-RU" sz="2200" b="1" dirty="0">
                <a:solidFill>
                  <a:srgbClr val="00206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/>
            </a:r>
            <a:br>
              <a:rPr lang="ru-RU" sz="2200" b="1" dirty="0">
                <a:solidFill>
                  <a:srgbClr val="00206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</a:br>
            <a:r>
              <a:rPr lang="ru-RU" sz="22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12.</a:t>
            </a:r>
            <a:r>
              <a:rPr lang="uk-UA" sz="22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У </a:t>
            </a:r>
            <a:r>
              <a:rPr lang="uk-UA" sz="2200" b="1" dirty="0">
                <a:solidFill>
                  <a:srgbClr val="00206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якому сторіччі завдяки літопису Пімена закріпилася </a:t>
            </a:r>
            <a:r>
              <a:rPr lang="uk-UA" sz="2200" b="1" dirty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сучасна назва Азовського моря</a:t>
            </a:r>
            <a:r>
              <a:rPr lang="uk-UA" sz="2000" b="1" dirty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?</a:t>
            </a:r>
            <a:r>
              <a:rPr lang="ru-RU" sz="1600" dirty="0">
                <a:solidFill>
                  <a:srgbClr val="002060"/>
                </a:solidFill>
                <a:ea typeface="Calibri"/>
                <a:cs typeface="Times New Roman"/>
              </a:rPr>
              <a:t/>
            </a:r>
            <a:br>
              <a:rPr lang="ru-RU" sz="1600" dirty="0">
                <a:solidFill>
                  <a:srgbClr val="002060"/>
                </a:solidFill>
                <a:ea typeface="Calibri"/>
                <a:cs typeface="Times New Roman"/>
              </a:rPr>
            </a:br>
            <a:endParaRPr lang="uk-UA" sz="20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47892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875" y="-3176"/>
            <a:ext cx="9171507" cy="6861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 descr="http://xn--d1axff.xn----ctbhcc0bqft.xn--j1amh/wp-content/uploads/2016/07/Seminar_berdyansk.jp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6018097" y="4270822"/>
            <a:ext cx="1872208" cy="1872208"/>
          </a:xfrm>
          <a:prstGeom prst="rect">
            <a:avLst/>
          </a:prstGeom>
          <a:noFill/>
        </p:spPr>
      </p:pic>
      <p:pic>
        <p:nvPicPr>
          <p:cNvPr id="1026" name="Picture 2" descr="http://gorod-online.net/images/news/2013-08/1045-news.jpg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99333" l="0" r="10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4752771" y="3555853"/>
            <a:ext cx="4402861" cy="3302147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179512" y="285189"/>
            <a:ext cx="4536504" cy="6494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1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ГІМН МІСТА </a:t>
            </a:r>
          </a:p>
          <a:p>
            <a:r>
              <a:rPr lang="uk-UA" sz="1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Бердянськ - курорт в морській оправі,</a:t>
            </a:r>
            <a:br>
              <a:rPr lang="uk-UA" sz="1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sz="1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Як виріс ти, красивим став!</a:t>
            </a:r>
            <a:br>
              <a:rPr lang="uk-UA" sz="1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sz="1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Розкинув в сторони квартали,</a:t>
            </a:r>
            <a:br>
              <a:rPr lang="uk-UA" sz="1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sz="1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Неначе крила розпластав.</a:t>
            </a:r>
            <a:br>
              <a:rPr lang="uk-UA" sz="1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sz="16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Приспів:</a:t>
            </a:r>
            <a:r>
              <a:rPr lang="uk-UA" sz="1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uk-UA" sz="1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sz="1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Щасливим будь, Бердянськ любимий,</a:t>
            </a:r>
            <a:br>
              <a:rPr lang="uk-UA" sz="1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sz="1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Сил набирайся і зростай!</a:t>
            </a:r>
            <a:br>
              <a:rPr lang="uk-UA" sz="1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sz="1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радість нам і Україні,</a:t>
            </a:r>
            <a:br>
              <a:rPr lang="uk-UA" sz="1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sz="1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Як сад весняний, разквітай!</a:t>
            </a:r>
            <a:br>
              <a:rPr lang="uk-UA" sz="1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sz="1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uk-UA" sz="1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sz="1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Нам любо бачить в вечір синій</a:t>
            </a:r>
            <a:br>
              <a:rPr lang="uk-UA" sz="1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sz="1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Фонтанів плеск, твої вогні,</a:t>
            </a:r>
            <a:br>
              <a:rPr lang="uk-UA" sz="1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sz="1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Твій головний проспект красивий</a:t>
            </a:r>
            <a:br>
              <a:rPr lang="uk-UA" sz="1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sz="1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Під різним стягом кораблі!</a:t>
            </a:r>
            <a:br>
              <a:rPr lang="uk-UA" sz="1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sz="16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Приспів.</a:t>
            </a:r>
            <a:r>
              <a:rPr lang="uk-UA" sz="1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uk-UA" sz="1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sz="1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 тебе є немало націй,</a:t>
            </a:r>
            <a:br>
              <a:rPr lang="uk-UA" sz="1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sz="1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Але ми в злагоді живем.</a:t>
            </a:r>
            <a:br>
              <a:rPr lang="uk-UA" sz="1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sz="1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Ти спільний дім наш, наше щастя,</a:t>
            </a:r>
            <a:br>
              <a:rPr lang="uk-UA" sz="1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sz="1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Тебе, як матір, бережем.</a:t>
            </a:r>
            <a:br>
              <a:rPr lang="uk-UA" sz="1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sz="16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Приспів.</a:t>
            </a:r>
            <a:r>
              <a:rPr lang="uk-UA" sz="1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uk-UA" sz="1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sz="1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 зробим все, щоб ти гарнішав</a:t>
            </a:r>
            <a:br>
              <a:rPr lang="uk-UA" sz="1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sz="1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І славозвісним став кругом,</a:t>
            </a:r>
            <a:br>
              <a:rPr lang="uk-UA" sz="1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sz="1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Став центром зльотів молодіжних,</a:t>
            </a:r>
            <a:br>
              <a:rPr lang="uk-UA" sz="1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sz="1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Здоров'я щедрим джерелом!</a:t>
            </a:r>
            <a:br>
              <a:rPr lang="uk-UA" sz="1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sz="16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Приспі</a:t>
            </a:r>
            <a:r>
              <a:rPr lang="ru-RU" sz="16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sz="16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uk-UA" sz="1600" b="1" i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35" y="404663"/>
            <a:ext cx="3022747" cy="30227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9912"/>
            <a:ext cx="9153083" cy="6848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980728"/>
            <a:ext cx="8229600" cy="5040560"/>
          </a:xfrm>
        </p:spPr>
        <p:txBody>
          <a:bodyPr>
            <a:normAutofit fontScale="90000"/>
          </a:bodyPr>
          <a:lstStyle/>
          <a:p>
            <a:r>
              <a:rPr lang="uk-UA" sz="4000" b="1" dirty="0" smtClean="0">
                <a:solidFill>
                  <a:srgbClr val="002060"/>
                </a:solidFill>
              </a:rPr>
              <a:t> Топоніміка – це (</a:t>
            </a:r>
            <a:r>
              <a:rPr lang="en-US" sz="4000" b="1" dirty="0" err="1" smtClean="0">
                <a:solidFill>
                  <a:srgbClr val="002060"/>
                </a:solidFill>
              </a:rPr>
              <a:t>topos</a:t>
            </a:r>
            <a:r>
              <a:rPr lang="en-US" sz="4000" b="1" dirty="0" smtClean="0">
                <a:solidFill>
                  <a:srgbClr val="002060"/>
                </a:solidFill>
              </a:rPr>
              <a:t> – </a:t>
            </a:r>
            <a:r>
              <a:rPr lang="uk-UA" sz="4000" b="1" dirty="0" smtClean="0">
                <a:solidFill>
                  <a:srgbClr val="002060"/>
                </a:solidFill>
              </a:rPr>
              <a:t>місце, </a:t>
            </a:r>
            <a:r>
              <a:rPr lang="en-US" sz="4000" b="1" dirty="0" err="1" smtClean="0">
                <a:solidFill>
                  <a:srgbClr val="002060"/>
                </a:solidFill>
              </a:rPr>
              <a:t>onoma</a:t>
            </a:r>
            <a:r>
              <a:rPr lang="en-US" sz="4000" b="1" dirty="0" smtClean="0">
                <a:solidFill>
                  <a:srgbClr val="002060"/>
                </a:solidFill>
              </a:rPr>
              <a:t> - </a:t>
            </a:r>
            <a:r>
              <a:rPr lang="uk-UA" sz="4000" b="1" dirty="0" smtClean="0">
                <a:solidFill>
                  <a:srgbClr val="002060"/>
                </a:solidFill>
              </a:rPr>
              <a:t>назва</a:t>
            </a:r>
            <a:r>
              <a:rPr lang="en-US" sz="4000" b="1" dirty="0" smtClean="0">
                <a:solidFill>
                  <a:srgbClr val="002060"/>
                </a:solidFill>
              </a:rPr>
              <a:t>)</a:t>
            </a:r>
            <a:r>
              <a:rPr lang="uk-UA" sz="4000" b="1" dirty="0" smtClean="0">
                <a:solidFill>
                  <a:srgbClr val="002060"/>
                </a:solidFill>
              </a:rPr>
              <a:t> – наука,  яка вивчає географічні назви (топоніми), їхнє походження, змістовне значення, розвиток, сучасний стан, написання та вимову. </a:t>
            </a:r>
            <a:r>
              <a:rPr lang="en-US" sz="4000" b="1" dirty="0" smtClean="0">
                <a:solidFill>
                  <a:srgbClr val="002060"/>
                </a:solidFill>
              </a:rPr>
              <a:t/>
            </a:r>
            <a:br>
              <a:rPr lang="en-US" sz="4000" b="1" dirty="0" smtClean="0">
                <a:solidFill>
                  <a:srgbClr val="002060"/>
                </a:solidFill>
              </a:rPr>
            </a:br>
            <a:r>
              <a:rPr lang="uk-UA" sz="4000" b="1" dirty="0" smtClean="0">
                <a:solidFill>
                  <a:srgbClr val="002060"/>
                </a:solidFill>
              </a:rPr>
              <a:t>Топонімика пов</a:t>
            </a:r>
            <a:r>
              <a:rPr lang="en-US" sz="4000" b="1" dirty="0" smtClean="0">
                <a:solidFill>
                  <a:srgbClr val="002060"/>
                </a:solidFill>
              </a:rPr>
              <a:t>’</a:t>
            </a:r>
            <a:r>
              <a:rPr lang="uk-UA" sz="4000" b="1" dirty="0" smtClean="0">
                <a:solidFill>
                  <a:srgbClr val="002060"/>
                </a:solidFill>
              </a:rPr>
              <a:t>язує географію, мовознавство та історію</a:t>
            </a:r>
            <a:r>
              <a:rPr lang="uk-UA" dirty="0" smtClean="0"/>
              <a:t>.</a:t>
            </a:r>
            <a:br>
              <a:rPr lang="uk-UA" dirty="0" smtClean="0"/>
            </a:br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4776638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42312"/>
            <a:ext cx="4448904" cy="6815688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marL="182563" algn="l">
              <a:lnSpc>
                <a:spcPct val="150000"/>
              </a:lnSpc>
              <a:spcAft>
                <a:spcPts val="0"/>
              </a:spcAft>
            </a:pPr>
            <a:r>
              <a:rPr lang="uk-UA" sz="2700" b="1" dirty="0" smtClean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У </a:t>
            </a:r>
            <a:r>
              <a:rPr lang="uk-UA" sz="2700" b="1" dirty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давнину в слов</a:t>
            </a:r>
            <a:r>
              <a:rPr lang="ru-RU" sz="2700" b="1" dirty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’</a:t>
            </a:r>
            <a:r>
              <a:rPr lang="uk-UA" sz="2700" b="1" dirty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янських мовах термін  бердо, бардо – «пагорб, гора, урвище», </a:t>
            </a:r>
            <a:r>
              <a:rPr lang="uk-UA" sz="2700" b="1" dirty="0" smtClean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отже, </a:t>
            </a:r>
            <a:r>
              <a:rPr lang="uk-UA" sz="2700" b="1" dirty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назва означає – «річка, що має урвисті береги», або  «річка, що протікає в урвищі». У Геродота Берда відома як Агара, що означає «плідна, багата». </a:t>
            </a:r>
            <a:r>
              <a:rPr lang="uk-UA" sz="2700" b="1" dirty="0" smtClean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Тюрська </a:t>
            </a:r>
            <a:r>
              <a:rPr lang="uk-UA" sz="2700" b="1" dirty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назва  Берда означає – «даний Богом».</a:t>
            </a:r>
            <a:r>
              <a:rPr lang="ru-RU" sz="3600" dirty="0">
                <a:ea typeface="Calibri"/>
                <a:cs typeface="Times New Roman"/>
              </a:rPr>
              <a:t/>
            </a:r>
            <a:br>
              <a:rPr lang="ru-RU" sz="3600" dirty="0">
                <a:ea typeface="Calibri"/>
                <a:cs typeface="Times New Roman"/>
              </a:rPr>
            </a:br>
            <a:endParaRPr lang="uk-UA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7640" y="3155578"/>
            <a:ext cx="4726360" cy="37024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8904" y="42312"/>
            <a:ext cx="4716016" cy="34586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16644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4976"/>
            <a:ext cx="4716016" cy="6853024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92075" algn="l"/>
            <a:r>
              <a:rPr lang="uk-UA" sz="2200" b="1" dirty="0">
                <a:solidFill>
                  <a:srgbClr val="00206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Бердянськ – місто, розташоване на північному узбережжі Азовського моря. Засноване в 1827 році, на місці рибальського поселення та пристані, побудованої в 1673 році запорозькими та азовськими козаками. Раніше місто називалося Кутур-Огли і Новонагайськ. У 1842 році від назв річки Берди та коси переіменовано в Бердянськ. </a:t>
            </a:r>
            <a:r>
              <a:rPr lang="en-US" sz="22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/>
            </a:r>
            <a:br>
              <a:rPr lang="en-US" sz="22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</a:br>
            <a:r>
              <a:rPr lang="uk-UA" sz="2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 1939– 1968 роках місто звалося Осипенко   на честь Героя Радянського Союзу Поліни Денисівни Осипенко, яка народилася в Бердянському районі.</a:t>
            </a:r>
            <a:r>
              <a:rPr lang="ru-RU" sz="2000" dirty="0"/>
              <a:t/>
            </a:r>
            <a:br>
              <a:rPr lang="ru-RU" sz="2000" dirty="0"/>
            </a:br>
            <a:endParaRPr lang="uk-UA" sz="2000" dirty="0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4748" y="17160"/>
            <a:ext cx="4383404" cy="32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3284984"/>
            <a:ext cx="4427984" cy="35730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499175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84" y="0"/>
            <a:ext cx="4957941" cy="6858000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182563" algn="l">
              <a:spcAft>
                <a:spcPts val="0"/>
              </a:spcAft>
            </a:pPr>
            <a:r>
              <a:rPr lang="uk-UA" sz="2400" b="1" dirty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Бердянська коса –  намита піщана смуга, що врізається в Азовське море, </a:t>
            </a:r>
            <a:r>
              <a:rPr lang="en-US" sz="2400" b="1" dirty="0" smtClean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/>
            </a:r>
            <a:br>
              <a:rPr lang="en-US" sz="2400" b="1" dirty="0" smtClean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</a:br>
            <a:r>
              <a:rPr lang="uk-UA" sz="2400" b="1" dirty="0" smtClean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є </a:t>
            </a:r>
            <a:r>
              <a:rPr lang="uk-UA" sz="2400" b="1" dirty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результатом взаємодії потоків річки Берди, східних вітрів та піску протягом тисяч років. Ще давньогрецький історик і мандрівник Геродот згадував у своєму описі «Скіфія» Агарський мис, як він назвав цю косу. Довжина коси     23 км, ширина від 2-х до 40 метрів. Називається Бердянською за річкою Бердою</a:t>
            </a:r>
            <a:r>
              <a:rPr lang="uk-UA" sz="2000" b="1" dirty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.</a:t>
            </a:r>
            <a:endParaRPr lang="ru-RU" sz="1600" b="1" dirty="0">
              <a:solidFill>
                <a:srgbClr val="002060"/>
              </a:solidFill>
              <a:ea typeface="Calibri"/>
              <a:cs typeface="Times New Roman"/>
            </a:endParaRPr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25202" y="-4192"/>
            <a:ext cx="4218798" cy="34030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62525" y="3398862"/>
            <a:ext cx="4181475" cy="3459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730687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1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00" t="6608" r="46333" b="8992"/>
          <a:stretch/>
        </p:blipFill>
        <p:spPr bwMode="auto">
          <a:xfrm>
            <a:off x="-12968" y="-243408"/>
            <a:ext cx="9144000" cy="50131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2" name="TextBox 1"/>
              <p:cNvSpPr txBox="1"/>
              <p:nvPr/>
            </p:nvSpPr>
            <p:spPr>
              <a:xfrm>
                <a:off x="-12968" y="4769769"/>
                <a:ext cx="9144000" cy="2222981"/>
              </a:xfrm>
              <a:prstGeom prst="rect">
                <a:avLst/>
              </a:prstGeom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 wrap="square" rtlCol="0">
                <a:spAutoFit/>
              </a:bodyPr>
              <a:lstStyle/>
              <a:p>
                <a:pPr marL="92075"/>
                <a:r>
                  <a:rPr lang="uk-UA" sz="2000" b="1" dirty="0" smtClean="0">
                    <a:solidFill>
                      <a:srgbClr val="00206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Азовське море –  внутрішнє море басейну Атлатичного океану, площа 39тис. </a:t>
                </a:r>
                <a14:m>
                  <m:oMath xmlns:m="http://schemas.openxmlformats.org/officeDocument/2006/math">
                    <m:r>
                      <a:rPr lang="uk-UA" sz="2000" b="1" i="1">
                        <a:solidFill>
                          <a:srgbClr val="002060"/>
                        </a:solidFill>
                      </a:rPr>
                      <m:t>к</m:t>
                    </m:r>
                    <m:sSup>
                      <m:sSupPr>
                        <m:ctrlPr>
                          <a:rPr lang="ru-RU" sz="2000" b="1" i="1">
                            <a:solidFill>
                              <a:srgbClr val="002060"/>
                            </a:solidFill>
                          </a:rPr>
                        </m:ctrlPr>
                      </m:sSupPr>
                      <m:e>
                        <m:r>
                          <a:rPr lang="uk-UA" sz="2000" b="1" i="1">
                            <a:solidFill>
                              <a:srgbClr val="002060"/>
                            </a:solidFill>
                          </a:rPr>
                          <m:t>м</m:t>
                        </m:r>
                      </m:e>
                      <m:sup>
                        <m:r>
                          <a:rPr lang="uk-UA" sz="2000" b="1" i="1">
                            <a:solidFill>
                              <a:srgbClr val="002060"/>
                            </a:solidFill>
                          </a:rPr>
                          <m:t>𝟐</m:t>
                        </m:r>
                      </m:sup>
                    </m:sSup>
                  </m:oMath>
                </a14:m>
                <a:r>
                  <a:rPr lang="uk-UA" sz="2000" b="1" dirty="0" smtClean="0">
                    <a:solidFill>
                      <a:srgbClr val="00206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 </a:t>
                </a:r>
                <a:r>
                  <a:rPr lang="en-US" sz="2000" b="1" dirty="0" smtClean="0">
                    <a:solidFill>
                      <a:srgbClr val="00206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uk-UA" sz="2000" b="1" dirty="0" smtClean="0">
                    <a:solidFill>
                      <a:srgbClr val="00206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об</a:t>
                </a:r>
                <a:r>
                  <a:rPr lang="en-US" sz="2000" b="1" dirty="0" smtClean="0">
                    <a:solidFill>
                      <a:srgbClr val="00206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’</a:t>
                </a:r>
                <a:r>
                  <a:rPr lang="uk-UA" sz="2000" b="1" dirty="0" smtClean="0">
                    <a:solidFill>
                      <a:srgbClr val="00206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єм води 290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uk-UA" sz="2000" b="1" i="1" dirty="0" smtClean="0">
                            <a:solidFill>
                              <a:srgbClr val="002060"/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uk-UA" sz="2000" b="1" i="1" dirty="0" smtClean="0">
                            <a:solidFill>
                              <a:srgbClr val="002060"/>
                            </a:solidFill>
                            <a:latin typeface="Cambria Math"/>
                          </a:rPr>
                          <m:t>км</m:t>
                        </m:r>
                      </m:e>
                      <m:sup>
                        <m:r>
                          <a:rPr lang="uk-UA" sz="2000" b="1" i="1" dirty="0" smtClean="0">
                            <a:solidFill>
                              <a:srgbClr val="002060"/>
                            </a:solidFill>
                            <a:latin typeface="Cambria Math"/>
                          </a:rPr>
                          <m:t>𝟑</m:t>
                        </m:r>
                      </m:sup>
                    </m:sSup>
                  </m:oMath>
                </a14:m>
                <a:r>
                  <a:rPr lang="uk-UA" sz="2000" b="1" dirty="0" smtClean="0">
                    <a:solidFill>
                      <a:srgbClr val="00206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, середня </a:t>
                </a:r>
                <a:r>
                  <a:rPr lang="uk-UA" sz="2000" b="1" dirty="0">
                    <a:solidFill>
                      <a:srgbClr val="00206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глибина 7 метрів, максимальна - 15 метрів. </a:t>
                </a:r>
                <a:r>
                  <a:rPr lang="uk-UA" sz="2000" b="1" dirty="0" smtClean="0">
                    <a:solidFill>
                      <a:srgbClr val="00206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Загальна протяжність берегової лінії 2686 км  (у межах У</a:t>
                </a:r>
                <a:r>
                  <a:rPr lang="ru-RU" sz="2000" b="1" dirty="0" smtClean="0">
                    <a:solidFill>
                      <a:srgbClr val="00206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к</a:t>
                </a:r>
                <a:r>
                  <a:rPr lang="uk-UA" sz="2000" b="1" dirty="0" smtClean="0">
                    <a:solidFill>
                      <a:srgbClr val="00206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раїни 1472км ).</a:t>
                </a:r>
                <a:r>
                  <a:rPr lang="uk-UA" sz="2000" b="1" dirty="0">
                    <a:solidFill>
                      <a:srgbClr val="00206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Найбільша затока Таганрозька.</a:t>
                </a:r>
                <a:r>
                  <a:rPr lang="uk-UA" sz="2000" b="1" dirty="0" smtClean="0">
                    <a:solidFill>
                      <a:srgbClr val="00206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З</a:t>
                </a:r>
                <a:r>
                  <a:rPr lang="ru-RU" sz="2000" b="1" dirty="0">
                    <a:solidFill>
                      <a:srgbClr val="00206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’</a:t>
                </a:r>
                <a:r>
                  <a:rPr lang="uk-UA" sz="2000" b="1" dirty="0">
                    <a:solidFill>
                      <a:srgbClr val="00206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єднано з Чорним морем </a:t>
                </a:r>
                <a:r>
                  <a:rPr lang="uk-UA" sz="2000" b="1" dirty="0" smtClean="0">
                    <a:solidFill>
                      <a:srgbClr val="00206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вузькою (5-7 км) і мілкою (5-13 км) Керченською протокою. Море омиває південно-східні береги України</a:t>
                </a:r>
                <a:r>
                  <a:rPr lang="uk-UA" sz="2000" b="1" dirty="0" smtClean="0">
                    <a:solidFill>
                      <a:srgbClr val="002060"/>
                    </a:solidFill>
                  </a:rPr>
                  <a:t>. </a:t>
                </a:r>
                <a:endParaRPr lang="ru-RU" sz="2000" b="1" dirty="0">
                  <a:solidFill>
                    <a:srgbClr val="002060"/>
                  </a:solidFill>
                </a:endParaRPr>
              </a:p>
              <a:p>
                <a:endParaRPr lang="uk-UA" dirty="0"/>
              </a:p>
            </p:txBody>
          </p:sp>
        </mc:Choice>
        <mc:Fallback>
          <p:sp>
            <p:nvSpPr>
              <p:cNvPr id="2" name="TextBox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-12968" y="4769769"/>
                <a:ext cx="9144000" cy="2222981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4650472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2488"/>
            <a:ext cx="5006988" cy="6835512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182563" algn="l">
              <a:spcAft>
                <a:spcPts val="0"/>
              </a:spcAft>
            </a:pPr>
            <a:r>
              <a:rPr lang="uk-UA" sz="2400" b="1" dirty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У давнину Азовське море греки називали Меотійським озером, римляни – Меотійським болотом, скіфи – Каргалуком, араби  –  Нітшлах або Бараль-Азов, менти – Темериндою (означає матір морів), турки – Бар</a:t>
            </a:r>
            <a:r>
              <a:rPr lang="ru-RU" sz="2400" b="1" dirty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’</a:t>
            </a:r>
            <a:r>
              <a:rPr lang="uk-UA" sz="2400" b="1" dirty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ял-Ассакам або Барх-Ассакам (темно-синє море). Історична українська назва – Озовське (Озівьске) море. Також слов</a:t>
            </a:r>
            <a:r>
              <a:rPr lang="ru-RU" sz="2400" b="1" dirty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’</a:t>
            </a:r>
            <a:r>
              <a:rPr lang="uk-UA" sz="2400" b="1" dirty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яни називали море Сурозьким </a:t>
            </a:r>
            <a:r>
              <a:rPr lang="uk-UA" sz="2400" b="1" dirty="0" smtClean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/>
            </a:r>
            <a:br>
              <a:rPr lang="uk-UA" sz="2400" b="1" dirty="0" smtClean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</a:br>
            <a:r>
              <a:rPr lang="uk-UA" sz="2400" b="1" dirty="0" smtClean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або </a:t>
            </a:r>
            <a:r>
              <a:rPr lang="uk-UA" sz="2400" b="1" dirty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Синім</a:t>
            </a:r>
            <a:r>
              <a:rPr lang="uk-UA" sz="2400" dirty="0">
                <a:latin typeface="Times New Roman"/>
                <a:ea typeface="Calibri"/>
                <a:cs typeface="Times New Roman"/>
              </a:rPr>
              <a:t>.</a:t>
            </a:r>
            <a:r>
              <a:rPr lang="ru-RU" sz="1600" dirty="0">
                <a:ea typeface="Calibri"/>
                <a:cs typeface="Times New Roman"/>
              </a:rPr>
              <a:t/>
            </a:r>
            <a:br>
              <a:rPr lang="ru-RU" sz="1600" dirty="0">
                <a:ea typeface="Calibri"/>
                <a:cs typeface="Times New Roman"/>
              </a:rPr>
            </a:br>
            <a:endParaRPr lang="uk-UA" sz="2000" dirty="0"/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15240"/>
            <a:ext cx="4211960" cy="34137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3356992"/>
            <a:ext cx="4211960" cy="35010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51025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4618856" cy="6858000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marL="182563" algn="l">
              <a:spcAft>
                <a:spcPts val="0"/>
              </a:spcAft>
            </a:pPr>
            <a:r>
              <a:rPr lang="uk-UA" sz="2000" b="1" dirty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Сучасна назва Азовське море, за однією з версій, походить від арабської назви Барх-ель-Азов (темно-синє море).</a:t>
            </a:r>
            <a:r>
              <a:rPr lang="ru-RU" sz="2000" b="1" dirty="0">
                <a:solidFill>
                  <a:srgbClr val="002060"/>
                </a:solidFill>
                <a:ea typeface="Calibri"/>
                <a:cs typeface="Times New Roman"/>
              </a:rPr>
              <a:t/>
            </a:r>
            <a:br>
              <a:rPr lang="ru-RU" sz="2000" b="1" dirty="0">
                <a:solidFill>
                  <a:srgbClr val="002060"/>
                </a:solidFill>
                <a:ea typeface="Calibri"/>
                <a:cs typeface="Times New Roman"/>
              </a:rPr>
            </a:br>
            <a:r>
              <a:rPr lang="uk-UA" sz="2000" b="1" dirty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У слов</a:t>
            </a:r>
            <a:r>
              <a:rPr lang="ru-RU" sz="2000" b="1" dirty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’</a:t>
            </a:r>
            <a:r>
              <a:rPr lang="uk-UA" sz="2000" b="1" dirty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ян уперше її згадано 1389 року літописцем Піменом. Інша версія походження назви – від міста Азов. На Русі море стало відомим у  ХІ ст., називали його Синім морем. Після утворення Тмутараканського князівства море почали називати Руським. На початку ХШ ст. затверджується назва Саксонське море. Татаро-монгольські завойовники поповнили колекцію імен Азова: Балик-денгіз (рибне море) і Чабак- денгіз (лящеве море),  Азак тюрською – гирло річки, яке трансформувалося в Азау, а потім в російське Азов. Крім  вищезгаданих назв, море діставало ще і такі: </a:t>
            </a:r>
            <a:r>
              <a:rPr lang="uk-UA" sz="2000" b="1" dirty="0" smtClean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/>
            </a:r>
            <a:br>
              <a:rPr lang="uk-UA" sz="2000" b="1" dirty="0" smtClean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</a:br>
            <a:r>
              <a:rPr lang="uk-UA" sz="2000" b="1" dirty="0" smtClean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Барель-Азов   (</a:t>
            </a:r>
            <a:r>
              <a:rPr lang="uk-UA" sz="2000" b="1" dirty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темно-синя річка); </a:t>
            </a:r>
            <a:r>
              <a:rPr lang="uk-UA" sz="2000" b="1" dirty="0" smtClean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/>
            </a:r>
            <a:br>
              <a:rPr lang="uk-UA" sz="2000" b="1" dirty="0" smtClean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</a:br>
            <a:r>
              <a:rPr lang="uk-UA" sz="2000" b="1" dirty="0" smtClean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Сурожське </a:t>
            </a:r>
            <a:r>
              <a:rPr lang="uk-UA" sz="2000" b="1" dirty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море (Сурож історична назва міста Судак у Криму); </a:t>
            </a:r>
            <a:r>
              <a:rPr lang="uk-UA" sz="2000" b="1" dirty="0" smtClean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/>
            </a:r>
            <a:br>
              <a:rPr lang="uk-UA" sz="2000" b="1" dirty="0" smtClean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</a:br>
            <a:r>
              <a:rPr lang="uk-UA" sz="2000" b="1" dirty="0" smtClean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Кіммерійське </a:t>
            </a:r>
            <a:r>
              <a:rPr lang="uk-UA" sz="2000" b="1" dirty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море </a:t>
            </a:r>
            <a:r>
              <a:rPr lang="uk-UA" sz="2000" b="1" dirty="0" smtClean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(від </a:t>
            </a:r>
            <a:r>
              <a:rPr lang="uk-UA" sz="2000" b="1" dirty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кіммерійців</a:t>
            </a:r>
            <a:r>
              <a:rPr lang="uk-UA" sz="2000" dirty="0">
                <a:latin typeface="Times New Roman"/>
                <a:ea typeface="Calibri"/>
                <a:cs typeface="Times New Roman"/>
              </a:rPr>
              <a:t>).</a:t>
            </a:r>
            <a:r>
              <a:rPr lang="ru-RU" sz="1400" dirty="0">
                <a:ea typeface="Calibri"/>
                <a:cs typeface="Times New Roman"/>
              </a:rPr>
              <a:t/>
            </a:r>
            <a:br>
              <a:rPr lang="ru-RU" sz="1400" dirty="0">
                <a:ea typeface="Calibri"/>
                <a:cs typeface="Times New Roman"/>
              </a:rPr>
            </a:br>
            <a:endParaRPr lang="uk-UA" sz="1800" dirty="0"/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0568" y="0"/>
            <a:ext cx="4563432" cy="30529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3068960"/>
            <a:ext cx="4605496" cy="37890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058337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112</TotalTime>
  <Words>507</Words>
  <Application>Microsoft Office PowerPoint</Application>
  <PresentationFormat>Экран (4:3)</PresentationFormat>
  <Paragraphs>16</Paragraphs>
  <Slides>11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 Усний журнал  «І Бердою назвали річку цю…» Бердянська загальноосвітня школа  І-ІІІ ступенів № 3 Бердянської міської ради Запорізької області</vt:lpstr>
      <vt:lpstr>Презентация PowerPoint</vt:lpstr>
      <vt:lpstr> Топоніміка – це (topos – місце, onoma - назва) – наука,  яка вивчає географічні назви (топоніми), їхнє походження, змістовне значення, розвиток, сучасний стан, написання та вимову.  Топонімика пов’язує географію, мовознавство та історію. </vt:lpstr>
      <vt:lpstr>У давнину в слов’янських мовах термін  бердо, бардо – «пагорб, гора, урвище», отже, назва означає – «річка, що має урвисті береги», або  «річка, що протікає в урвищі». У Геродота Берда відома як Агара, що означає «плідна, багата». Тюрська назва  Берда означає – «даний Богом». </vt:lpstr>
      <vt:lpstr>Бердянськ – місто, розташоване на північному узбережжі Азовського моря. Засноване в 1827 році, на місці рибальського поселення та пристані, побудованої в 1673 році запорозькими та азовськими козаками. Раніше місто називалося Кутур-Огли і Новонагайськ. У 1842 році від назв річки Берди та коси переіменовано в Бердянськ.  У 1939– 1968 роках місто звалося Осипенко   на честь Героя Радянського Союзу Поліни Денисівни Осипенко, яка народилася в Бердянському районі. </vt:lpstr>
      <vt:lpstr>Бердянська коса –  намита піщана смуга, що врізається в Азовське море,  є результатом взаємодії потоків річки Берди, східних вітрів та піску протягом тисяч років. Ще давньогрецький історик і мандрівник Геродот згадував у своєму описі «Скіфія» Агарський мис, як він назвав цю косу. Довжина коси     23 км, ширина від 2-х до 40 метрів. Називається Бердянською за річкою Бердою.</vt:lpstr>
      <vt:lpstr>Презентация PowerPoint</vt:lpstr>
      <vt:lpstr>У давнину Азовське море греки називали Меотійським озером, римляни – Меотійським болотом, скіфи – Каргалуком, араби  –  Нітшлах або Бараль-Азов, менти – Темериндою (означає матір морів), турки – Бар’ял-Ассакам або Барх-Ассакам (темно-синє море). Історична українська назва – Озовське (Озівьске) море. Також слов’яни називали море Сурозьким  або Синім. </vt:lpstr>
      <vt:lpstr>Сучасна назва Азовське море, за однією з версій, походить від арабської назви Барх-ель-Азов (темно-синє море). У слов’ян уперше її згадано 1389 року літописцем Піменом. Інша версія походження назви – від міста Азов. На Русі море стало відомим у  ХІ ст., називали його Синім морем. Після утворення Тмутараканського князівства море почали називати Руським. На початку ХШ ст. затверджується назва Саксонське море. Татаро-монгольські завойовники поповнили колекцію імен Азова: Балик-денгіз (рибне море) і Чабак- денгіз (лящеве море),  Азак тюрською – гирло річки, яке трансформувалося в Азау, а потім в російське Азов. Крім  вищезгаданих назв, море діставало ще і такі:  Барель-Азов   (темно-синя річка);  Сурожське море (Сурож історична назва міста Судак у Криму);  Кіммерійське море (від кіммерійців). </vt:lpstr>
      <vt:lpstr>Найдостовірніша версія: сучасна назва моря походить від назви  міста Азов. За етимологією слова «Азов» існує низка гіпотез: за іменем половецького князя Азума (Азуфа), убитого під час захоплення міста 1067 року; за назваю племені осов (асси), що,  у свою чергу, походить нібито від авестійського, що означає - швидкий; зіставляють назву і з тюрським словом азан – «нижній» і черкеським узев – «горловина». Тюрська назва міста Азов – Аузак. Але ще  в І ст.н.е. Пліній, перераховуючи в своїх працях скіфські племена, згадує плем’я  асоки, схоже зі словом азів. Вважають, що сучасна назва Азовського моря прийшла в сучасну топоніміку на початку ХVII ст., завдяки літопису Пімена. Хоча спочатку назва закріпилася лише за його частиною    (Таганрогською затокою) і лише під час Азовських походів Петра І назва  Азовське море увійшла у вжиток всього водоймища.</vt:lpstr>
      <vt:lpstr>                                                                                                 ВІКТОРИНА  1.Що таке топоніміка? 2.У якому році засновано м.Бердянськ? 3.Як інакше називалось наше місто? 4.Що з тюрського означає «берди»? 5.Яка довжина річки Берда? 6.Де бере початок річка Берда? 7.Як утворилась Бердянська коса? 8.Який давньогрецький історик згадував у своєму описі «Скіфія» Агарський мис? 9.Як у давнину  греки називали Азовське море? 10.Що в перекладі з арабської мови означає Барх-ель-Азов? 11.Як слов’яни  називали Азовське море? 12.У якому сторіччі завдяки літопису Пімена закріпилася сучасна назва Азовського моря?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Пользователь</dc:creator>
  <cp:lastModifiedBy>Admin</cp:lastModifiedBy>
  <cp:revision>13</cp:revision>
  <dcterms:created xsi:type="dcterms:W3CDTF">2017-03-29T19:07:48Z</dcterms:created>
  <dcterms:modified xsi:type="dcterms:W3CDTF">2017-04-06T10:48:40Z</dcterms:modified>
</cp:coreProperties>
</file>