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72" r:id="rId2"/>
    <p:sldId id="257" r:id="rId3"/>
    <p:sldId id="258" r:id="rId4"/>
    <p:sldId id="259" r:id="rId5"/>
    <p:sldId id="273" r:id="rId6"/>
    <p:sldId id="260" r:id="rId7"/>
    <p:sldId id="271" r:id="rId8"/>
    <p:sldId id="274" r:id="rId9"/>
    <p:sldId id="261" r:id="rId10"/>
    <p:sldId id="262" r:id="rId11"/>
    <p:sldId id="275" r:id="rId12"/>
    <p:sldId id="265" r:id="rId13"/>
    <p:sldId id="278" r:id="rId14"/>
    <p:sldId id="276" r:id="rId15"/>
    <p:sldId id="277" r:id="rId16"/>
    <p:sldId id="268" r:id="rId17"/>
    <p:sldId id="267" r:id="rId18"/>
    <p:sldId id="269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B10A5-9990-4E7E-909F-049B49DCED79}" type="datetimeFigureOut">
              <a:rPr lang="ru-RU" smtClean="0"/>
              <a:pPr/>
              <a:t>23.10.2017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6D033-7E2A-4A51-8236-1BDDA52F84C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B10A5-9990-4E7E-909F-049B49DCED79}" type="datetimeFigureOut">
              <a:rPr lang="ru-RU" smtClean="0"/>
              <a:pPr/>
              <a:t>23.10.2017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6D033-7E2A-4A51-8236-1BDDA52F84C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B10A5-9990-4E7E-909F-049B49DCED79}" type="datetimeFigureOut">
              <a:rPr lang="ru-RU" smtClean="0"/>
              <a:pPr/>
              <a:t>23.10.2017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6D033-7E2A-4A51-8236-1BDDA52F84C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B10A5-9990-4E7E-909F-049B49DCED79}" type="datetimeFigureOut">
              <a:rPr lang="ru-RU" smtClean="0"/>
              <a:pPr/>
              <a:t>23.10.2017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6D033-7E2A-4A51-8236-1BDDA52F84C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B10A5-9990-4E7E-909F-049B49DCED79}" type="datetimeFigureOut">
              <a:rPr lang="ru-RU" smtClean="0"/>
              <a:pPr/>
              <a:t>23.10.2017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6D033-7E2A-4A51-8236-1BDDA52F84C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B10A5-9990-4E7E-909F-049B49DCED79}" type="datetimeFigureOut">
              <a:rPr lang="ru-RU" smtClean="0"/>
              <a:pPr/>
              <a:t>23.10.2017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6D033-7E2A-4A51-8236-1BDDA52F84C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B10A5-9990-4E7E-909F-049B49DCED79}" type="datetimeFigureOut">
              <a:rPr lang="ru-RU" smtClean="0"/>
              <a:pPr/>
              <a:t>23.10.2017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6D033-7E2A-4A51-8236-1BDDA52F84C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B10A5-9990-4E7E-909F-049B49DCED79}" type="datetimeFigureOut">
              <a:rPr lang="ru-RU" smtClean="0"/>
              <a:pPr/>
              <a:t>23.10.2017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6D033-7E2A-4A51-8236-1BDDA52F84C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B10A5-9990-4E7E-909F-049B49DCED79}" type="datetimeFigureOut">
              <a:rPr lang="ru-RU" smtClean="0"/>
              <a:pPr/>
              <a:t>23.10.2017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6D033-7E2A-4A51-8236-1BDDA52F84C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B10A5-9990-4E7E-909F-049B49DCED79}" type="datetimeFigureOut">
              <a:rPr lang="ru-RU" smtClean="0"/>
              <a:pPr/>
              <a:t>23.10.2017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6D033-7E2A-4A51-8236-1BDDA52F84C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B10A5-9990-4E7E-909F-049B49DCED79}" type="datetimeFigureOut">
              <a:rPr lang="ru-RU" smtClean="0"/>
              <a:pPr/>
              <a:t>23.10.2017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6D033-7E2A-4A51-8236-1BDDA52F84C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B10A5-9990-4E7E-909F-049B49DCED79}" type="datetimeFigureOut">
              <a:rPr lang="ru-RU" smtClean="0"/>
              <a:pPr/>
              <a:t>23.10.2017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B6D033-7E2A-4A51-8236-1BDDA52F84C4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1087;&#1083;&#1072;&#1090;&#1092;&#1086;&#1088;&#1084;&#1072;%20&#1072;&#1092;&#1088;&#1080;&#1082;&#1080;.pptx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3214678" y="500042"/>
            <a:ext cx="5929322" cy="271464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i="1" u="sng" dirty="0" smtClean="0">
                <a:solidFill>
                  <a:srgbClr val="002060"/>
                </a:solidFill>
              </a:rPr>
              <a:t>Тема: </a:t>
            </a:r>
            <a:r>
              <a:rPr lang="uk-UA" sz="6000" b="1" i="1" dirty="0" smtClean="0">
                <a:solidFill>
                  <a:srgbClr val="002060"/>
                </a:solidFill>
              </a:rPr>
              <a:t/>
            </a:r>
            <a:br>
              <a:rPr lang="uk-UA" sz="6000" b="1" i="1" dirty="0" smtClean="0">
                <a:solidFill>
                  <a:srgbClr val="002060"/>
                </a:solidFill>
              </a:rPr>
            </a:br>
            <a:r>
              <a:rPr lang="uk-UA" sz="6000" b="1" i="1" dirty="0" err="1" smtClean="0">
                <a:solidFill>
                  <a:srgbClr val="002060"/>
                </a:solidFill>
              </a:rPr>
              <a:t>“</a:t>
            </a:r>
            <a:r>
              <a:rPr lang="uk-UA" sz="5400" b="1" dirty="0" err="1" smtClean="0">
                <a:solidFill>
                  <a:srgbClr val="002060"/>
                </a:solidFill>
              </a:rPr>
              <a:t>Кліматичні</a:t>
            </a:r>
            <a:r>
              <a:rPr lang="uk-UA" sz="5400" b="1" dirty="0" smtClean="0">
                <a:solidFill>
                  <a:srgbClr val="002060"/>
                </a:solidFill>
              </a:rPr>
              <a:t> пояси і типи клімату </a:t>
            </a:r>
            <a:r>
              <a:rPr lang="uk-UA" sz="5400" b="1" dirty="0" err="1" smtClean="0">
                <a:solidFill>
                  <a:srgbClr val="002060"/>
                </a:solidFill>
              </a:rPr>
              <a:t>Африки</a:t>
            </a:r>
            <a:r>
              <a:rPr lang="uk-UA" sz="5400" b="1" i="1" dirty="0" err="1" smtClean="0">
                <a:solidFill>
                  <a:srgbClr val="002060"/>
                </a:solidFill>
              </a:rPr>
              <a:t>”</a:t>
            </a:r>
            <a:endParaRPr lang="ru-RU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071546"/>
            <a:ext cx="7886700" cy="5105417"/>
          </a:xfrm>
        </p:spPr>
        <p:txBody>
          <a:bodyPr/>
          <a:lstStyle/>
          <a:p>
            <a:pPr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Comic Sans MS" pitchFamily="66" charset="0"/>
              </a:rPr>
              <a:t>Міні-проект:</a:t>
            </a:r>
          </a:p>
          <a:p>
            <a:pPr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Comic Sans MS" pitchFamily="66" charset="0"/>
              </a:rPr>
              <a:t>  </a:t>
            </a:r>
            <a:r>
              <a:rPr lang="uk-UA" sz="4000" b="1" dirty="0" smtClean="0">
                <a:solidFill>
                  <a:srgbClr val="002060"/>
                </a:solidFill>
                <a:latin typeface="Comic Sans MS" pitchFamily="66" charset="0"/>
                <a:hlinkClick r:id="rId2" action="ppaction://hlinkpres?slideindex=1&amp;slidetitle="/>
              </a:rPr>
              <a:t>«Особливості рельєфу» </a:t>
            </a:r>
            <a:endParaRPr lang="uk-UA" sz="40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None/>
            </a:pPr>
            <a:endParaRPr lang="uk-UA" sz="40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Comic Sans MS" pitchFamily="66" charset="0"/>
              </a:rPr>
              <a:t>Мета: довести , що рельєф дійсно унікальний.</a:t>
            </a:r>
            <a:endParaRPr lang="ru-RU" sz="4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uk-UA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1"/>
            <a:ext cx="8715436" cy="2714644"/>
          </a:xfrm>
        </p:spPr>
        <p:txBody>
          <a:bodyPr/>
          <a:lstStyle/>
          <a:p>
            <a:pPr>
              <a:buNone/>
            </a:pPr>
            <a:r>
              <a:rPr lang="uk-UA" sz="3200" b="1" dirty="0" smtClean="0">
                <a:solidFill>
                  <a:srgbClr val="002060"/>
                </a:solidFill>
                <a:latin typeface="Comic Sans MS" pitchFamily="66" charset="0"/>
              </a:rPr>
              <a:t>Міні-проект: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002060"/>
                </a:solidFill>
                <a:latin typeface="Comic Sans MS" pitchFamily="66" charset="0"/>
              </a:rPr>
              <a:t>   « Багатства Африки» </a:t>
            </a:r>
            <a:endParaRPr lang="ru-RU" sz="32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uk-UA" sz="3200" b="1" dirty="0" smtClean="0">
                <a:solidFill>
                  <a:srgbClr val="002060"/>
                </a:solidFill>
                <a:latin typeface="Comic Sans MS" pitchFamily="66" charset="0"/>
              </a:rPr>
              <a:t>Мета:проаналізувати розміщення корисних копалин відносно тектонічної будови</a:t>
            </a:r>
            <a:endParaRPr lang="ru-RU" sz="32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2643182"/>
          <a:ext cx="8286808" cy="4059145"/>
        </p:xfrm>
        <a:graphic>
          <a:graphicData uri="http://schemas.openxmlformats.org/drawingml/2006/table">
            <a:tbl>
              <a:tblPr/>
              <a:tblGrid>
                <a:gridCol w="1984223"/>
                <a:gridCol w="2101136"/>
                <a:gridCol w="2153830"/>
                <a:gridCol w="2047619"/>
              </a:tblGrid>
              <a:tr h="19154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b="1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latin typeface="Comic Sans MS" pitchFamily="66" charset="0"/>
                          <a:ea typeface="Calibri"/>
                          <a:cs typeface="Times New Roman"/>
                        </a:rPr>
                        <a:t>паливні</a:t>
                      </a:r>
                      <a:endParaRPr lang="ru-RU" sz="1200" b="1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latin typeface="Comic Sans MS" pitchFamily="66" charset="0"/>
                          <a:ea typeface="Calibri"/>
                          <a:cs typeface="Times New Roman"/>
                        </a:rPr>
                        <a:t>рудні</a:t>
                      </a:r>
                      <a:endParaRPr lang="ru-RU" sz="1200" b="1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latin typeface="Comic Sans MS" pitchFamily="66" charset="0"/>
                          <a:ea typeface="Calibri"/>
                          <a:cs typeface="Times New Roman"/>
                        </a:rPr>
                        <a:t>нерудні</a:t>
                      </a:r>
                      <a:endParaRPr lang="ru-RU" sz="1200" b="1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196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Comic Sans MS" pitchFamily="66" charset="0"/>
                          <a:ea typeface="Calibri"/>
                          <a:cs typeface="Times New Roman"/>
                        </a:rPr>
                        <a:t>Найбільш поширені види корисних копалин</a:t>
                      </a:r>
                      <a:endParaRPr lang="ru-RU" sz="1200" b="1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Comic Sans MS" pitchFamily="66" charset="0"/>
                          <a:ea typeface="Calibri"/>
                          <a:cs typeface="Times New Roman"/>
                        </a:rPr>
                        <a:t>Нафта ,</a:t>
                      </a:r>
                      <a:endParaRPr lang="ru-RU" sz="1200" b="1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Comic Sans MS" pitchFamily="66" charset="0"/>
                          <a:ea typeface="Calibri"/>
                          <a:cs typeface="Times New Roman"/>
                        </a:rPr>
                        <a:t>природний газ</a:t>
                      </a:r>
                      <a:endParaRPr lang="ru-RU" sz="1200" b="1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latin typeface="Comic Sans MS" pitchFamily="66" charset="0"/>
                          <a:ea typeface="Calibri"/>
                          <a:cs typeface="Times New Roman"/>
                        </a:rPr>
                        <a:t>Мідні, уранові,кобальтові,</a:t>
                      </a:r>
                      <a:endParaRPr lang="ru-RU" sz="1200" b="1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latin typeface="Comic Sans MS" pitchFamily="66" charset="0"/>
                          <a:ea typeface="Calibri"/>
                          <a:cs typeface="Times New Roman"/>
                        </a:rPr>
                        <a:t>марганцеві,залізні руди,золото, платина</a:t>
                      </a:r>
                      <a:endParaRPr lang="ru-RU" sz="1200" b="1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latin typeface="Comic Sans MS" pitchFamily="66" charset="0"/>
                          <a:ea typeface="Calibri"/>
                          <a:cs typeface="Times New Roman"/>
                        </a:rPr>
                        <a:t>Фосфорити,слюда,</a:t>
                      </a:r>
                      <a:endParaRPr lang="ru-RU" sz="1200" b="1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latin typeface="Comic Sans MS" pitchFamily="66" charset="0"/>
                          <a:ea typeface="Calibri"/>
                          <a:cs typeface="Times New Roman"/>
                        </a:rPr>
                        <a:t>азбест,графіт, алмази</a:t>
                      </a:r>
                      <a:endParaRPr lang="ru-RU" sz="1200" b="1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3666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omic Sans MS" pitchFamily="66" charset="0"/>
                          <a:ea typeface="Calibri"/>
                          <a:cs typeface="Times New Roman"/>
                        </a:rPr>
                        <a:t>Райони поширення</a:t>
                      </a: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latin typeface="Comic Sans MS" pitchFamily="66" charset="0"/>
                          <a:ea typeface="Calibri"/>
                          <a:cs typeface="Times New Roman"/>
                        </a:rPr>
                        <a:t>Північна частина узбережжя та шельф Гвінейської затоки</a:t>
                      </a:r>
                      <a:endParaRPr lang="ru-RU" sz="1200" b="1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latin typeface="Comic Sans MS" pitchFamily="66" charset="0"/>
                          <a:ea typeface="Calibri"/>
                          <a:cs typeface="Times New Roman"/>
                        </a:rPr>
                        <a:t>Східна та Південна Африка, Атлаські гори</a:t>
                      </a:r>
                      <a:endParaRPr lang="ru-RU" sz="1200" b="1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latin typeface="Comic Sans MS" pitchFamily="66" charset="0"/>
                          <a:ea typeface="Calibri"/>
                          <a:cs typeface="Times New Roman"/>
                        </a:rPr>
                        <a:t>Фосфорити на півночі, алмази – західна та південна Африка</a:t>
                      </a:r>
                      <a:endParaRPr lang="ru-RU" sz="1200" b="1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258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latin typeface="Comic Sans MS" pitchFamily="66" charset="0"/>
                          <a:ea typeface="Calibri"/>
                          <a:cs typeface="Times New Roman"/>
                        </a:rPr>
                        <a:t>Зв’язок з геологічною будовою</a:t>
                      </a:r>
                      <a:endParaRPr lang="ru-RU" sz="1200" b="1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latin typeface="Comic Sans MS" pitchFamily="66" charset="0"/>
                          <a:ea typeface="Calibri"/>
                          <a:cs typeface="Times New Roman"/>
                        </a:rPr>
                        <a:t>В осадовому чохлі платформи</a:t>
                      </a:r>
                      <a:endParaRPr lang="ru-RU" sz="1200" b="1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latin typeface="Comic Sans MS" pitchFamily="66" charset="0"/>
                          <a:ea typeface="Calibri"/>
                          <a:cs typeface="Times New Roman"/>
                        </a:rPr>
                        <a:t>У кристалічному фундаменті платформи та магматичних породах в зоні розломів складчастої області</a:t>
                      </a:r>
                      <a:endParaRPr lang="ru-RU" sz="1200" b="1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Comic Sans MS" pitchFamily="66" charset="0"/>
                          <a:ea typeface="Calibri"/>
                          <a:cs typeface="Times New Roman"/>
                        </a:rPr>
                        <a:t>Фосфорити осадовий чохол платформи. Алмази – в магматичних породах</a:t>
                      </a:r>
                      <a:endParaRPr lang="ru-RU" sz="1200" b="1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928670"/>
            <a:ext cx="7886700" cy="5248293"/>
          </a:xfrm>
        </p:spPr>
        <p:txBody>
          <a:bodyPr/>
          <a:lstStyle/>
          <a:p>
            <a:pPr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Comic Sans MS" pitchFamily="66" charset="0"/>
              </a:rPr>
              <a:t>Міні-проект:  </a:t>
            </a:r>
          </a:p>
          <a:p>
            <a:pPr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Comic Sans MS" pitchFamily="66" charset="0"/>
              </a:rPr>
              <a:t>  «Ніл – найбільший </a:t>
            </a:r>
          </a:p>
          <a:p>
            <a:pPr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Comic Sans MS" pitchFamily="66" charset="0"/>
              </a:rPr>
              <a:t>               оазис в Африці»</a:t>
            </a:r>
          </a:p>
          <a:p>
            <a:pPr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Comic Sans MS" pitchFamily="66" charset="0"/>
              </a:rPr>
              <a:t> Мета: </a:t>
            </a:r>
          </a:p>
          <a:p>
            <a:pPr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Comic Sans MS" pitchFamily="66" charset="0"/>
              </a:rPr>
              <a:t> встановити унікальність річки</a:t>
            </a:r>
            <a:endParaRPr lang="ru-RU" sz="4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65126"/>
            <a:ext cx="8715436" cy="1325563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Comic Sans MS" pitchFamily="66" charset="0"/>
              </a:rPr>
              <a:t>«Стихійні явища, екологічні проблеми континенту»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В Африці часто трапляються таки стихійні явища:</a:t>
            </a:r>
            <a:endParaRPr lang="ru-RU" sz="28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  - пилові бурі, зливи в екваторіальних лісах,засухи в саванах, напади сарани…</a:t>
            </a:r>
            <a:endParaRPr lang="ru-RU" sz="28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FontTx/>
              <a:buChar char="-"/>
            </a:pPr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Які наслідки господарювання людини на континенті? </a:t>
            </a:r>
          </a:p>
          <a:p>
            <a:pPr>
              <a:buNone/>
            </a:pPr>
            <a:endParaRPr lang="ru-RU" sz="28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Екологічні проблеми, пов’язані насамперед з господарською діяльністю людини</a:t>
            </a:r>
            <a:endParaRPr lang="ru-RU" sz="28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214422"/>
            <a:ext cx="7886700" cy="3000396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Вивчення нового матеріалу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</a:br>
            <a:r>
              <a:rPr lang="uk-UA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Тема: «Кліматичні пояси і типи клімату Африки».</a:t>
            </a: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357298"/>
            <a:ext cx="8015316" cy="507209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Мета: формування знання про 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кліматодіаграми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, уміння виявляти відмінності в кліматичних умовах між кліматичними поясами за допомогою 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кліматодіаграм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, порівнювати показники в межах Африки.</a:t>
            </a:r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uk-UA" dirty="0" smtClean="0">
                <a:solidFill>
                  <a:srgbClr val="C00000"/>
                </a:solidFill>
                <a:latin typeface="Comic Sans MS" pitchFamily="66" charset="0"/>
              </a:rPr>
              <a:t>ПРОБЛЕМНЕ ПИТАННЯ:</a:t>
            </a:r>
            <a:br>
              <a:rPr lang="uk-UA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uk-UA" dirty="0" smtClean="0">
                <a:solidFill>
                  <a:srgbClr val="C00000"/>
                </a:solidFill>
                <a:latin typeface="Comic Sans MS" pitchFamily="66" charset="0"/>
              </a:rPr>
              <a:t> Чи дійсно Африка – найжаркіший материк Землі?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85728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solidFill>
                  <a:srgbClr val="002060"/>
                </a:solidFill>
                <a:latin typeface="Comic Sans MS" pitchFamily="66" charset="0"/>
              </a:rPr>
              <a:t>ПРАКТИЧНА РОБОТА № 4 </a:t>
            </a:r>
            <a:br>
              <a:rPr lang="uk-UA" sz="32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uk-UA" sz="3200" dirty="0" smtClean="0">
                <a:solidFill>
                  <a:srgbClr val="002060"/>
                </a:solidFill>
                <a:latin typeface="Comic Sans MS" pitchFamily="66" charset="0"/>
              </a:rPr>
              <a:t>Тема: </a:t>
            </a:r>
            <a:r>
              <a:rPr lang="uk-UA" sz="3200" dirty="0" err="1" smtClean="0">
                <a:solidFill>
                  <a:srgbClr val="002060"/>
                </a:solidFill>
                <a:latin typeface="Comic Sans MS" pitchFamily="66" charset="0"/>
              </a:rPr>
              <a:t>“Визначення</a:t>
            </a:r>
            <a:r>
              <a:rPr lang="uk-UA" sz="3200" dirty="0" smtClean="0">
                <a:solidFill>
                  <a:srgbClr val="002060"/>
                </a:solidFill>
                <a:latin typeface="Comic Sans MS" pitchFamily="66" charset="0"/>
              </a:rPr>
              <a:t> типів клімату Африки за кліматичними </a:t>
            </a:r>
            <a:r>
              <a:rPr lang="uk-UA" sz="3200" dirty="0" err="1" smtClean="0">
                <a:solidFill>
                  <a:srgbClr val="002060"/>
                </a:solidFill>
                <a:latin typeface="Comic Sans MS" pitchFamily="66" charset="0"/>
              </a:rPr>
              <a:t>діаграмами”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85728"/>
            <a:ext cx="7886700" cy="4000527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uk-UA" sz="66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Цікаве про</a:t>
            </a:r>
          </a:p>
          <a:p>
            <a:pPr algn="ctr">
              <a:buNone/>
            </a:pPr>
            <a:r>
              <a:rPr lang="uk-UA" sz="88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Африку</a:t>
            </a:r>
          </a:p>
          <a:p>
            <a:pPr algn="ctr">
              <a:buNone/>
            </a:pPr>
            <a:r>
              <a:rPr lang="uk-UA" sz="88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 </a:t>
            </a:r>
            <a:endParaRPr lang="ru-RU" sz="88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4071942"/>
            <a:ext cx="75724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Природні комплекси занесені до списку Світової природної спадщини ЮНЕСКО. Африка – загадковий континент,  який  приємно, або не дуже дивує нас</a:t>
            </a:r>
            <a:endParaRPr lang="ru-RU" sz="28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285728"/>
            <a:ext cx="7886700" cy="5891235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Сьогодні я дізнався, чому Африка унікальний континент….</a:t>
            </a:r>
          </a:p>
          <a:p>
            <a:pPr lvl="0"/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lvl="0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Я набув…</a:t>
            </a:r>
          </a:p>
          <a:p>
            <a:pPr lvl="0"/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lvl="0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Я навчився…</a:t>
            </a:r>
          </a:p>
          <a:p>
            <a:pPr lvl="0"/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lvl="0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Мене здивувало…</a:t>
            </a:r>
          </a:p>
          <a:p>
            <a:pPr lvl="0"/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lvl="0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Для мене було відкриттям те, що…</a:t>
            </a:r>
          </a:p>
          <a:p>
            <a:pPr lvl="0"/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lvl="0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Мені захотілося…</a:t>
            </a:r>
          </a:p>
          <a:p>
            <a:pPr lvl="0"/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lvl="0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Я відчув, що…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latin typeface="Comic Sans MS" pitchFamily="66" charset="0"/>
              </a:rPr>
              <a:t>Домашнє завдання:</a:t>
            </a:r>
            <a:endParaRPr lang="ru-RU" sz="40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857364"/>
            <a:ext cx="7886700" cy="4351338"/>
          </a:xfrm>
        </p:spPr>
        <p:txBody>
          <a:bodyPr/>
          <a:lstStyle/>
          <a:p>
            <a:pPr lvl="0"/>
            <a:r>
              <a:rPr lang="uk-UA" sz="3200" dirty="0" smtClean="0">
                <a:solidFill>
                  <a:srgbClr val="C00000"/>
                </a:solidFill>
              </a:rPr>
              <a:t>Створити проекти «Природні зони» (опрацювати матеріал - § 16</a:t>
            </a:r>
            <a:r>
              <a:rPr lang="uk-UA" sz="3200" dirty="0" smtClean="0">
                <a:solidFill>
                  <a:srgbClr val="C00000"/>
                </a:solidFill>
              </a:rPr>
              <a:t>);</a:t>
            </a:r>
          </a:p>
          <a:p>
            <a:pPr lvl="0"/>
            <a:r>
              <a:rPr lang="uk-UA" sz="3200" dirty="0" smtClean="0">
                <a:solidFill>
                  <a:srgbClr val="C00000"/>
                </a:solidFill>
              </a:rPr>
              <a:t> </a:t>
            </a:r>
            <a:r>
              <a:rPr lang="uk-UA" sz="3200" dirty="0" smtClean="0">
                <a:solidFill>
                  <a:srgbClr val="C00000"/>
                </a:solidFill>
              </a:rPr>
              <a:t>«Про природоохоронні території,  які занесені до списку Світової природної спадщини ЮНЕСКО» </a:t>
            </a:r>
            <a:endParaRPr lang="uk-UA" sz="3200" dirty="0" smtClean="0">
              <a:solidFill>
                <a:srgbClr val="C00000"/>
              </a:solidFill>
            </a:endParaRPr>
          </a:p>
          <a:p>
            <a:pPr lvl="0">
              <a:buNone/>
            </a:pPr>
            <a:r>
              <a:rPr lang="uk-UA" sz="3200" dirty="0" smtClean="0">
                <a:solidFill>
                  <a:srgbClr val="C00000"/>
                </a:solidFill>
              </a:rPr>
              <a:t>(</a:t>
            </a:r>
            <a:r>
              <a:rPr lang="uk-UA" sz="3200" dirty="0" smtClean="0">
                <a:solidFill>
                  <a:srgbClr val="C00000"/>
                </a:solidFill>
              </a:rPr>
              <a:t>опрацювати матеріал - § 18).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3116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ДЯКУЮ ЗА УВАГУ!</a:t>
            </a:r>
            <a:endParaRPr lang="ru-RU" sz="6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i="1" dirty="0" smtClean="0">
                <a:solidFill>
                  <a:srgbClr val="002060"/>
                </a:solidFill>
                <a:latin typeface="Comic Sans MS" pitchFamily="66" charset="0"/>
              </a:rPr>
              <a:t>Правила уроку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</a:b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Поводитися спокійно. 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Не вигукувати. 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Бути терплячим.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Дати можливість висловитися своїм товаришам.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Не критикувати.</a:t>
            </a:r>
          </a:p>
          <a:p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Поважати одне одного.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3200" dirty="0" smtClean="0"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Comic Sans MS" pitchFamily="66" charset="0"/>
              </a:rPr>
              <a:t>Актуалізація знань 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85926"/>
            <a:ext cx="7886700" cy="4351338"/>
          </a:xfrm>
        </p:spPr>
        <p:txBody>
          <a:bodyPr/>
          <a:lstStyle/>
          <a:p>
            <a:pPr lvl="0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Скільки на  Землі  океанів?</a:t>
            </a:r>
          </a:p>
          <a:p>
            <a:pPr lvl="0"/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lvl="0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Як ви розумієте поняття  Світовий океан?</a:t>
            </a:r>
          </a:p>
          <a:p>
            <a:pPr lvl="0"/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lvl="0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Скільки на землі материків? Назвіть їх. </a:t>
            </a:r>
          </a:p>
          <a:p>
            <a:pPr lvl="0"/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lvl="0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Скільки на землі частин світу?Покажіть їх на карті.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>План вивчення материка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</a:b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214422"/>
            <a:ext cx="7886700" cy="4962541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Географічне положення.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Дослідження й освоєння.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Рельєф, корисні копалини й закономірності їх розміщення.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Клімат (пояси й типи клімату).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Води суходолу.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Грунтово-рослинний покрив і тваринний світ.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Природні зони.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Природні ресурси, природоохоронні території.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Населення і господарство 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Головні держави.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14291"/>
            <a:ext cx="788670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Comic Sans MS" pitchFamily="66" charset="0"/>
              </a:rPr>
              <a:t>«Африка – унікальний континент»</a:t>
            </a:r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857232"/>
            <a:ext cx="7886700" cy="531973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b="1" u="sng" dirty="0" smtClean="0">
                <a:solidFill>
                  <a:srgbClr val="002060"/>
                </a:solidFill>
                <a:latin typeface="Comic Sans MS" pitchFamily="66" charset="0"/>
              </a:rPr>
              <a:t>Мета: </a:t>
            </a:r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>формування цілісного уявлення про материк. Через колективні форми роботи створення  опорної  інформаційно-географічної моделі Африки.</a:t>
            </a:r>
          </a:p>
          <a:p>
            <a:pPr>
              <a:buNone/>
            </a:pPr>
            <a:endParaRPr lang="ru-RU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     </a:t>
            </a:r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>Ця земля подібна на гігантський острів, готовий відпливти в океанічну даль. З усіх сторін вона омивається морями та океанами. Тисячі кілометрів необхідно пройти від одного до протилежного берега, така вона велика. Вона – Батьківщина багатьох народів, великих і маленьких, що населяють її безкрайні простори. Вони люблять свою землю і пишаються нею. Тут є все: і прекрасні пальмові ліси, і дикі непрохідні джунглі, і високі гори, і розпечені сонцем піщані пустелі. Тут зустрінеш великі гомінкі міста з хмарочосами, і дрібні села з дахами із пальмових листків, і просторі пляжі на берегах океану, і могутні повноводні ріки. Ніде на Землі не проживає на волі стільки диких тварин, як тут. А які багаті її надра.</a:t>
            </a:r>
            <a:endParaRPr lang="ru-RU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>      Ось така вона цікава, унікальна і загадкова Африка!</a:t>
            </a:r>
            <a:endParaRPr lang="ru-RU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06420"/>
          </a:xfrm>
        </p:spPr>
        <p:txBody>
          <a:bodyPr>
            <a:normAutofit/>
          </a:bodyPr>
          <a:lstStyle/>
          <a:p>
            <a:pPr algn="ctr"/>
            <a:endParaRPr lang="ru-RU" sz="36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643998" cy="5105417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10000"/>
              </a:lnSpc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Comic Sans MS" pitchFamily="66" charset="0"/>
              </a:rPr>
              <a:t>Міні-проект: </a:t>
            </a:r>
          </a:p>
          <a:p>
            <a:pPr marL="514350" indent="-514350">
              <a:lnSpc>
                <a:spcPct val="110000"/>
              </a:lnSpc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Comic Sans MS" pitchFamily="66" charset="0"/>
              </a:rPr>
              <a:t>      « Де знайти Африку?» </a:t>
            </a:r>
          </a:p>
          <a:p>
            <a:pPr marL="514350" indent="-514350">
              <a:lnSpc>
                <a:spcPct val="110000"/>
              </a:lnSpc>
              <a:buNone/>
            </a:pPr>
            <a:r>
              <a:rPr lang="uk-UA" sz="3600" dirty="0" smtClean="0">
                <a:solidFill>
                  <a:srgbClr val="002060"/>
                </a:solidFill>
                <a:latin typeface="Comic Sans MS" pitchFamily="66" charset="0"/>
              </a:rPr>
              <a:t>Мета: узагальнення знань про   </a:t>
            </a:r>
          </a:p>
          <a:p>
            <a:pPr marL="514350" indent="-514350">
              <a:lnSpc>
                <a:spcPct val="110000"/>
              </a:lnSpc>
              <a:buNone/>
            </a:pPr>
            <a:r>
              <a:rPr lang="uk-UA" sz="3600" dirty="0" smtClean="0">
                <a:solidFill>
                  <a:srgbClr val="002060"/>
                </a:solidFill>
                <a:latin typeface="Comic Sans MS" pitchFamily="66" charset="0"/>
              </a:rPr>
              <a:t>          географічне положення  </a:t>
            </a:r>
          </a:p>
          <a:p>
            <a:pPr marL="514350" indent="-514350">
              <a:lnSpc>
                <a:spcPct val="110000"/>
              </a:lnSpc>
              <a:buNone/>
            </a:pPr>
            <a:r>
              <a:rPr lang="uk-UA" sz="3600" dirty="0" smtClean="0">
                <a:solidFill>
                  <a:srgbClr val="002060"/>
                </a:solidFill>
                <a:latin typeface="Comic Sans MS" pitchFamily="66" charset="0"/>
              </a:rPr>
              <a:t>          материка.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785794"/>
            <a:ext cx="7886700" cy="5391169"/>
          </a:xfrm>
        </p:spPr>
        <p:txBody>
          <a:bodyPr/>
          <a:lstStyle/>
          <a:p>
            <a:pPr>
              <a:lnSpc>
                <a:spcPct val="110000"/>
              </a:lnSpc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Comic Sans MS" pitchFamily="66" charset="0"/>
              </a:rPr>
              <a:t>Міні-проект:</a:t>
            </a:r>
          </a:p>
          <a:p>
            <a:pPr>
              <a:lnSpc>
                <a:spcPct val="110000"/>
              </a:lnSpc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Comic Sans MS" pitchFamily="66" charset="0"/>
              </a:rPr>
              <a:t>        « Хто? Що? Коли?»</a:t>
            </a:r>
          </a:p>
          <a:p>
            <a:pPr>
              <a:lnSpc>
                <a:spcPct val="110000"/>
              </a:lnSpc>
              <a:buNone/>
            </a:pPr>
            <a:r>
              <a:rPr lang="uk-UA" sz="3600" dirty="0" smtClean="0">
                <a:solidFill>
                  <a:srgbClr val="002060"/>
                </a:solidFill>
                <a:latin typeface="Comic Sans MS" pitchFamily="66" charset="0"/>
              </a:rPr>
              <a:t>Мета: проаналізувати історичні   </a:t>
            </a:r>
          </a:p>
          <a:p>
            <a:pPr>
              <a:lnSpc>
                <a:spcPct val="110000"/>
              </a:lnSpc>
              <a:buNone/>
            </a:pPr>
            <a:r>
              <a:rPr lang="uk-UA" sz="3600" dirty="0" smtClean="0">
                <a:solidFill>
                  <a:srgbClr val="002060"/>
                </a:solidFill>
                <a:latin typeface="Comic Sans MS" pitchFamily="66" charset="0"/>
              </a:rPr>
              <a:t>          факти про  дослідників  </a:t>
            </a:r>
          </a:p>
          <a:p>
            <a:pPr>
              <a:lnSpc>
                <a:spcPct val="110000"/>
              </a:lnSpc>
              <a:buNone/>
            </a:pPr>
            <a:r>
              <a:rPr lang="uk-UA" sz="3600" dirty="0" smtClean="0">
                <a:solidFill>
                  <a:srgbClr val="002060"/>
                </a:solidFill>
                <a:latin typeface="Comic Sans MS" pitchFamily="66" charset="0"/>
              </a:rPr>
              <a:t>          Африки.   </a:t>
            </a:r>
            <a:endParaRPr lang="ru-RU" sz="36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7886700" cy="634982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Comic Sans MS" pitchFamily="66" charset="0"/>
              </a:rPr>
              <a:t>А чим ще унікальна Африка? 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715436" cy="5857916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None/>
            </a:pP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1.Найбільший у світі надземний ссавець – </a:t>
            </a: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  </a:t>
            </a:r>
            <a:r>
              <a:rPr lang="uk-UA" sz="2400" dirty="0" smtClean="0">
                <a:solidFill>
                  <a:srgbClr val="FF0000"/>
                </a:solidFill>
                <a:latin typeface="Comic Sans MS" pitchFamily="66" charset="0"/>
              </a:rPr>
              <a:t>африканський слон;</a:t>
            </a:r>
            <a:endParaRPr lang="ru-RU" sz="24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2.Найбільший птах на Землі - </a:t>
            </a: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FF0000"/>
                </a:solidFill>
                <a:latin typeface="Comic Sans MS" pitchFamily="66" charset="0"/>
              </a:rPr>
              <a:t>африканський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uk-UA" sz="2400" dirty="0" smtClean="0">
                <a:solidFill>
                  <a:srgbClr val="FF0000"/>
                </a:solidFill>
                <a:latin typeface="Comic Sans MS" pitchFamily="66" charset="0"/>
              </a:rPr>
              <a:t>страус;</a:t>
            </a:r>
            <a:endParaRPr lang="ru-RU" sz="24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3.Найбільша людиноподібна мавпа – </a:t>
            </a:r>
            <a:r>
              <a:rPr lang="uk-UA" sz="24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FF0000"/>
                </a:solidFill>
                <a:latin typeface="Comic Sans MS" pitchFamily="66" charset="0"/>
              </a:rPr>
              <a:t>горила;</a:t>
            </a:r>
            <a:endParaRPr lang="ru-RU" sz="24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4.Найбільший швидконогий ссавець – </a:t>
            </a: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FF0000"/>
                </a:solidFill>
                <a:latin typeface="Comic Sans MS" pitchFamily="66" charset="0"/>
              </a:rPr>
              <a:t>гепард;</a:t>
            </a:r>
            <a:endParaRPr lang="ru-RU" sz="24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5. Найбільша у світі жаба – </a:t>
            </a: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FF0000"/>
                </a:solidFill>
                <a:latin typeface="Comic Sans MS" pitchFamily="66" charset="0"/>
              </a:rPr>
              <a:t>Голіаф, живе у Камеруні;</a:t>
            </a:r>
            <a:endParaRPr lang="ru-RU" sz="24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6. Найвища у світі тварина –</a:t>
            </a: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FF0000"/>
                </a:solidFill>
                <a:latin typeface="Comic Sans MS" pitchFamily="66" charset="0"/>
              </a:rPr>
              <a:t>жираф. Його зріст майже 6 метрів;</a:t>
            </a:r>
            <a:endParaRPr lang="ru-RU" sz="24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7. Цариця пустелі,  її називають реліктовим деревом, рослина, у якій всього два листка, які ростуть на протязі всього життя рослини – </a:t>
            </a:r>
          </a:p>
          <a:p>
            <a:pPr>
              <a:buNone/>
            </a:pPr>
            <a:r>
              <a:rPr lang="uk-UA" sz="2400" dirty="0" smtClean="0">
                <a:solidFill>
                  <a:srgbClr val="FF0000"/>
                </a:solidFill>
                <a:latin typeface="Comic Sans MS" pitchFamily="66" charset="0"/>
              </a:rPr>
              <a:t>Вельвічія.</a:t>
            </a:r>
            <a:endParaRPr lang="ru-RU" sz="24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000108"/>
            <a:ext cx="8715436" cy="5286412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  <a:latin typeface="Comic Sans MS" pitchFamily="66" charset="0"/>
              </a:rPr>
              <a:t>Як ви можете пояснити слова: </a:t>
            </a:r>
            <a:br>
              <a:rPr lang="uk-UA" sz="4400" b="1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uk-UA" sz="4400" b="1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uk-UA" sz="4400" b="1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uk-UA" sz="4400" b="1" dirty="0" smtClean="0">
                <a:solidFill>
                  <a:srgbClr val="002060"/>
                </a:solidFill>
                <a:latin typeface="Comic Sans MS" pitchFamily="66" charset="0"/>
              </a:rPr>
              <a:t>«Африка прийшла</a:t>
            </a:r>
            <a:br>
              <a:rPr lang="uk-UA" sz="4400" b="1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uk-UA" sz="4400" b="1" dirty="0" smtClean="0">
                <a:solidFill>
                  <a:srgbClr val="002060"/>
                </a:solidFill>
                <a:latin typeface="Comic Sans MS" pitchFamily="66" charset="0"/>
              </a:rPr>
              <a:t> до нас у гості»</a:t>
            </a:r>
            <a:r>
              <a:rPr lang="uk-UA" sz="4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/>
            </a:r>
            <a:br>
              <a:rPr lang="uk-UA" sz="4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</a:br>
            <a:r>
              <a:rPr lang="uk-UA" sz="4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/>
            </a:r>
            <a:br>
              <a:rPr lang="uk-UA" sz="4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</a:br>
            <a:r>
              <a:rPr lang="uk-UA" sz="6600" b="1" dirty="0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  <a:r>
              <a:rPr lang="uk-UA" sz="4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/>
            </a:r>
            <a:br>
              <a:rPr lang="uk-UA" sz="4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</a:br>
            <a:endParaRPr lang="ru-RU" sz="4400" dirty="0">
              <a:solidFill>
                <a:schemeClr val="accent1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29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729</Template>
  <TotalTime>226</TotalTime>
  <Words>702</Words>
  <Application>Microsoft Office PowerPoint</Application>
  <PresentationFormat>Экран (4:3)</PresentationFormat>
  <Paragraphs>119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729</vt:lpstr>
      <vt:lpstr>Тема:  “Кліматичні пояси і типи клімату Африки”</vt:lpstr>
      <vt:lpstr>Правила уроку </vt:lpstr>
      <vt:lpstr>Актуалізація знань </vt:lpstr>
      <vt:lpstr>План вивчення материка </vt:lpstr>
      <vt:lpstr>«Африка – унікальний континент»  </vt:lpstr>
      <vt:lpstr>Слайд 6</vt:lpstr>
      <vt:lpstr>Слайд 7</vt:lpstr>
      <vt:lpstr>А чим ще унікальна Африка? </vt:lpstr>
      <vt:lpstr>Як ви можете пояснити слова:   «Африка прийшла  до нас у гості»  ? </vt:lpstr>
      <vt:lpstr>Слайд 10</vt:lpstr>
      <vt:lpstr>Слайд 11</vt:lpstr>
      <vt:lpstr>Слайд 12</vt:lpstr>
      <vt:lpstr>«Стихійні явища, екологічні проблеми континенту»</vt:lpstr>
      <vt:lpstr>Вивчення нового матеріалу Тема: «Кліматичні пояси і типи клімату Африки».</vt:lpstr>
      <vt:lpstr>  Мета: формування знання про кліматодіаграми, уміння виявляти відмінності в кліматичних умовах між кліматичними поясами за допомогою кліматодіаграм, порівнювати показники в межах Африки.  ПРОБЛЕМНЕ ПИТАННЯ:  Чи дійсно Африка – найжаркіший материк Землі? </vt:lpstr>
      <vt:lpstr>Слайд 16</vt:lpstr>
      <vt:lpstr>Слайд 17</vt:lpstr>
      <vt:lpstr>Домашнє завдання:</vt:lpstr>
      <vt:lpstr>ДЯКУЮ ЗА УВАГУ!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“Узагальнення та систематизація знань про Африку”</dc:title>
  <dc:creator>Администратор</dc:creator>
  <cp:lastModifiedBy>Администратор</cp:lastModifiedBy>
  <cp:revision>29</cp:revision>
  <dcterms:created xsi:type="dcterms:W3CDTF">2017-10-20T07:48:15Z</dcterms:created>
  <dcterms:modified xsi:type="dcterms:W3CDTF">2017-10-23T11:27:01Z</dcterms:modified>
</cp:coreProperties>
</file>