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56" r:id="rId2"/>
    <p:sldId id="271" r:id="rId3"/>
    <p:sldId id="272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38" autoAdjust="0"/>
    <p:restoredTop sz="86380" autoAdjust="0"/>
  </p:normalViewPr>
  <p:slideViewPr>
    <p:cSldViewPr>
      <p:cViewPr varScale="1">
        <p:scale>
          <a:sx n="73" d="100"/>
          <a:sy n="73" d="100"/>
        </p:scale>
        <p:origin x="-6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5B3EC8-EA90-4731-89FF-E98546FF16A4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BCAD4-F2AF-44CD-AEE3-9CB93AD9FC1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BCAD4-F2AF-44CD-AEE3-9CB93AD9FC1A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BCAD4-F2AF-44CD-AEE3-9CB93AD9FC1A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1/29/2018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1/29/2018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1/29/2018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Глобальн</a:t>
            </a:r>
            <a:r>
              <a:rPr lang="uk-UA" dirty="0" smtClean="0"/>
              <a:t>і проблеми </a:t>
            </a:r>
            <a:r>
              <a:rPr lang="uk-UA" dirty="0" smtClean="0"/>
              <a:t>людства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2000" y="3657600"/>
            <a:ext cx="7772400" cy="1199704"/>
          </a:xfrm>
        </p:spPr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accent1"/>
                </a:solidFill>
              </a:rPr>
              <a:t>Проблема освоєння Світового океану</a:t>
            </a:r>
            <a:r>
              <a:rPr lang="uk-UA" sz="4000" dirty="0" smtClean="0">
                <a:solidFill>
                  <a:srgbClr val="0070C0"/>
                </a:solidFill>
              </a:rPr>
              <a:t/>
            </a:r>
            <a:br>
              <a:rPr lang="uk-UA" sz="4000" dirty="0" smtClean="0">
                <a:solidFill>
                  <a:srgbClr val="0070C0"/>
                </a:solidFill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14400" y="1295400"/>
            <a:ext cx="7467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Century" pitchFamily="18" charset="0"/>
              </a:rPr>
              <a:t>Проблеми Світового океану спричинено забрудненням морів та океанів стічними водами міст і промислових підприємств, змиванням добрив та отрутохімікатів із сільськогосподарських угідь, аваріями, що трапляються під час перевезення нафти і нафтопродуктів танкерами,</a:t>
            </a:r>
            <a:r>
              <a:rPr lang="uk-UA" b="1" dirty="0" smtClean="0">
                <a:latin typeface="Arial" charset="0"/>
              </a:rPr>
              <a:t> </a:t>
            </a:r>
            <a:r>
              <a:rPr lang="uk-UA" b="1" dirty="0" smtClean="0">
                <a:latin typeface="Century" pitchFamily="18" charset="0"/>
              </a:rPr>
              <a:t>інтенсивним </a:t>
            </a:r>
            <a:r>
              <a:rPr lang="uk-UA" b="1" dirty="0" smtClean="0">
                <a:latin typeface="Century" pitchFamily="18" charset="0"/>
              </a:rPr>
              <a:t>видобуванням </a:t>
            </a:r>
            <a:r>
              <a:rPr lang="uk-UA" b="1" dirty="0" smtClean="0">
                <a:latin typeface="Century" pitchFamily="18" charset="0"/>
              </a:rPr>
              <a:t>нафти та іншої промислової діяльності в районах шельфу океану.</a:t>
            </a:r>
            <a:endParaRPr lang="ru-RU" dirty="0"/>
          </a:p>
        </p:txBody>
      </p:sp>
      <p:pic>
        <p:nvPicPr>
          <p:cNvPr id="4" name="Рисунок 3" descr="bp-face-a-une-nouvelle-fuite-d-hydrocarbures-en-alaska_31298_w6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3600" y="3200400"/>
            <a:ext cx="3200400" cy="3657600"/>
          </a:xfrm>
          <a:prstGeom prst="rect">
            <a:avLst/>
          </a:prstGeom>
        </p:spPr>
      </p:pic>
      <p:pic>
        <p:nvPicPr>
          <p:cNvPr id="5" name="Рисунок 4" descr="Oke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00400"/>
            <a:ext cx="56388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800" dirty="0" smtClean="0">
                <a:solidFill>
                  <a:schemeClr val="accent1"/>
                </a:solidFill>
              </a:rPr>
              <a:t>Проблема боротьби з небезпечними </a:t>
            </a:r>
            <a:r>
              <a:rPr lang="uk-UA" sz="2800" dirty="0" smtClean="0">
                <a:solidFill>
                  <a:schemeClr val="accent1"/>
                </a:solidFill>
              </a:rPr>
              <a:t>хворобами</a:t>
            </a:r>
            <a:endParaRPr lang="ru-RU" sz="2800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1981200"/>
            <a:ext cx="7848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Багато сучасних хвороб (серцево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-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судинні, легеневі, ракові) є наслідком погіршення екологічної ситуації, малорухомого способу життя, частих психологічних стресів. Замість вже подоланих, виникають нові епідемії –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СНІДу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,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“пташиного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грипу”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,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“свинячого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грипу”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. Шляхи вирішення проблем </a:t>
            </a:r>
          </a:p>
          <a:p>
            <a:pPr algn="just"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охорони здоров’я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: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забезпечення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повно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-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</a:t>
            </a:r>
          </a:p>
          <a:p>
            <a:pPr algn="just"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цінного харчування, покращення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еко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-</a:t>
            </a:r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</a:endParaRPr>
          </a:p>
          <a:p>
            <a:pPr algn="just"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логічних умов проживання, перехід </a:t>
            </a:r>
          </a:p>
          <a:p>
            <a:pPr algn="just"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до здорового способу життя і,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звичай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-</a:t>
            </a:r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</a:endParaRPr>
          </a:p>
          <a:p>
            <a:pPr algn="just">
              <a:buFont typeface="Wingdings 2" pitchFamily="18" charset="2"/>
              <a:buNone/>
            </a:pP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но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, подальший розвиток медицини.</a:t>
            </a:r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4" name="Місце для вмісту 3" descr="1223029106_foto21_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3276600"/>
            <a:ext cx="2819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chemeClr val="accent1"/>
                </a:solidFill>
              </a:rPr>
              <a:t>Міжнародна злочинність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905000"/>
            <a:ext cx="8305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 2" pitchFamily="18" charset="2"/>
              <a:buNone/>
            </a:pPr>
            <a:r>
              <a:rPr lang="uk-UA" b="1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Явище злочинності стало особливо небезпечним після того, як вона набрала організованих форм, сформувала і постійно розширює світовий ринок наркотиків.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Сіцілійська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“мафія”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, американська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“коза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-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ностра”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, колумбійські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наркокартелі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тісно співпрацюють між собою і заробляють сотні мільйонів доларів. На боротьбу зі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зло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-</a:t>
            </a:r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</a:endParaRPr>
          </a:p>
          <a:p>
            <a:pPr algn="just"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чинністю витрачаються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вели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-</a:t>
            </a:r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</a:endParaRPr>
          </a:p>
          <a:p>
            <a:pPr algn="just">
              <a:buFont typeface="Wingdings 2" pitchFamily="18" charset="2"/>
              <a:buNone/>
            </a:pP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чезні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кошти, матеріальні та </a:t>
            </a:r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</a:endParaRPr>
          </a:p>
          <a:p>
            <a:pPr algn="just"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людські ресурси. </a:t>
            </a:r>
          </a:p>
          <a:p>
            <a:pPr algn="just"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Для координації зусиль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ство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-</a:t>
            </a:r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</a:endParaRPr>
          </a:p>
          <a:p>
            <a:pPr algn="just">
              <a:buFont typeface="Wingdings 2" pitchFamily="18" charset="2"/>
              <a:buNone/>
            </a:pP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рена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міжнародна поліційна </a:t>
            </a:r>
          </a:p>
          <a:p>
            <a:pPr algn="just"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служба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“Інтерпол”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 descr="C:\Users\Гість\Desktop\1262019700_vor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3352800"/>
            <a:ext cx="4343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 </a:t>
            </a:r>
            <a:r>
              <a:rPr lang="uk-UA" dirty="0" smtClean="0">
                <a:solidFill>
                  <a:schemeClr val="accent1"/>
                </a:solidFill>
              </a:rPr>
              <a:t>Міжнародний тероризм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828800"/>
            <a:ext cx="8458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uk-UA" b="1" dirty="0" smtClean="0">
                <a:latin typeface="Century" pitchFamily="18" charset="0"/>
              </a:rPr>
              <a:t>	</a:t>
            </a:r>
            <a:r>
              <a:rPr lang="uk-UA" b="1" u="sng" dirty="0" smtClean="0">
                <a:latin typeface="Century" pitchFamily="18" charset="0"/>
              </a:rPr>
              <a:t>Терор (тероризм) </a:t>
            </a:r>
            <a:r>
              <a:rPr lang="uk-UA" b="1" dirty="0" smtClean="0">
                <a:latin typeface="Century" pitchFamily="18" charset="0"/>
              </a:rPr>
              <a:t>– метод </a:t>
            </a:r>
            <a:r>
              <a:rPr lang="uk-UA" b="1" dirty="0" err="1" smtClean="0">
                <a:latin typeface="Century" pitchFamily="18" charset="0"/>
              </a:rPr>
              <a:t>досягнен</a:t>
            </a:r>
            <a:r>
              <a:rPr lang="uk-UA" b="1" dirty="0" err="1" smtClean="0">
                <a:latin typeface="Arial" charset="0"/>
              </a:rPr>
              <a:t>-</a:t>
            </a:r>
            <a:endParaRPr lang="uk-UA" b="1" dirty="0" smtClean="0">
              <a:latin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uk-UA" b="1" dirty="0" err="1" smtClean="0">
                <a:latin typeface="Century" pitchFamily="18" charset="0"/>
              </a:rPr>
              <a:t>ня</a:t>
            </a:r>
            <a:r>
              <a:rPr lang="uk-UA" b="1" dirty="0" smtClean="0">
                <a:latin typeface="Century" pitchFamily="18" charset="0"/>
              </a:rPr>
              <a:t> мети, основою якого є </a:t>
            </a:r>
            <a:r>
              <a:rPr lang="uk-UA" b="1" dirty="0" err="1" smtClean="0">
                <a:latin typeface="Century" pitchFamily="18" charset="0"/>
              </a:rPr>
              <a:t>застосуван</a:t>
            </a:r>
            <a:r>
              <a:rPr lang="uk-UA" b="1" dirty="0" err="1" smtClean="0">
                <a:latin typeface="Arial" charset="0"/>
              </a:rPr>
              <a:t>-</a:t>
            </a:r>
            <a:endParaRPr lang="uk-UA" b="1" dirty="0" smtClean="0">
              <a:latin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uk-UA" b="1" dirty="0" err="1" smtClean="0">
                <a:latin typeface="Century" pitchFamily="18" charset="0"/>
              </a:rPr>
              <a:t>ня</a:t>
            </a:r>
            <a:r>
              <a:rPr lang="uk-UA" b="1" dirty="0" smtClean="0">
                <a:latin typeface="Century" pitchFamily="18" charset="0"/>
              </a:rPr>
              <a:t> (або погроза застосування) </a:t>
            </a:r>
            <a:r>
              <a:rPr lang="uk-UA" b="1" dirty="0" err="1" smtClean="0">
                <a:latin typeface="Century" pitchFamily="18" charset="0"/>
              </a:rPr>
              <a:t>насиль</a:t>
            </a:r>
            <a:r>
              <a:rPr lang="uk-UA" b="1" dirty="0" err="1" smtClean="0">
                <a:latin typeface="Arial" charset="0"/>
              </a:rPr>
              <a:t>-</a:t>
            </a:r>
            <a:endParaRPr lang="uk-UA" b="1" dirty="0" smtClean="0">
              <a:latin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uk-UA" b="1" dirty="0" err="1" smtClean="0">
                <a:latin typeface="Century" pitchFamily="18" charset="0"/>
              </a:rPr>
              <a:t>ства</a:t>
            </a:r>
            <a:r>
              <a:rPr lang="uk-UA" b="1" dirty="0" smtClean="0">
                <a:latin typeface="Century" pitchFamily="18" charset="0"/>
              </a:rPr>
              <a:t>. Міжнародний тероризм є </a:t>
            </a:r>
            <a:r>
              <a:rPr lang="uk-UA" b="1" dirty="0" err="1" smtClean="0">
                <a:latin typeface="Century" pitchFamily="18" charset="0"/>
              </a:rPr>
              <a:t>про</a:t>
            </a:r>
            <a:r>
              <a:rPr lang="uk-UA" b="1" dirty="0" err="1" smtClean="0">
                <a:latin typeface="Arial" charset="0"/>
              </a:rPr>
              <a:t>-</a:t>
            </a:r>
            <a:endParaRPr lang="uk-UA" b="1" dirty="0" smtClean="0">
              <a:latin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uk-UA" b="1" dirty="0" err="1" smtClean="0">
                <a:latin typeface="Century" pitchFamily="18" charset="0"/>
              </a:rPr>
              <a:t>явом</a:t>
            </a:r>
            <a:r>
              <a:rPr lang="uk-UA" b="1" dirty="0" smtClean="0">
                <a:latin typeface="Century" pitchFamily="18" charset="0"/>
              </a:rPr>
              <a:t> глобальної злочинності і часто </a:t>
            </a:r>
          </a:p>
          <a:p>
            <a:pPr>
              <a:buFont typeface="Wingdings 2" pitchFamily="18" charset="2"/>
              <a:buNone/>
            </a:pPr>
            <a:r>
              <a:rPr lang="uk-UA" b="1" dirty="0" smtClean="0">
                <a:latin typeface="Century" pitchFamily="18" charset="0"/>
              </a:rPr>
              <a:t>породжений регіональними </a:t>
            </a:r>
            <a:r>
              <a:rPr lang="uk-UA" b="1" dirty="0" err="1" smtClean="0">
                <a:latin typeface="Century" pitchFamily="18" charset="0"/>
              </a:rPr>
              <a:t>конфлік</a:t>
            </a:r>
            <a:r>
              <a:rPr lang="uk-UA" b="1" dirty="0" err="1" smtClean="0">
                <a:latin typeface="Arial" charset="0"/>
              </a:rPr>
              <a:t>-</a:t>
            </a:r>
            <a:endParaRPr lang="uk-UA" b="1" dirty="0" smtClean="0">
              <a:latin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uk-UA" b="1" dirty="0" smtClean="0">
                <a:latin typeface="Century" pitchFamily="18" charset="0"/>
              </a:rPr>
              <a:t>тами. Щоб досягти своєї мети, терористи </a:t>
            </a:r>
          </a:p>
          <a:p>
            <a:pPr>
              <a:buFont typeface="Wingdings 2" pitchFamily="18" charset="2"/>
              <a:buNone/>
            </a:pPr>
            <a:r>
              <a:rPr lang="uk-UA" b="1" dirty="0" smtClean="0">
                <a:latin typeface="Century" pitchFamily="18" charset="0"/>
              </a:rPr>
              <a:t>вдаються до захоплення </a:t>
            </a:r>
            <a:r>
              <a:rPr lang="uk-UA" b="1" dirty="0" err="1" smtClean="0">
                <a:latin typeface="Century" pitchFamily="18" charset="0"/>
              </a:rPr>
              <a:t>заруч</a:t>
            </a:r>
            <a:r>
              <a:rPr lang="uk-UA" b="1" dirty="0" err="1" smtClean="0">
                <a:latin typeface="Arial" charset="0"/>
              </a:rPr>
              <a:t>-</a:t>
            </a:r>
            <a:endParaRPr lang="uk-UA" b="1" dirty="0" smtClean="0">
              <a:latin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uk-UA" b="1" dirty="0" err="1" smtClean="0">
                <a:latin typeface="Century" pitchFamily="18" charset="0"/>
              </a:rPr>
              <a:t>ників</a:t>
            </a:r>
            <a:r>
              <a:rPr lang="uk-UA" b="1" dirty="0" smtClean="0">
                <a:latin typeface="Century" pitchFamily="18" charset="0"/>
              </a:rPr>
              <a:t>, вибухів у літаках, потягах</a:t>
            </a:r>
            <a:r>
              <a:rPr lang="uk-UA" b="1" dirty="0" smtClean="0">
                <a:latin typeface="Arial" charset="0"/>
              </a:rPr>
              <a:t>,</a:t>
            </a:r>
          </a:p>
          <a:p>
            <a:pPr>
              <a:buFont typeface="Wingdings 2" pitchFamily="18" charset="2"/>
              <a:buNone/>
            </a:pPr>
            <a:r>
              <a:rPr lang="uk-UA" b="1" dirty="0" smtClean="0">
                <a:latin typeface="Century" pitchFamily="18" charset="0"/>
              </a:rPr>
              <a:t>супермаркетах, розважальних </a:t>
            </a:r>
          </a:p>
          <a:p>
            <a:pPr>
              <a:buFont typeface="Wingdings 2" pitchFamily="18" charset="2"/>
              <a:buNone/>
            </a:pPr>
            <a:r>
              <a:rPr lang="uk-UA" b="1" dirty="0" smtClean="0">
                <a:latin typeface="Century" pitchFamily="18" charset="0"/>
              </a:rPr>
              <a:t>центрах та інших місцях </a:t>
            </a:r>
            <a:r>
              <a:rPr lang="uk-UA" b="1" dirty="0" err="1" smtClean="0">
                <a:latin typeface="Century" pitchFamily="18" charset="0"/>
              </a:rPr>
              <a:t>масо</a:t>
            </a:r>
            <a:r>
              <a:rPr lang="uk-UA" b="1" dirty="0" err="1" smtClean="0">
                <a:latin typeface="Arial" charset="0"/>
              </a:rPr>
              <a:t>-</a:t>
            </a:r>
            <a:endParaRPr lang="uk-UA" b="1" dirty="0" smtClean="0">
              <a:latin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uk-UA" b="1" dirty="0" err="1" smtClean="0">
                <a:latin typeface="Century" pitchFamily="18" charset="0"/>
              </a:rPr>
              <a:t>вого</a:t>
            </a:r>
            <a:r>
              <a:rPr lang="uk-UA" b="1" dirty="0" smtClean="0">
                <a:latin typeface="Century" pitchFamily="18" charset="0"/>
              </a:rPr>
              <a:t> скупчення людей.</a:t>
            </a:r>
            <a:endParaRPr lang="uk-UA" b="1" dirty="0" smtClean="0">
              <a:latin typeface="Century" pitchFamily="18" charset="0"/>
            </a:endParaRPr>
          </a:p>
        </p:txBody>
      </p:sp>
      <p:pic>
        <p:nvPicPr>
          <p:cNvPr id="5" name="Picture 2" descr="F:\економіка\thumbna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066800"/>
            <a:ext cx="25908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Місце для вмісту 3" descr="184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419600"/>
            <a:ext cx="3124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chemeClr val="accent1"/>
                </a:solidFill>
              </a:rPr>
              <a:t> Сучасне піратство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2819400"/>
            <a:ext cx="8382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uk-UA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Піратство, морський розбій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–</a:t>
            </a:r>
          </a:p>
          <a:p>
            <a:pPr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напад  у відкритому морі на </a:t>
            </a:r>
          </a:p>
          <a:p>
            <a:pPr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судна з метою захоплення,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по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-</a:t>
            </a:r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грабування або потоплення їх.</a:t>
            </a:r>
          </a:p>
          <a:p>
            <a:pPr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Найбільш небезпечними є води</a:t>
            </a:r>
          </a:p>
          <a:p>
            <a:pPr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Південної та Центральної Америки, західне та східне</a:t>
            </a:r>
          </a:p>
          <a:p>
            <a:pPr>
              <a:buFont typeface="Wingdings 2" pitchFamily="18" charset="2"/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узбережжя Африки, райони  Південно-Східної Азії.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4" name="Рисунок 3" descr="21684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0" y="1066800"/>
            <a:ext cx="53340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chemeClr val="accent1"/>
                </a:solidFill>
              </a:rPr>
              <a:t>Висновок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600200"/>
            <a:ext cx="8153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 2" pitchFamily="18" charset="2"/>
              <a:buNone/>
            </a:pPr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Глобальність проблем потребує таких же глобальних, загальних дій. Жодна проблема не може бути розв’язана індивідуально, бо всі проблеми взаємопов’язані між собою</a:t>
            </a:r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:</a:t>
            </a:r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енергетична й сировинна з екологічною, демографічна з продовольчою та проблемою подолання економічної відсталості та ін. Зменшення витрат на гонку озброєнь дасть змогу розв’язати соціальні, екологічні та інші проблеми. Зменшення </a:t>
            </a:r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матеріаломісткості </a:t>
            </a:r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та </a:t>
            </a:r>
            <a:r>
              <a:rPr lang="uk-UA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енергомісткості</a:t>
            </a:r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продукції сприятиме вирішенню не лише економічних, а й екологічних проблем.</a:t>
            </a:r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uk-UA" sz="1600" b="1" u="sng" dirty="0" smtClean="0">
                <a:latin typeface="Century" pitchFamily="18" charset="0"/>
              </a:rPr>
              <a:t>Глобальні </a:t>
            </a:r>
            <a:r>
              <a:rPr lang="uk-UA" sz="1600" b="1" u="sng" dirty="0" smtClean="0">
                <a:latin typeface="Century" pitchFamily="18" charset="0"/>
              </a:rPr>
              <a:t>проблеми людства </a:t>
            </a:r>
            <a:r>
              <a:rPr lang="uk-UA" sz="1600" b="1" dirty="0" smtClean="0">
                <a:latin typeface="Century" pitchFamily="18" charset="0"/>
              </a:rPr>
              <a:t>(</a:t>
            </a:r>
            <a:r>
              <a:rPr lang="uk-UA" sz="1600" b="1" dirty="0" err="1" smtClean="0">
                <a:latin typeface="Century" pitchFamily="18" charset="0"/>
              </a:rPr>
              <a:t>“глобальний”</a:t>
            </a:r>
            <a:r>
              <a:rPr lang="uk-UA" sz="1600" b="1" dirty="0" smtClean="0">
                <a:latin typeface="Century" pitchFamily="18" charset="0"/>
              </a:rPr>
              <a:t> від </a:t>
            </a:r>
            <a:r>
              <a:rPr lang="uk-UA" sz="1600" b="1" dirty="0" err="1" smtClean="0">
                <a:latin typeface="Century" pitchFamily="18" charset="0"/>
              </a:rPr>
              <a:t>франц</a:t>
            </a:r>
            <a:r>
              <a:rPr lang="uk-UA" sz="1600" b="1" dirty="0" smtClean="0">
                <a:latin typeface="Century" pitchFamily="18" charset="0"/>
              </a:rPr>
              <a:t>. “</a:t>
            </a:r>
            <a:r>
              <a:rPr lang="en-US" sz="1600" b="1" dirty="0" smtClean="0">
                <a:latin typeface="Century" pitchFamily="18" charset="0"/>
              </a:rPr>
              <a:t>global</a:t>
            </a:r>
            <a:r>
              <a:rPr lang="uk-UA" sz="1600" b="1" dirty="0" smtClean="0">
                <a:latin typeface="Century" pitchFamily="18" charset="0"/>
              </a:rPr>
              <a:t>” – </a:t>
            </a:r>
            <a:r>
              <a:rPr lang="uk-UA" sz="1600" b="1" dirty="0" err="1" smtClean="0">
                <a:latin typeface="Century" pitchFamily="18" charset="0"/>
              </a:rPr>
              <a:t>“загальний</a:t>
            </a:r>
            <a:r>
              <a:rPr lang="uk-UA" sz="1600" b="1" dirty="0" smtClean="0">
                <a:latin typeface="Century" pitchFamily="18" charset="0"/>
              </a:rPr>
              <a:t>, </a:t>
            </a:r>
            <a:r>
              <a:rPr lang="uk-UA" sz="1600" b="1" dirty="0" err="1" smtClean="0">
                <a:latin typeface="Century" pitchFamily="18" charset="0"/>
              </a:rPr>
              <a:t>“всесвітній”</a:t>
            </a:r>
            <a:r>
              <a:rPr lang="uk-UA" sz="1600" b="1" dirty="0" smtClean="0">
                <a:latin typeface="Century" pitchFamily="18" charset="0"/>
              </a:rPr>
              <a:t>) – це загальні, всесвітні проблеми, які стосуються не лише однієї окремо взятої держави, а й усіх країн світу.</a:t>
            </a:r>
          </a:p>
          <a:p>
            <a:r>
              <a:rPr lang="uk-UA" sz="2000" b="1" dirty="0" smtClean="0">
                <a:latin typeface="Century" pitchFamily="18" charset="0"/>
              </a:rPr>
              <a:t>Політичні, економічні і соціальні проблеми, які стосуються інтересів усіх країн і народів, усього людства, називають глобальними.</a:t>
            </a:r>
          </a:p>
          <a:p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uk-UA" sz="1600" b="1" dirty="0" smtClean="0">
                <a:latin typeface="Century" pitchFamily="18" charset="0"/>
              </a:rPr>
              <a:t>Глобальні проблеми виникли на рубежі ХІХ і ХХ століть</a:t>
            </a:r>
            <a:r>
              <a:rPr lang="uk-UA" sz="1600" b="1" dirty="0" smtClean="0">
                <a:latin typeface="Century" pitchFamily="18" charset="0"/>
              </a:rPr>
              <a:t>.</a:t>
            </a:r>
            <a:endParaRPr lang="en-US" sz="1600" b="1" dirty="0" smtClean="0">
              <a:latin typeface="Century" pitchFamily="18" charset="0"/>
            </a:endParaRPr>
          </a:p>
          <a:p>
            <a:r>
              <a:rPr lang="uk-UA" sz="1600" b="1" dirty="0" smtClean="0">
                <a:latin typeface="Century" pitchFamily="18" charset="0"/>
              </a:rPr>
              <a:t>Усі глобальні проблеми можна поділити на політичні, економічні, демографічні, соціальні та екологічні.</a:t>
            </a:r>
          </a:p>
          <a:p>
            <a:r>
              <a:rPr lang="uk-UA" sz="1600" b="1" dirty="0" smtClean="0">
                <a:latin typeface="Century" pitchFamily="18" charset="0"/>
              </a:rPr>
              <a:t>Наприкінці 60-</a:t>
            </a:r>
            <a:r>
              <a:rPr lang="uk-UA" sz="1600" b="1" dirty="0" smtClean="0">
                <a:latin typeface="Arial" charset="0"/>
              </a:rPr>
              <a:t>х </a:t>
            </a:r>
            <a:r>
              <a:rPr lang="uk-UA" sz="1600" b="1" dirty="0" smtClean="0">
                <a:latin typeface="Century" pitchFamily="18" charset="0"/>
              </a:rPr>
              <a:t>на початку 70-х рр. ХХ ст. сформувалася нова міждисциплінарна наука – </a:t>
            </a:r>
            <a:r>
              <a:rPr lang="uk-UA" sz="1600" b="1" dirty="0" err="1" smtClean="0">
                <a:latin typeface="Century" pitchFamily="18" charset="0"/>
              </a:rPr>
              <a:t>глобалістика</a:t>
            </a:r>
            <a:r>
              <a:rPr lang="uk-UA" sz="1600" b="1" dirty="0" smtClean="0">
                <a:latin typeface="Century" pitchFamily="18" charset="0"/>
              </a:rPr>
              <a:t>.</a:t>
            </a:r>
            <a:endParaRPr lang="ru-RU" sz="1600" b="1" dirty="0" smtClean="0">
              <a:latin typeface="Century" pitchFamily="18" charset="0"/>
            </a:endParaRPr>
          </a:p>
          <a:p>
            <a:endParaRPr lang="uk-UA" sz="1600" b="1" dirty="0" smtClean="0">
              <a:latin typeface="Century" pitchFamily="18" charset="0"/>
            </a:endParaRPr>
          </a:p>
          <a:p>
            <a:pPr>
              <a:buNone/>
            </a:pPr>
            <a:endParaRPr lang="ru-RU" sz="1600" dirty="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Глобальні</a:t>
            </a:r>
            <a:r>
              <a:rPr lang="ru-RU" dirty="0" smtClean="0"/>
              <a:t>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людства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38600" cy="4254691"/>
          </a:xfrm>
          <a:solidFill>
            <a:schemeClr val="accent3"/>
          </a:solidFill>
        </p:spPr>
        <p:txBody>
          <a:bodyPr>
            <a:normAutofit fontScale="77500" lnSpcReduction="20000"/>
          </a:bodyPr>
          <a:lstStyle/>
          <a:p>
            <a:pPr algn="ctr">
              <a:spcBef>
                <a:spcPts val="0"/>
              </a:spcBef>
              <a:defRPr/>
            </a:pPr>
            <a:r>
              <a:rPr lang="uk-UA" b="1" dirty="0" smtClean="0">
                <a:latin typeface="Century" pitchFamily="18" charset="0"/>
              </a:rPr>
              <a:t>Проблеми, що стосуються взаємин усередині людської спільноти: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uk-UA" dirty="0" smtClean="0"/>
              <a:t> </a:t>
            </a:r>
            <a:r>
              <a:rPr lang="uk-UA" dirty="0" smtClean="0">
                <a:latin typeface="Century" pitchFamily="18" charset="0"/>
              </a:rPr>
              <a:t>проблема збереження миру і відвернення загрози війни;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uk-UA" dirty="0" smtClean="0">
                <a:latin typeface="Century" pitchFamily="18" charset="0"/>
              </a:rPr>
              <a:t> подолання економічної відсталості бідних країн;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uk-UA" dirty="0" smtClean="0">
                <a:latin typeface="Century" pitchFamily="18" charset="0"/>
              </a:rPr>
              <a:t> демографічна; 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uk-UA" dirty="0" smtClean="0">
                <a:latin typeface="Century" pitchFamily="18" charset="0"/>
              </a:rPr>
              <a:t> ліквідація небезпечних хвороб;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uk-UA" dirty="0" smtClean="0">
                <a:latin typeface="Century" pitchFamily="18" charset="0"/>
              </a:rPr>
              <a:t> міжнародний тероризм;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uk-UA" dirty="0" smtClean="0">
                <a:latin typeface="Century" pitchFamily="18" charset="0"/>
              </a:rPr>
              <a:t> міжнародна злочинність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038600" cy="4254691"/>
          </a:xfrm>
          <a:solidFill>
            <a:schemeClr val="accent3"/>
          </a:solidFill>
        </p:spPr>
        <p:txBody>
          <a:bodyPr>
            <a:normAutofit fontScale="77500" lnSpcReduction="20000"/>
          </a:bodyPr>
          <a:lstStyle/>
          <a:p>
            <a:pPr algn="ctr">
              <a:spcBef>
                <a:spcPts val="0"/>
              </a:spcBef>
              <a:defRPr/>
            </a:pPr>
            <a:r>
              <a:rPr lang="uk-UA" b="1" dirty="0" smtClean="0">
                <a:latin typeface="Century" pitchFamily="18" charset="0"/>
              </a:rPr>
              <a:t>Проблеми, що є результатом взаємин між суспільством і природою: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uk-UA" dirty="0" smtClean="0"/>
              <a:t> </a:t>
            </a:r>
            <a:r>
              <a:rPr lang="uk-UA" dirty="0" smtClean="0">
                <a:latin typeface="Century" pitchFamily="18" charset="0"/>
              </a:rPr>
              <a:t>екологічна;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uk-UA" dirty="0" smtClean="0">
                <a:latin typeface="Century" pitchFamily="18" charset="0"/>
              </a:rPr>
              <a:t> сировинна;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uk-UA" dirty="0" smtClean="0">
                <a:latin typeface="Century" pitchFamily="18" charset="0"/>
              </a:rPr>
              <a:t> енергетична;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uk-UA" dirty="0" smtClean="0">
                <a:latin typeface="Century" pitchFamily="18" charset="0"/>
              </a:rPr>
              <a:t> продовольча;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uk-UA" dirty="0" smtClean="0">
                <a:latin typeface="Century" pitchFamily="18" charset="0"/>
              </a:rPr>
              <a:t> освоєння Світового океану;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uk-UA" dirty="0" smtClean="0">
                <a:latin typeface="Century" pitchFamily="18" charset="0"/>
              </a:rPr>
              <a:t> освоєння космосу</a:t>
            </a:r>
          </a:p>
          <a:p>
            <a:pPr algn="ctr">
              <a:spcBef>
                <a:spcPts val="0"/>
              </a:spcBef>
              <a:buNone/>
              <a:defRPr/>
            </a:pPr>
            <a:endParaRPr lang="uk-UA" dirty="0" smtClean="0">
              <a:latin typeface="Century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chemeClr val="accent3"/>
          </a:solidFill>
        </p:spPr>
        <p:txBody>
          <a:bodyPr>
            <a:normAutofit/>
          </a:bodyPr>
          <a:lstStyle/>
          <a:p>
            <a:r>
              <a:rPr lang="ru-RU" sz="3200" dirty="0" err="1" smtClean="0"/>
              <a:t>Глобальні</a:t>
            </a:r>
            <a:r>
              <a:rPr lang="ru-RU" sz="3200" dirty="0" smtClean="0"/>
              <a:t> </a:t>
            </a:r>
            <a:r>
              <a:rPr lang="ru-RU" sz="3200" dirty="0" err="1" smtClean="0"/>
              <a:t>проблеми</a:t>
            </a:r>
            <a:r>
              <a:rPr lang="ru-RU" sz="3200" dirty="0" smtClean="0"/>
              <a:t> </a:t>
            </a:r>
            <a:r>
              <a:rPr lang="ru-RU" sz="3200" dirty="0" err="1" smtClean="0"/>
              <a:t>лю</a:t>
            </a:r>
            <a:r>
              <a:rPr lang="uk-UA" sz="3200" dirty="0" err="1" smtClean="0"/>
              <a:t>дства</a:t>
            </a:r>
            <a:endParaRPr lang="ru-RU" sz="320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2057400" y="1295400"/>
            <a:ext cx="484632" cy="381000"/>
          </a:xfrm>
          <a:prstGeom prst="down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477000" y="1295400"/>
            <a:ext cx="457200" cy="381000"/>
          </a:xfrm>
          <a:prstGeom prst="down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0"/>
                            </p:stCondLst>
                            <p:childTnLst>
                              <p:par>
                                <p:cTn id="1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4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8000"/>
                            </p:stCondLst>
                            <p:childTnLst>
                              <p:par>
                                <p:cTn id="28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dirty="0" smtClean="0">
                <a:solidFill>
                  <a:srgbClr val="704A3D"/>
                </a:solidFill>
              </a:rPr>
              <a:t/>
            </a:r>
            <a:br>
              <a:rPr lang="uk-UA" sz="3600" dirty="0" smtClean="0">
                <a:solidFill>
                  <a:srgbClr val="704A3D"/>
                </a:solidFill>
              </a:rPr>
            </a:br>
            <a:r>
              <a:rPr lang="uk-UA" sz="3200" dirty="0" smtClean="0">
                <a:solidFill>
                  <a:schemeClr val="tx1"/>
                </a:solidFill>
              </a:rPr>
              <a:t>Проблема збереження миру й відвернення загрози війни</a:t>
            </a:r>
            <a:r>
              <a:rPr lang="uk-UA" sz="3200" dirty="0" smtClean="0">
                <a:solidFill>
                  <a:srgbClr val="704A3D"/>
                </a:solidFill>
              </a:rPr>
              <a:t/>
            </a:r>
            <a:br>
              <a:rPr lang="uk-UA" sz="3200" dirty="0" smtClean="0">
                <a:solidFill>
                  <a:srgbClr val="704A3D"/>
                </a:solidFill>
              </a:rPr>
            </a:b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381000" y="1371600"/>
            <a:ext cx="8382000" cy="333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buFont typeface="Wingdings 2" pitchFamily="18" charset="2"/>
              <a:buNone/>
            </a:pPr>
            <a:endParaRPr lang="uk-UA" b="1" dirty="0" smtClean="0"/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uk-UA" b="1" dirty="0" smtClean="0">
                <a:latin typeface="Century" pitchFamily="18" charset="0"/>
              </a:rPr>
              <a:t>За минулі 5500 років відбулося 15000 воєн, у яких загинуло понад 4 млрд. людей.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uk-UA" b="1" dirty="0" smtClean="0">
                <a:latin typeface="Century" pitchFamily="18" charset="0"/>
              </a:rPr>
              <a:t>Перша світова війна обійшлася людству у 50 млрд. доларів, Друга світова – в 10 разів більше.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uk-UA" b="1" dirty="0" smtClean="0">
                <a:latin typeface="Century" pitchFamily="18" charset="0"/>
              </a:rPr>
              <a:t>Щороку на військові цілі витрачається понад 1 трлн. доларів.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uk-UA" b="1" dirty="0" smtClean="0">
                <a:latin typeface="Century" pitchFamily="18" charset="0"/>
              </a:rPr>
              <a:t>Особливу небезпеку становить ядерна зброя, яку мають 6 держав: США, Росія, Китай, Велика Британія, Франція, Індія.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uk-UA" b="1" dirty="0" smtClean="0">
                <a:latin typeface="Century" pitchFamily="18" charset="0"/>
              </a:rPr>
              <a:t> За даними ЮНЕСКО, в галузях військово</a:t>
            </a:r>
            <a:r>
              <a:rPr lang="uk-UA" b="1" dirty="0" smtClean="0">
                <a:latin typeface="Arial" charset="0"/>
              </a:rPr>
              <a:t>-</a:t>
            </a:r>
            <a:r>
              <a:rPr lang="uk-UA" b="1" dirty="0" smtClean="0">
                <a:latin typeface="Century" pitchFamily="18" charset="0"/>
              </a:rPr>
              <a:t>промислового комплексу працюють 50 млн. осіб, до військових розробок залучено 1/5 науковців світу.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uk-UA" b="1" dirty="0" smtClean="0">
                <a:latin typeface="Century" pitchFamily="18" charset="0"/>
              </a:rPr>
              <a:t>Систематично в світі виникають десятки </a:t>
            </a:r>
            <a:r>
              <a:rPr lang="uk-UA" b="1" dirty="0" err="1" smtClean="0">
                <a:latin typeface="Century" pitchFamily="18" charset="0"/>
              </a:rPr>
              <a:t>“гарячих</a:t>
            </a:r>
            <a:r>
              <a:rPr lang="uk-UA" b="1" dirty="0" smtClean="0">
                <a:latin typeface="Century" pitchFamily="18" charset="0"/>
              </a:rPr>
              <a:t> </a:t>
            </a:r>
            <a:r>
              <a:rPr lang="uk-UA" b="1" dirty="0" err="1" smtClean="0">
                <a:latin typeface="Century" pitchFamily="18" charset="0"/>
              </a:rPr>
              <a:t>точок”</a:t>
            </a:r>
            <a:r>
              <a:rPr lang="uk-UA" b="1" dirty="0" smtClean="0">
                <a:latin typeface="Century" pitchFamily="18" charset="0"/>
              </a:rPr>
              <a:t> (Палестина, Пакистан, Судан, Афганістан)</a:t>
            </a:r>
          </a:p>
        </p:txBody>
      </p:sp>
      <p:pic>
        <p:nvPicPr>
          <p:cNvPr id="1026" name="Picture 2" descr="https://apostrophe.ua/uploads/image/4e455bec4f345fc66dea34b1323f6f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724400"/>
            <a:ext cx="2895600" cy="2133600"/>
          </a:xfrm>
          <a:prstGeom prst="rect">
            <a:avLst/>
          </a:prstGeom>
          <a:noFill/>
        </p:spPr>
      </p:pic>
      <p:pic>
        <p:nvPicPr>
          <p:cNvPr id="5" name="Рисунок 4" descr="1412256734_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4800600"/>
            <a:ext cx="2133600" cy="1905000"/>
          </a:xfrm>
          <a:prstGeom prst="rect">
            <a:avLst/>
          </a:prstGeom>
        </p:spPr>
      </p:pic>
      <p:pic>
        <p:nvPicPr>
          <p:cNvPr id="6" name="Рисунок 5" descr="658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4495800"/>
            <a:ext cx="33528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smtClean="0"/>
              <a:t>Екологічна проблема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609600" y="1828800"/>
            <a:ext cx="8077200" cy="41148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uk-UA" sz="2000" b="1" dirty="0" smtClean="0">
                <a:latin typeface="Century" pitchFamily="18" charset="0"/>
              </a:rPr>
              <a:t>Це проблема взаємодії суспільства і природи, що пов’язана з господарською діяльністю людини, і супроводжується швидким руйнуванням природного довкілля та перетворенням дедалі більшої частини Землі на непридатні для життя території. Основна причина виникнення глобальних екологічних проблем – нераціональне природокористування.</a:t>
            </a:r>
          </a:p>
          <a:p>
            <a:pPr>
              <a:lnSpc>
                <a:spcPct val="80000"/>
              </a:lnSpc>
            </a:pPr>
            <a:r>
              <a:rPr lang="uk-UA" sz="2000" b="1" dirty="0" smtClean="0">
                <a:latin typeface="Century" pitchFamily="18" charset="0"/>
              </a:rPr>
              <a:t>	</a:t>
            </a:r>
            <a:r>
              <a:rPr lang="uk-UA" sz="2000" b="1" u="sng" dirty="0" smtClean="0">
                <a:latin typeface="Century" pitchFamily="18" charset="0"/>
              </a:rPr>
              <a:t>Основні прояви екологічної проблеми: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000" b="1" dirty="0" smtClean="0">
                <a:latin typeface="Century" pitchFamily="18" charset="0"/>
              </a:rPr>
              <a:t> глобальне потепління;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000" b="1" dirty="0" smtClean="0">
                <a:latin typeface="Century" pitchFamily="18" charset="0"/>
              </a:rPr>
              <a:t> руйнування озонового шару;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000" b="1" dirty="0" smtClean="0">
                <a:latin typeface="Century" pitchFamily="18" charset="0"/>
              </a:rPr>
              <a:t> скорочення площі лісів;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000" b="1" dirty="0" smtClean="0">
                <a:latin typeface="Century" pitchFamily="18" charset="0"/>
              </a:rPr>
              <a:t> </a:t>
            </a:r>
            <a:r>
              <a:rPr lang="uk-UA" sz="2000" b="1" dirty="0" err="1" smtClean="0">
                <a:latin typeface="Century" pitchFamily="18" charset="0"/>
              </a:rPr>
              <a:t>опустелювання</a:t>
            </a:r>
            <a:r>
              <a:rPr lang="uk-UA" sz="2000" b="1" dirty="0" smtClean="0">
                <a:latin typeface="Century" pitchFamily="18" charset="0"/>
              </a:rPr>
              <a:t> (збільшення площ пустельних земель);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000" b="1" dirty="0" smtClean="0">
                <a:latin typeface="Century" pitchFamily="18" charset="0"/>
              </a:rPr>
              <a:t> дефіцит прісних водних ресурсів;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000" b="1" dirty="0" smtClean="0">
                <a:latin typeface="Century" pitchFamily="18" charset="0"/>
              </a:rPr>
              <a:t>проблема збереження зникаючих видів рослин і тварин; 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000" b="1" dirty="0" smtClean="0">
                <a:latin typeface="Century" pitchFamily="18" charset="0"/>
              </a:rPr>
              <a:t> проблема відходів.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0"/>
                            </p:stCondLst>
                            <p:childTnLst>
                              <p:par>
                                <p:cTn id="8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495800" y="381000"/>
            <a:ext cx="4267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Основними джерелами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шкідливих 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викидів є промисловість (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гірничо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-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/>
            </a:r>
            <a:b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</a:b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видобувна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, металургійна, хімічна),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сільське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господарство (хімічне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за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-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бруднення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ґрунтів), транспорт (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на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-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/>
            </a:r>
            <a:b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</a:b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самперед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шкідливі викиди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автомо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-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/>
            </a:r>
            <a:b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</a:b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білів) та побут (велика кількість </a:t>
            </a:r>
            <a:b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</a:b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побутового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сміття).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4" descr="F:\економіка\9myd5plastic-bag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43400"/>
            <a:ext cx="4038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F:\економіка\news_171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66800" y="457200"/>
            <a:ext cx="2590800" cy="3581400"/>
          </a:xfrm>
          <a:prstGeom prst="rect">
            <a:avLst/>
          </a:prstGeom>
        </p:spPr>
      </p:pic>
      <p:pic>
        <p:nvPicPr>
          <p:cNvPr id="7" name="Рисунок 6" descr="0006-012-Ekologicheskie-problem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19600" y="3048000"/>
            <a:ext cx="4267200" cy="352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Глобальне потепління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1676400"/>
            <a:ext cx="533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uk-UA" b="1" dirty="0" smtClean="0">
                <a:latin typeface="Century" pitchFamily="18" charset="0"/>
              </a:rPr>
              <a:t>П</a:t>
            </a:r>
            <a:r>
              <a:rPr lang="uk-UA" b="1" dirty="0" smtClean="0">
                <a:latin typeface="Century" pitchFamily="18" charset="0"/>
              </a:rPr>
              <a:t>ідвищення середньої </a:t>
            </a:r>
            <a:r>
              <a:rPr lang="uk-UA" b="1" dirty="0" smtClean="0">
                <a:latin typeface="Century" pitchFamily="18" charset="0"/>
              </a:rPr>
              <a:t>температури </a:t>
            </a:r>
            <a:r>
              <a:rPr lang="uk-UA" b="1" dirty="0" smtClean="0">
                <a:latin typeface="Century" pitchFamily="18" charset="0"/>
              </a:rPr>
              <a:t>повітря;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uk-UA" b="1" dirty="0" smtClean="0">
                <a:latin typeface="Century" pitchFamily="18" charset="0"/>
              </a:rPr>
              <a:t>С</a:t>
            </a:r>
            <a:r>
              <a:rPr lang="uk-UA" b="1" dirty="0" smtClean="0">
                <a:latin typeface="Century" pitchFamily="18" charset="0"/>
              </a:rPr>
              <a:t>короченням </a:t>
            </a:r>
            <a:r>
              <a:rPr lang="uk-UA" b="1" dirty="0" smtClean="0">
                <a:latin typeface="Century" pitchFamily="18" charset="0"/>
              </a:rPr>
              <a:t>площі </a:t>
            </a:r>
            <a:r>
              <a:rPr lang="uk-UA" b="1" dirty="0" smtClean="0">
                <a:latin typeface="Century" pitchFamily="18" charset="0"/>
              </a:rPr>
              <a:t>полярних льодів;</a:t>
            </a:r>
          </a:p>
          <a:p>
            <a:pPr marL="342900" indent="-342900">
              <a:buClr>
                <a:schemeClr val="accent1"/>
              </a:buClr>
              <a:buFont typeface="Wingdings" pitchFamily="2" charset="2"/>
              <a:buChar char="Ø"/>
            </a:pPr>
            <a:r>
              <a:rPr lang="uk-UA" b="1" dirty="0" smtClean="0">
                <a:latin typeface="Century" pitchFamily="18" charset="0"/>
              </a:rPr>
              <a:t>Збільшенням </a:t>
            </a:r>
            <a:r>
              <a:rPr lang="uk-UA" b="1" dirty="0" smtClean="0">
                <a:latin typeface="Century" pitchFamily="18" charset="0"/>
              </a:rPr>
              <a:t>кількості й </a:t>
            </a:r>
            <a:r>
              <a:rPr lang="uk-UA" b="1" dirty="0" smtClean="0">
                <a:latin typeface="Century" pitchFamily="18" charset="0"/>
              </a:rPr>
              <a:t>частоти </a:t>
            </a:r>
            <a:r>
              <a:rPr lang="uk-UA" b="1" dirty="0" smtClean="0">
                <a:latin typeface="Century" pitchFamily="18" charset="0"/>
              </a:rPr>
              <a:t>стихійних лих</a:t>
            </a:r>
            <a:r>
              <a:rPr lang="uk-UA" b="1" dirty="0" smtClean="0">
                <a:latin typeface="Century" pitchFamily="18" charset="0"/>
              </a:rPr>
              <a:t>;</a:t>
            </a:r>
          </a:p>
          <a:p>
            <a:pPr marL="342900" indent="-342900">
              <a:buClr>
                <a:schemeClr val="accent1"/>
              </a:buClr>
              <a:buFont typeface="Wingdings" pitchFamily="2" charset="2"/>
              <a:buChar char="Ø"/>
            </a:pPr>
            <a:r>
              <a:rPr lang="uk-UA" b="1" dirty="0" smtClean="0">
                <a:latin typeface="Century" pitchFamily="18" charset="0"/>
              </a:rPr>
              <a:t>Підвищення рівня Світового океану</a:t>
            </a:r>
            <a:endParaRPr lang="uk-UA" b="1" dirty="0" smtClean="0">
              <a:latin typeface="Century" pitchFamily="18" charset="0"/>
            </a:endParaRP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endParaRPr lang="uk-UA" b="1" dirty="0" smtClean="0">
              <a:latin typeface="Century" pitchFamily="18" charset="0"/>
            </a:endParaRPr>
          </a:p>
          <a:p>
            <a:pPr>
              <a:buClr>
                <a:schemeClr val="accent1"/>
              </a:buClr>
            </a:pPr>
            <a:endParaRPr lang="uk-UA" b="1" dirty="0" smtClean="0">
              <a:latin typeface="Century" pitchFamily="18" charset="0"/>
            </a:endParaRP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5" name="Рисунок 4" descr="1370615571_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4133850"/>
            <a:ext cx="4648200" cy="2724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l3xvoq5fj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1066800"/>
            <a:ext cx="3200400" cy="3005138"/>
          </a:xfrm>
          <a:prstGeom prst="rect">
            <a:avLst/>
          </a:prstGeom>
        </p:spPr>
      </p:pic>
      <p:pic>
        <p:nvPicPr>
          <p:cNvPr id="7" name="Рисунок 6" descr="img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276600"/>
            <a:ext cx="45720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accent1"/>
                </a:solidFill>
              </a:rPr>
              <a:t>Сировинно-енергетична проблема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14800" y="1447801"/>
            <a:ext cx="5029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Century" pitchFamily="18" charset="0"/>
              </a:rPr>
              <a:t>За останні 50 років людство використало понад 60 % усього палива з розвіданих запасів. Існує небезпека вичерпання нафти, газу, вугілля. Постає проблема пошуку нових родовищ і видобування корисних копалин у важкодоступних районах, на</a:t>
            </a:r>
            <a:r>
              <a:rPr lang="uk-UA" b="1" dirty="0" smtClean="0">
                <a:latin typeface="Arial" charset="0"/>
              </a:rPr>
              <a:t> </a:t>
            </a:r>
            <a:r>
              <a:rPr lang="uk-UA" b="1" dirty="0" smtClean="0">
                <a:latin typeface="Century" pitchFamily="18" charset="0"/>
              </a:rPr>
              <a:t>шельфах морів та океанів.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91200" y="3429000"/>
            <a:ext cx="2819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uk-UA" sz="1400" b="1" dirty="0" smtClean="0"/>
              <a:t>Основним </a:t>
            </a:r>
            <a:r>
              <a:rPr lang="uk-UA" sz="1400" b="1" dirty="0" smtClean="0"/>
              <a:t>шляхом вирішення даної проблеми є перехід до </a:t>
            </a:r>
            <a:r>
              <a:rPr lang="uk-UA" sz="1400" b="1" dirty="0" err="1" smtClean="0"/>
              <a:t>матеріалозберігаючих</a:t>
            </a:r>
            <a:r>
              <a:rPr lang="uk-UA" sz="1400" b="1" dirty="0" smtClean="0"/>
              <a:t> та енергозберігаючих технологій, комплексного використання сировини, створення маловідходного й безвідходного виробництва.</a:t>
            </a:r>
            <a:r>
              <a:rPr lang="uk-UA" sz="1400" b="1" dirty="0" smtClean="0">
                <a:solidFill>
                  <a:srgbClr val="002060"/>
                </a:solidFill>
                <a:latin typeface="Century" pitchFamily="18" charset="0"/>
              </a:rPr>
              <a:t>	 	</a:t>
            </a:r>
            <a:endParaRPr lang="ru-RU" sz="1400" b="1" dirty="0" smtClean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7" name="Picture 2" descr="F:\економіка\naf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81400"/>
            <a:ext cx="5334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4400" dirty="0" smtClean="0">
                <a:solidFill>
                  <a:schemeClr val="accent1"/>
                </a:solidFill>
              </a:rPr>
              <a:t>Демографічна проблема</a:t>
            </a:r>
            <a:r>
              <a:rPr lang="uk-UA" sz="4400" dirty="0" smtClean="0">
                <a:solidFill>
                  <a:srgbClr val="7030A0"/>
                </a:solidFill>
              </a:rPr>
              <a:t/>
            </a:r>
            <a:br>
              <a:rPr lang="uk-UA" sz="4400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1828800"/>
            <a:ext cx="807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 2" pitchFamily="18" charset="2"/>
              <a:buNone/>
            </a:pPr>
            <a:r>
              <a:rPr lang="uk-UA" b="1" dirty="0" smtClean="0">
                <a:latin typeface="Century" pitchFamily="18" charset="0"/>
              </a:rPr>
              <a:t>Ця проблема зумовлена, з одного боку, </a:t>
            </a:r>
            <a:r>
              <a:rPr lang="uk-UA" b="1" dirty="0" err="1" smtClean="0">
                <a:latin typeface="Century" pitchFamily="18" charset="0"/>
              </a:rPr>
              <a:t>“демографічним</a:t>
            </a:r>
            <a:r>
              <a:rPr lang="uk-UA" b="1" dirty="0" smtClean="0">
                <a:latin typeface="Century" pitchFamily="18" charset="0"/>
              </a:rPr>
              <a:t> </a:t>
            </a:r>
            <a:r>
              <a:rPr lang="uk-UA" b="1" dirty="0" err="1" smtClean="0">
                <a:latin typeface="Century" pitchFamily="18" charset="0"/>
              </a:rPr>
              <a:t>вибухом”</a:t>
            </a:r>
            <a:r>
              <a:rPr lang="uk-UA" b="1" dirty="0" smtClean="0">
                <a:latin typeface="Century" pitchFamily="18" charset="0"/>
              </a:rPr>
              <a:t> в країнах Азії, Африки, Латинської Америки, що розвиваються, з іншого – депопуляцією (порушенням відтворення населення та скороченням його кількості) у розвинутих країнах світу. За прогнозами експертів ООН, </a:t>
            </a:r>
            <a:r>
              <a:rPr lang="uk-UA" b="1" dirty="0" smtClean="0">
                <a:latin typeface="Century" pitchFamily="18" charset="0"/>
              </a:rPr>
              <a:t>у </a:t>
            </a:r>
            <a:r>
              <a:rPr lang="uk-UA" b="1" dirty="0" smtClean="0">
                <a:latin typeface="Century" pitchFamily="18" charset="0"/>
              </a:rPr>
              <a:t>2025 р. чисельність </a:t>
            </a:r>
            <a:r>
              <a:rPr lang="uk-UA" b="1" dirty="0" smtClean="0">
                <a:latin typeface="Century" pitchFamily="18" charset="0"/>
              </a:rPr>
              <a:t>населення Землі </a:t>
            </a:r>
            <a:r>
              <a:rPr lang="uk-UA" b="1" dirty="0" smtClean="0">
                <a:latin typeface="Century" pitchFamily="18" charset="0"/>
              </a:rPr>
              <a:t>становитиме 8,2 млрд. осіб. </a:t>
            </a:r>
            <a:r>
              <a:rPr lang="uk-UA" b="1" dirty="0" smtClean="0">
                <a:latin typeface="Century" pitchFamily="18" charset="0"/>
              </a:rPr>
              <a:t>У </a:t>
            </a:r>
            <a:r>
              <a:rPr lang="uk-UA" b="1" dirty="0" smtClean="0">
                <a:latin typeface="Century" pitchFamily="18" charset="0"/>
              </a:rPr>
              <a:t>середині ХХІ ст. кількість </a:t>
            </a:r>
            <a:r>
              <a:rPr lang="uk-UA" b="1" dirty="0" smtClean="0">
                <a:latin typeface="Century" pitchFamily="18" charset="0"/>
              </a:rPr>
              <a:t>населення </a:t>
            </a:r>
            <a:r>
              <a:rPr lang="uk-UA" b="1" dirty="0" smtClean="0">
                <a:latin typeface="Century" pitchFamily="18" charset="0"/>
              </a:rPr>
              <a:t>сягне 10 млрд. осіб, а до кінця </a:t>
            </a:r>
            <a:r>
              <a:rPr lang="uk-UA" b="1" dirty="0" smtClean="0">
                <a:latin typeface="Arial" charset="0"/>
              </a:rPr>
              <a:t>с</a:t>
            </a:r>
            <a:r>
              <a:rPr lang="uk-UA" b="1" dirty="0" smtClean="0">
                <a:latin typeface="Century" pitchFamily="18" charset="0"/>
              </a:rPr>
              <a:t>торіччя </a:t>
            </a:r>
            <a:r>
              <a:rPr lang="uk-UA" b="1" dirty="0" smtClean="0">
                <a:latin typeface="Arial" charset="0"/>
              </a:rPr>
              <a:t>– </a:t>
            </a:r>
            <a:r>
              <a:rPr lang="uk-UA" b="1" dirty="0" smtClean="0">
                <a:latin typeface="Century" pitchFamily="18" charset="0"/>
              </a:rPr>
              <a:t>12</a:t>
            </a:r>
            <a:r>
              <a:rPr lang="uk-UA" b="1" dirty="0" smtClean="0">
                <a:latin typeface="Arial" charset="0"/>
              </a:rPr>
              <a:t>-</a:t>
            </a:r>
            <a:r>
              <a:rPr lang="uk-UA" b="1" dirty="0" smtClean="0">
                <a:latin typeface="Century" pitchFamily="18" charset="0"/>
              </a:rPr>
              <a:t>14 млрд. </a:t>
            </a:r>
            <a:endParaRPr lang="uk-UA" b="1" dirty="0" smtClean="0">
              <a:latin typeface="Century" pitchFamily="18" charset="0"/>
            </a:endParaRPr>
          </a:p>
        </p:txBody>
      </p:sp>
      <p:pic>
        <p:nvPicPr>
          <p:cNvPr id="6" name="Рисунок 5" descr="1358854426_povert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3872508"/>
            <a:ext cx="4876800" cy="2985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241</TotalTime>
  <Words>849</Words>
  <Application>Microsoft Office PowerPoint</Application>
  <PresentationFormat>Экран (4:3)</PresentationFormat>
  <Paragraphs>96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Глобальні проблеми людства</vt:lpstr>
      <vt:lpstr>Глобальні проблеми людства</vt:lpstr>
      <vt:lpstr>Глобальні проблеми людства</vt:lpstr>
      <vt:lpstr> Проблема збереження миру й відвернення загрози війни </vt:lpstr>
      <vt:lpstr>Екологічна проблема</vt:lpstr>
      <vt:lpstr> </vt:lpstr>
      <vt:lpstr>Глобальне потепління</vt:lpstr>
      <vt:lpstr>Сировинно-енергетична проблема</vt:lpstr>
      <vt:lpstr>Демографічна проблема </vt:lpstr>
      <vt:lpstr>Проблема освоєння Світового океану </vt:lpstr>
      <vt:lpstr>Проблема боротьби з небезпечними хворобами</vt:lpstr>
      <vt:lpstr>Міжнародна злочинність</vt:lpstr>
      <vt:lpstr> Міжнародний тероризм</vt:lpstr>
      <vt:lpstr> Сучасне піратство</vt:lpstr>
      <vt:lpstr>Висновок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Загальні проблеми людства.</dc:title>
  <dc:creator>Polina</dc:creator>
  <cp:lastModifiedBy>admin</cp:lastModifiedBy>
  <cp:revision>29</cp:revision>
  <dcterms:created xsi:type="dcterms:W3CDTF">2013-10-24T16:54:40Z</dcterms:created>
  <dcterms:modified xsi:type="dcterms:W3CDTF">2018-01-29T21:17:46Z</dcterms:modified>
</cp:coreProperties>
</file>