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83" r:id="rId2"/>
    <p:sldId id="284" r:id="rId3"/>
    <p:sldId id="256" r:id="rId4"/>
    <p:sldId id="269" r:id="rId5"/>
    <p:sldId id="270" r:id="rId6"/>
    <p:sldId id="272" r:id="rId7"/>
    <p:sldId id="271" r:id="rId8"/>
    <p:sldId id="285" r:id="rId9"/>
    <p:sldId id="273" r:id="rId10"/>
    <p:sldId id="274" r:id="rId11"/>
    <p:sldId id="275" r:id="rId12"/>
    <p:sldId id="286" r:id="rId13"/>
    <p:sldId id="276" r:id="rId14"/>
    <p:sldId id="287" r:id="rId15"/>
    <p:sldId id="288" r:id="rId16"/>
    <p:sldId id="289" r:id="rId17"/>
    <p:sldId id="277" r:id="rId18"/>
    <p:sldId id="278" r:id="rId19"/>
    <p:sldId id="281" r:id="rId20"/>
    <p:sldId id="282" r:id="rId21"/>
    <p:sldId id="290" r:id="rId22"/>
    <p:sldId id="291" r:id="rId23"/>
    <p:sldId id="279" r:id="rId24"/>
    <p:sldId id="280" r:id="rId25"/>
    <p:sldId id="293" r:id="rId26"/>
    <p:sldId id="29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4FEE"/>
    <a:srgbClr val="B752C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35" d="100"/>
          <a:sy n="35" d="100"/>
        </p:scale>
        <p:origin x="-1506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CD1B8-803A-4994-BA0D-8D8B4192EEB6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AEC0E1-0ACD-4FEE-B336-0560148FEB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3695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EC0E1-0ACD-4FEE-B336-0560148FEBA7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0233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6A5B65F-D601-4BF1-ADCA-D0F17D8D5405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CBFDF30-B576-40E1-9776-8B0EC6CED3A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5B65F-D601-4BF1-ADCA-D0F17D8D5405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DF30-B576-40E1-9776-8B0EC6CED3A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5B65F-D601-4BF1-ADCA-D0F17D8D5405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DF30-B576-40E1-9776-8B0EC6CED3A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5B65F-D601-4BF1-ADCA-D0F17D8D5405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DF30-B576-40E1-9776-8B0EC6CED3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5B65F-D601-4BF1-ADCA-D0F17D8D5405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DF30-B576-40E1-9776-8B0EC6CED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5B65F-D601-4BF1-ADCA-D0F17D8D5405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DF30-B576-40E1-9776-8B0EC6CED3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5B65F-D601-4BF1-ADCA-D0F17D8D5405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DF30-B576-40E1-9776-8B0EC6CED3A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5B65F-D601-4BF1-ADCA-D0F17D8D5405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DF30-B576-40E1-9776-8B0EC6CED3A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5B65F-D601-4BF1-ADCA-D0F17D8D5405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DF30-B576-40E1-9776-8B0EC6CED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5B65F-D601-4BF1-ADCA-D0F17D8D5405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DF30-B576-40E1-9776-8B0EC6CED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5B65F-D601-4BF1-ADCA-D0F17D8D5405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DF30-B576-40E1-9776-8B0EC6CED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6A5B65F-D601-4BF1-ADCA-D0F17D8D5405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CBFDF30-B576-40E1-9776-8B0EC6CED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1.jpeg"/><Relationship Id="rId2" Type="http://schemas.openxmlformats.org/officeDocument/2006/relationships/hyperlink" Target="http://www.euro-rest.ru/images/data/gallery/2371_big_1235051505_442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our-rest.ru/i/tansania/serengeni/3.jpg" TargetMode="External"/><Relationship Id="rId5" Type="http://schemas.openxmlformats.org/officeDocument/2006/relationships/image" Target="../media/image40.jpeg"/><Relationship Id="rId4" Type="http://schemas.openxmlformats.org/officeDocument/2006/relationships/hyperlink" Target="http://www.astravel.ru/content/images/22554f9acfcfbb5a4724bab7af4dede7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travel-on-the-world.ru/uploads/posts/2009-09/1253085949_kili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hyperlink" Target="http://eplehans.files.wordpress.com/2009/12/plains_below_kilimanjaro_1280x1024-1.jpg?w=500&amp;h=400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57222" y="571480"/>
            <a:ext cx="98584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1"/>
                </a:solidFill>
                <a:latin typeface="Franklin Gothic Heavy" pitchFamily="34" charset="0"/>
              </a:rPr>
              <a:t>Географ</a:t>
            </a:r>
            <a:r>
              <a:rPr lang="en-US" sz="6000" dirty="0" err="1" smtClean="0">
                <a:solidFill>
                  <a:schemeClr val="accent1"/>
                </a:solidFill>
                <a:latin typeface="Franklin Gothic Heavy" pitchFamily="34" charset="0"/>
              </a:rPr>
              <a:t>i</a:t>
            </a:r>
            <a:r>
              <a:rPr lang="uk-UA" sz="6000" dirty="0" err="1" smtClean="0">
                <a:solidFill>
                  <a:schemeClr val="accent1"/>
                </a:solidFill>
                <a:latin typeface="Franklin Gothic Heavy" pitchFamily="34" charset="0"/>
              </a:rPr>
              <a:t>чна</a:t>
            </a:r>
            <a:r>
              <a:rPr lang="uk-UA" sz="6000" dirty="0" smtClean="0">
                <a:solidFill>
                  <a:schemeClr val="accent1"/>
                </a:solidFill>
                <a:latin typeface="Franklin Gothic Heavy" pitchFamily="34" charset="0"/>
              </a:rPr>
              <a:t> мозаїка</a:t>
            </a:r>
            <a:endParaRPr lang="ru-RU" sz="6000" dirty="0">
              <a:solidFill>
                <a:schemeClr val="accent1"/>
              </a:solidFill>
              <a:latin typeface="Franklin Gothic Heavy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5" y="2357430"/>
            <a:ext cx="324693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1.Гвінейська</a:t>
            </a:r>
          </a:p>
          <a:p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2.Суетський</a:t>
            </a:r>
          </a:p>
          <a:p>
            <a:r>
              <a:rPr lang="uk-UA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3.Лівінгстон</a:t>
            </a:r>
            <a:endParaRPr lang="uk-UA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4.Атласький</a:t>
            </a:r>
          </a:p>
          <a:p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5.Кіліманджаро</a:t>
            </a:r>
          </a:p>
          <a:p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6.Вікторія</a:t>
            </a:r>
          </a:p>
          <a:p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7.Рас-Енгела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0694" y="2500306"/>
            <a:ext cx="392909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А) КАНАЛ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Б) КРАЙНЯ ТОЧКА</a:t>
            </a:r>
          </a:p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В) ЗАТОКА</a:t>
            </a:r>
          </a:p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Г) ГОРИ</a:t>
            </a:r>
          </a:p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Д) ВЧЕНИЙ</a:t>
            </a:r>
          </a:p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Є) ВОДОСПАД</a:t>
            </a:r>
          </a:p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Е) ВУЛКАН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2928926" y="2643182"/>
            <a:ext cx="2500330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000364" y="2857496"/>
            <a:ext cx="250033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714612" y="3571876"/>
            <a:ext cx="2714644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2928926" y="4071942"/>
            <a:ext cx="2428892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571868" y="4714884"/>
            <a:ext cx="1857388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2571736" y="4857760"/>
            <a:ext cx="2928958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 flipH="1" flipV="1">
            <a:off x="3036083" y="3250405"/>
            <a:ext cx="2428892" cy="23574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2348880"/>
            <a:ext cx="46085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Посуха – тривалий бездощовий період, що призводить до висихання ґрунтів і загибелі рослинності. Супроводжуються неврожаєм.</a:t>
            </a:r>
            <a:br>
              <a:rPr lang="uk-UA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3200" dirty="0"/>
          </a:p>
        </p:txBody>
      </p:sp>
      <p:pic>
        <p:nvPicPr>
          <p:cNvPr id="5" name="Picture 5" descr="C:\Users\PC\Desktop\137_hanzai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370" y="2506124"/>
            <a:ext cx="4160126" cy="380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31626" y="502454"/>
            <a:ext cx="71740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accent1"/>
                </a:solidFill>
                <a:latin typeface="Franklin Gothic Heavy" pitchFamily="34" charset="0"/>
              </a:rPr>
              <a:t>Стих</a:t>
            </a:r>
            <a:r>
              <a:rPr lang="en-US" sz="7200" dirty="0" smtClean="0">
                <a:solidFill>
                  <a:schemeClr val="accent1"/>
                </a:solidFill>
                <a:latin typeface="Franklin Gothic Heavy" pitchFamily="34" charset="0"/>
              </a:rPr>
              <a:t>i</a:t>
            </a:r>
            <a:r>
              <a:rPr lang="ru-RU" sz="7200" dirty="0" smtClean="0">
                <a:solidFill>
                  <a:schemeClr val="accent1"/>
                </a:solidFill>
                <a:latin typeface="Franklin Gothic Heavy" pitchFamily="34" charset="0"/>
              </a:rPr>
              <a:t>йн</a:t>
            </a:r>
            <a:r>
              <a:rPr lang="en-US" sz="7200" dirty="0" smtClean="0">
                <a:solidFill>
                  <a:schemeClr val="accent1"/>
                </a:solidFill>
                <a:latin typeface="Franklin Gothic Heavy" pitchFamily="34" charset="0"/>
              </a:rPr>
              <a:t>i</a:t>
            </a:r>
            <a:r>
              <a:rPr lang="ru-RU" sz="7200" dirty="0" smtClean="0">
                <a:solidFill>
                  <a:schemeClr val="accent1"/>
                </a:solidFill>
                <a:latin typeface="Franklin Gothic Heavy" pitchFamily="34" charset="0"/>
              </a:rPr>
              <a:t> явища</a:t>
            </a:r>
            <a:endParaRPr lang="ru-RU" sz="7200" dirty="0">
              <a:solidFill>
                <a:schemeClr val="accent1"/>
              </a:solidFill>
              <a:latin typeface="Franklin Gothic Heavy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159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31626" y="502454"/>
            <a:ext cx="71740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accent1"/>
                </a:solidFill>
                <a:latin typeface="Franklin Gothic Heavy" pitchFamily="34" charset="0"/>
              </a:rPr>
              <a:t>Стих</a:t>
            </a:r>
            <a:r>
              <a:rPr lang="en-US" sz="7200" dirty="0" smtClean="0">
                <a:solidFill>
                  <a:schemeClr val="accent1"/>
                </a:solidFill>
                <a:latin typeface="Franklin Gothic Heavy" pitchFamily="34" charset="0"/>
              </a:rPr>
              <a:t>i</a:t>
            </a:r>
            <a:r>
              <a:rPr lang="ru-RU" sz="7200" dirty="0" smtClean="0">
                <a:solidFill>
                  <a:schemeClr val="accent1"/>
                </a:solidFill>
                <a:latin typeface="Franklin Gothic Heavy" pitchFamily="34" charset="0"/>
              </a:rPr>
              <a:t>йн</a:t>
            </a:r>
            <a:r>
              <a:rPr lang="en-US" sz="7200" dirty="0" smtClean="0">
                <a:solidFill>
                  <a:schemeClr val="accent1"/>
                </a:solidFill>
                <a:latin typeface="Franklin Gothic Heavy" pitchFamily="34" charset="0"/>
              </a:rPr>
              <a:t>i</a:t>
            </a:r>
            <a:r>
              <a:rPr lang="ru-RU" sz="7200" dirty="0" smtClean="0">
                <a:solidFill>
                  <a:schemeClr val="accent1"/>
                </a:solidFill>
                <a:latin typeface="Franklin Gothic Heavy" pitchFamily="34" charset="0"/>
              </a:rPr>
              <a:t> явища</a:t>
            </a:r>
            <a:endParaRPr lang="ru-RU" sz="7200" dirty="0">
              <a:solidFill>
                <a:schemeClr val="accent1"/>
              </a:solidFill>
              <a:latin typeface="Franklin Gothic Heavy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9512" y="2175201"/>
            <a:ext cx="502230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sym typeface="Symbol" pitchFamily="18" charset="2"/>
              </a:rPr>
              <a:t>Піщані смерчі та пилові бурі – супроводжують ураганний вітер. Тривають до 20 хв., мають велику силу і переносять великі маси піску, засипають поля, будинки і великі поселення.</a:t>
            </a:r>
            <a:r>
              <a:rPr lang="uk-UA" dirty="0">
                <a:sym typeface="Symbol" pitchFamily="18" charset="2"/>
              </a:rPr>
              <a:t/>
            </a:r>
            <a:br>
              <a:rPr lang="uk-UA" dirty="0">
                <a:sym typeface="Symbol" pitchFamily="18" charset="2"/>
              </a:rPr>
            </a:br>
            <a:endParaRPr lang="ru-RU" dirty="0"/>
          </a:p>
        </p:txBody>
      </p:sp>
      <p:pic>
        <p:nvPicPr>
          <p:cNvPr id="6" name="Picture 5" descr="C:\Users\PC\Desktop\11_compress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348880"/>
            <a:ext cx="3834656" cy="416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887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31626" y="502454"/>
            <a:ext cx="71740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accent1"/>
                </a:solidFill>
                <a:latin typeface="Franklin Gothic Heavy" pitchFamily="34" charset="0"/>
              </a:rPr>
              <a:t>Стих</a:t>
            </a:r>
            <a:r>
              <a:rPr lang="en-US" sz="7200" dirty="0" smtClean="0">
                <a:solidFill>
                  <a:schemeClr val="accent1"/>
                </a:solidFill>
                <a:latin typeface="Franklin Gothic Heavy" pitchFamily="34" charset="0"/>
              </a:rPr>
              <a:t>i</a:t>
            </a:r>
            <a:r>
              <a:rPr lang="ru-RU" sz="7200" dirty="0" smtClean="0">
                <a:solidFill>
                  <a:schemeClr val="accent1"/>
                </a:solidFill>
                <a:latin typeface="Franklin Gothic Heavy" pitchFamily="34" charset="0"/>
              </a:rPr>
              <a:t>йн</a:t>
            </a:r>
            <a:r>
              <a:rPr lang="en-US" sz="7200" dirty="0" smtClean="0">
                <a:solidFill>
                  <a:schemeClr val="accent1"/>
                </a:solidFill>
                <a:latin typeface="Franklin Gothic Heavy" pitchFamily="34" charset="0"/>
              </a:rPr>
              <a:t>i</a:t>
            </a:r>
            <a:r>
              <a:rPr lang="ru-RU" sz="7200" dirty="0" smtClean="0">
                <a:solidFill>
                  <a:schemeClr val="accent1"/>
                </a:solidFill>
                <a:latin typeface="Franklin Gothic Heavy" pitchFamily="34" charset="0"/>
              </a:rPr>
              <a:t> явища</a:t>
            </a:r>
            <a:endParaRPr lang="ru-RU" sz="7200" dirty="0">
              <a:solidFill>
                <a:schemeClr val="accent1"/>
              </a:solidFill>
              <a:latin typeface="Franklin Gothic Heavy" pitchFamily="34" charset="0"/>
            </a:endParaRPr>
          </a:p>
        </p:txBody>
      </p:sp>
      <p:pic>
        <p:nvPicPr>
          <p:cNvPr id="7" name="Picture 6" descr="C:\Users\PC\Desktop\sarancha-600x3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357430"/>
            <a:ext cx="4500562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Users\PC\Desktop\110968.6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643314"/>
            <a:ext cx="4044950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 rot="16200000">
            <a:off x="334071" y="3446811"/>
            <a:ext cx="1869679" cy="396873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sz="2000" b="1">
                <a:latin typeface="Times New Roman" pitchFamily="18" charset="0"/>
              </a:rPr>
              <a:t>Посухи </a:t>
            </a:r>
            <a:endParaRPr lang="ru-RU" sz="2000" b="1">
              <a:latin typeface="Times New Roman" pitchFamily="18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 rot="16200000">
            <a:off x="1327648" y="3453356"/>
            <a:ext cx="1866897" cy="396875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sz="2000" b="1">
                <a:latin typeface="Times New Roman" pitchFamily="18" charset="0"/>
              </a:rPr>
              <a:t>Суховії </a:t>
            </a:r>
            <a:endParaRPr lang="ru-RU" sz="2000" b="1">
              <a:latin typeface="Times New Roman" pitchFamily="18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 rot="16200000">
            <a:off x="4453043" y="3442636"/>
            <a:ext cx="1861332" cy="396875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sz="2000" b="1">
                <a:latin typeface="Times New Roman" pitchFamily="18" charset="0"/>
              </a:rPr>
              <a:t>Піщані бурі </a:t>
            </a:r>
            <a:endParaRPr lang="ru-RU" sz="2000" b="1">
              <a:latin typeface="Times New Roman" pitchFamily="18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 rot="16200000">
            <a:off x="2158000" y="3296173"/>
            <a:ext cx="1879417" cy="707886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sz="2000" b="1">
                <a:latin typeface="Times New Roman" pitchFamily="18" charset="0"/>
              </a:rPr>
              <a:t>Повені на річках </a:t>
            </a:r>
            <a:endParaRPr lang="ru-RU" sz="2000" b="1">
              <a:latin typeface="Times New Roman" pitchFamily="18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 rot="16200000">
            <a:off x="3070314" y="3298260"/>
            <a:ext cx="1883590" cy="707886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sz="2000" b="1" dirty="0">
                <a:latin typeface="Times New Roman" pitchFamily="18" charset="0"/>
              </a:rPr>
              <a:t>Нашестя сарани 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 rot="16200000">
            <a:off x="6513922" y="2514212"/>
            <a:ext cx="1854377" cy="2246769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sz="2000" b="1" dirty="0">
                <a:latin typeface="Times New Roman" pitchFamily="18" charset="0"/>
              </a:rPr>
              <a:t>Поширення мухи цеце, мушки ціціліум та комарів, збудників малярії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V="1">
            <a:off x="1222871" y="2329408"/>
            <a:ext cx="62753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1222871" y="2329408"/>
            <a:ext cx="0" cy="33387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7464921" y="2419896"/>
            <a:ext cx="0" cy="26709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>
            <a:off x="2213471" y="2405608"/>
            <a:ext cx="0" cy="26709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3127871" y="2405608"/>
            <a:ext cx="0" cy="26709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4042271" y="2405608"/>
            <a:ext cx="0" cy="26709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>
            <a:off x="5413871" y="2405608"/>
            <a:ext cx="0" cy="26709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6767413" y="5514727"/>
            <a:ext cx="1884362" cy="6413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uk-UA" b="1" dirty="0">
                <a:latin typeface="Times New Roman" pitchFamily="18" charset="0"/>
              </a:rPr>
              <a:t>Загибель тварин і людей</a:t>
            </a:r>
            <a:endParaRPr lang="ru-RU" b="1" dirty="0">
              <a:latin typeface="Times New Roman" pitchFamily="18" charset="0"/>
            </a:endParaRP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4199434" y="5453608"/>
            <a:ext cx="2286000" cy="9159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uk-UA" b="1">
                <a:latin typeface="Times New Roman" pitchFamily="18" charset="0"/>
              </a:rPr>
              <a:t>Засипання піском колодязів, караванних шляхів</a:t>
            </a:r>
            <a:endParaRPr lang="ru-RU" b="1">
              <a:latin typeface="Times New Roman" pitchFamily="18" charset="0"/>
            </a:endParaRP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994271" y="5453608"/>
            <a:ext cx="2971800" cy="366713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uk-UA" b="1">
                <a:latin typeface="Times New Roman" pitchFamily="18" charset="0"/>
              </a:rPr>
              <a:t>Втрати врожаю, голод</a:t>
            </a:r>
            <a:endParaRPr lang="ru-RU" b="1">
              <a:latin typeface="Times New Roman" pitchFamily="18" charset="0"/>
            </a:endParaRPr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>
            <a:off x="2616696" y="5139284"/>
            <a:ext cx="4763" cy="27544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>
            <a:off x="5385296" y="4836071"/>
            <a:ext cx="6350" cy="53419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>
            <a:off x="7552234" y="4844008"/>
            <a:ext cx="12700" cy="48272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" name="Line 26"/>
          <p:cNvSpPr>
            <a:spLocks noChangeShapeType="1"/>
          </p:cNvSpPr>
          <p:nvPr/>
        </p:nvSpPr>
        <p:spPr bwMode="auto">
          <a:xfrm flipV="1">
            <a:off x="1227634" y="5109121"/>
            <a:ext cx="2728912" cy="1112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" name="Line 27"/>
          <p:cNvSpPr>
            <a:spLocks noChangeShapeType="1"/>
          </p:cNvSpPr>
          <p:nvPr/>
        </p:nvSpPr>
        <p:spPr bwMode="auto">
          <a:xfrm>
            <a:off x="1222871" y="4844008"/>
            <a:ext cx="4763" cy="23231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" name="Line 28"/>
          <p:cNvSpPr>
            <a:spLocks noChangeShapeType="1"/>
          </p:cNvSpPr>
          <p:nvPr/>
        </p:nvSpPr>
        <p:spPr bwMode="auto">
          <a:xfrm>
            <a:off x="2235696" y="4848771"/>
            <a:ext cx="4763" cy="23231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" name="Line 29"/>
          <p:cNvSpPr>
            <a:spLocks noChangeShapeType="1"/>
          </p:cNvSpPr>
          <p:nvPr/>
        </p:nvSpPr>
        <p:spPr bwMode="auto">
          <a:xfrm>
            <a:off x="3073896" y="4866233"/>
            <a:ext cx="4763" cy="23231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" name="Line 30"/>
          <p:cNvSpPr>
            <a:spLocks noChangeShapeType="1"/>
          </p:cNvSpPr>
          <p:nvPr/>
        </p:nvSpPr>
        <p:spPr bwMode="auto">
          <a:xfrm>
            <a:off x="3966071" y="4856708"/>
            <a:ext cx="4763" cy="23231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446160" y="692696"/>
            <a:ext cx="83649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accent1"/>
                </a:solidFill>
                <a:latin typeface="Franklin Gothic Heavy" pitchFamily="34" charset="0"/>
              </a:rPr>
              <a:t>Стих</a:t>
            </a:r>
            <a:r>
              <a:rPr lang="en-US" sz="4800" dirty="0" smtClean="0">
                <a:solidFill>
                  <a:schemeClr val="accent1"/>
                </a:solidFill>
                <a:latin typeface="Franklin Gothic Heavy" pitchFamily="34" charset="0"/>
              </a:rPr>
              <a:t>i</a:t>
            </a:r>
            <a:r>
              <a:rPr lang="ru-RU" sz="4800" dirty="0" smtClean="0">
                <a:solidFill>
                  <a:schemeClr val="accent1"/>
                </a:solidFill>
                <a:latin typeface="Franklin Gothic Heavy" pitchFamily="34" charset="0"/>
              </a:rPr>
              <a:t>йн</a:t>
            </a:r>
            <a:r>
              <a:rPr lang="en-US" sz="4800" dirty="0" smtClean="0">
                <a:solidFill>
                  <a:schemeClr val="accent1"/>
                </a:solidFill>
                <a:latin typeface="Franklin Gothic Heavy" pitchFamily="34" charset="0"/>
              </a:rPr>
              <a:t>i</a:t>
            </a:r>
            <a:r>
              <a:rPr lang="ru-RU" sz="4800" dirty="0" smtClean="0">
                <a:solidFill>
                  <a:schemeClr val="accent1"/>
                </a:solidFill>
                <a:latin typeface="Franklin Gothic Heavy" pitchFamily="34" charset="0"/>
              </a:rPr>
              <a:t> явища та насл</a:t>
            </a:r>
            <a:r>
              <a:rPr lang="en-US" sz="4800" dirty="0" smtClean="0">
                <a:solidFill>
                  <a:schemeClr val="accent1"/>
                </a:solidFill>
                <a:latin typeface="Franklin Gothic Heavy" pitchFamily="34" charset="0"/>
              </a:rPr>
              <a:t>i</a:t>
            </a:r>
            <a:r>
              <a:rPr lang="ru-RU" sz="4800" dirty="0" smtClean="0">
                <a:solidFill>
                  <a:schemeClr val="accent1"/>
                </a:solidFill>
                <a:latin typeface="Franklin Gothic Heavy" pitchFamily="34" charset="0"/>
              </a:rPr>
              <a:t>дки</a:t>
            </a:r>
            <a:endParaRPr lang="ru-RU" sz="4800" dirty="0">
              <a:solidFill>
                <a:schemeClr val="accent1"/>
              </a:solidFill>
              <a:latin typeface="Franklin Gothic Heavy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071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Екологічні проблеми</a:t>
            </a:r>
            <a:endParaRPr lang="ru-RU" dirty="0"/>
          </a:p>
        </p:txBody>
      </p:sp>
      <p:pic>
        <p:nvPicPr>
          <p:cNvPr id="1026" name="Picture 2" descr="F:\фото для урока\obezlesivani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357430"/>
            <a:ext cx="7858148" cy="4086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Екологічні проблеми</a:t>
            </a:r>
            <a:endParaRPr lang="ru-RU" dirty="0"/>
          </a:p>
        </p:txBody>
      </p:sp>
      <p:pic>
        <p:nvPicPr>
          <p:cNvPr id="2050" name="Picture 2" descr="F:\фото для урока\pust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571744"/>
            <a:ext cx="7500990" cy="47773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Екологічні проблеми</a:t>
            </a:r>
            <a:endParaRPr lang="ru-RU" dirty="0"/>
          </a:p>
        </p:txBody>
      </p:sp>
      <p:pic>
        <p:nvPicPr>
          <p:cNvPr id="3074" name="Picture 2" descr="F:\фото для урока\03_07_17_satao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501900"/>
            <a:ext cx="7747000" cy="4356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467544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67544" y="2276872"/>
            <a:ext cx="8208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676456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67544" y="6597352"/>
            <a:ext cx="8208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67544" y="2780928"/>
            <a:ext cx="8208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123728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572000" y="2276872"/>
            <a:ext cx="787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732240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67544" y="2276872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         Назва </a:t>
            </a:r>
            <a:r>
              <a:rPr lang="ru-RU" sz="1400" b="1" dirty="0"/>
              <a:t>природної зони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051720" y="2375123"/>
            <a:ext cx="30226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Вид господарсько</a:t>
            </a:r>
            <a:r>
              <a:rPr lang="ru-RU" sz="1400" dirty="0" smtClean="0"/>
              <a:t>ї </a:t>
            </a:r>
            <a:r>
              <a:rPr lang="ru-RU" sz="1400" b="1" dirty="0" smtClean="0"/>
              <a:t>д</a:t>
            </a:r>
            <a:r>
              <a:rPr lang="en-US" sz="1400" b="1" dirty="0" smtClean="0"/>
              <a:t>i</a:t>
            </a:r>
            <a:r>
              <a:rPr lang="ru-RU" sz="1400" b="1" dirty="0" smtClean="0"/>
              <a:t>яльност</a:t>
            </a:r>
            <a:r>
              <a:rPr lang="en-US" sz="1400" b="1" dirty="0" smtClean="0"/>
              <a:t>i</a:t>
            </a:r>
            <a:endParaRPr lang="ru-RU" sz="1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4579870" y="2332133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Насл</a:t>
            </a:r>
            <a:r>
              <a:rPr lang="en-US" b="1" dirty="0" smtClean="0"/>
              <a:t>i</a:t>
            </a:r>
            <a:r>
              <a:rPr lang="ru-RU" b="1" dirty="0" smtClean="0"/>
              <a:t>дки</a:t>
            </a:r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6732240" y="231353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Заходи </a:t>
            </a:r>
            <a:r>
              <a:rPr lang="ru-RU" b="1" dirty="0" err="1" smtClean="0"/>
              <a:t>охорони</a:t>
            </a:r>
            <a:endParaRPr lang="ru-RU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46160" y="692696"/>
            <a:ext cx="83649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dirty="0" smtClean="0">
                <a:solidFill>
                  <a:schemeClr val="accent1"/>
                </a:solidFill>
                <a:latin typeface="Franklin Gothic Heavy" pitchFamily="34" charset="0"/>
              </a:rPr>
              <a:t>Творча лабораторія</a:t>
            </a:r>
            <a:endParaRPr lang="ru-RU" sz="4800" dirty="0">
              <a:solidFill>
                <a:schemeClr val="accent1"/>
              </a:solidFill>
              <a:latin typeface="Franklin Gothic Heavy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068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467544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67544" y="2276872"/>
            <a:ext cx="8208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8676456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67544" y="6597352"/>
            <a:ext cx="8208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7544" y="2780928"/>
            <a:ext cx="8208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123728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72000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732240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7544" y="2276872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         Назва </a:t>
            </a:r>
            <a:r>
              <a:rPr lang="ru-RU" sz="1400" b="1" dirty="0"/>
              <a:t>природної зони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51720" y="2375123"/>
            <a:ext cx="30226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Вид господарсько</a:t>
            </a:r>
            <a:r>
              <a:rPr lang="ru-RU" sz="1400" dirty="0" smtClean="0"/>
              <a:t>ї </a:t>
            </a:r>
            <a:r>
              <a:rPr lang="ru-RU" sz="1400" b="1" dirty="0" smtClean="0"/>
              <a:t>д</a:t>
            </a:r>
            <a:r>
              <a:rPr lang="en-US" sz="1400" b="1" dirty="0" smtClean="0"/>
              <a:t>i</a:t>
            </a:r>
            <a:r>
              <a:rPr lang="ru-RU" sz="1400" b="1" dirty="0" smtClean="0"/>
              <a:t>яльност</a:t>
            </a:r>
            <a:r>
              <a:rPr lang="en-US" sz="1400" b="1" dirty="0" smtClean="0"/>
              <a:t>i</a:t>
            </a:r>
            <a:endParaRPr lang="ru-RU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79870" y="2332133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Насл</a:t>
            </a:r>
            <a:r>
              <a:rPr lang="en-US" b="1" dirty="0" smtClean="0"/>
              <a:t>i</a:t>
            </a:r>
            <a:r>
              <a:rPr lang="ru-RU" b="1" dirty="0" smtClean="0"/>
              <a:t>дки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732240" y="231353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Заходи </a:t>
            </a:r>
            <a:r>
              <a:rPr lang="ru-RU" b="1" dirty="0" err="1" smtClean="0"/>
              <a:t>охорони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39552" y="2800092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Волог</a:t>
            </a:r>
            <a:r>
              <a:rPr lang="uk-UA" dirty="0" smtClean="0"/>
              <a:t>і</a:t>
            </a:r>
            <a:r>
              <a:rPr lang="ru-RU" dirty="0" smtClean="0"/>
              <a:t> </a:t>
            </a:r>
            <a:r>
              <a:rPr lang="uk-UA" dirty="0" smtClean="0"/>
              <a:t>е</a:t>
            </a:r>
            <a:r>
              <a:rPr lang="ru-RU" dirty="0" err="1" smtClean="0"/>
              <a:t>кватор</a:t>
            </a:r>
            <a:r>
              <a:rPr lang="en-US" dirty="0" err="1" smtClean="0"/>
              <a:t>i</a:t>
            </a:r>
            <a:r>
              <a:rPr lang="ru-RU" dirty="0" smtClean="0"/>
              <a:t>альн</a:t>
            </a:r>
            <a:r>
              <a:rPr lang="en-US" dirty="0" smtClean="0"/>
              <a:t>i</a:t>
            </a:r>
            <a:endParaRPr lang="ru-RU" dirty="0" smtClean="0"/>
          </a:p>
          <a:p>
            <a:pPr algn="ctr"/>
            <a:r>
              <a:rPr lang="ru-RU" dirty="0" smtClean="0"/>
              <a:t>л</a:t>
            </a:r>
            <a:r>
              <a:rPr lang="en-US" dirty="0" smtClean="0"/>
              <a:t>i</a:t>
            </a:r>
            <a:r>
              <a:rPr lang="ru-RU" dirty="0" smtClean="0"/>
              <a:t>си.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339752" y="2850762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Вирубка л</a:t>
            </a:r>
            <a:r>
              <a:rPr lang="en-US" dirty="0" smtClean="0"/>
              <a:t>i</a:t>
            </a:r>
            <a:r>
              <a:rPr lang="ru-RU" dirty="0" smtClean="0"/>
              <a:t>су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716016" y="2850762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Зменшення</a:t>
            </a:r>
            <a:r>
              <a:rPr lang="ru-RU" dirty="0" smtClean="0"/>
              <a:t> площ</a:t>
            </a:r>
            <a:r>
              <a:rPr lang="en-US" dirty="0" smtClean="0"/>
              <a:t>i</a:t>
            </a:r>
            <a:r>
              <a:rPr lang="ru-RU" dirty="0" smtClean="0"/>
              <a:t> л</a:t>
            </a:r>
            <a:r>
              <a:rPr lang="en-US" dirty="0" err="1" smtClean="0"/>
              <a:t>i</a:t>
            </a:r>
            <a:r>
              <a:rPr lang="uk-UA" dirty="0" smtClean="0"/>
              <a:t>с</a:t>
            </a:r>
            <a:r>
              <a:rPr lang="en-US" dirty="0" err="1" smtClean="0"/>
              <a:t>i</a:t>
            </a:r>
            <a:r>
              <a:rPr lang="ru-RU" dirty="0" smtClean="0"/>
              <a:t>в.</a:t>
            </a:r>
            <a:endParaRPr lang="ru-RU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4572000" y="3571275"/>
            <a:ext cx="2160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788024" y="3723422"/>
            <a:ext cx="1664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Знищення рослин та тварин.</a:t>
            </a:r>
            <a:endParaRPr lang="ru-RU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4572000" y="4869160"/>
            <a:ext cx="2160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716016" y="5013176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Руйнування грунт</a:t>
            </a:r>
            <a:r>
              <a:rPr lang="en-US" dirty="0" smtClean="0"/>
              <a:t>i</a:t>
            </a:r>
            <a:r>
              <a:rPr lang="ru-RU" dirty="0" smtClean="0"/>
              <a:t>в.</a:t>
            </a:r>
            <a:endParaRPr lang="ru-RU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4572000" y="5733256"/>
            <a:ext cx="2160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860032" y="5805264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Забруднення атмосфери.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6793250" y="2758429"/>
            <a:ext cx="19552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Контроль за к</a:t>
            </a:r>
            <a:r>
              <a:rPr lang="en-US" dirty="0" smtClean="0"/>
              <a:t>i</a:t>
            </a:r>
            <a:r>
              <a:rPr lang="ru-RU" dirty="0" smtClean="0"/>
              <a:t>льк</a:t>
            </a:r>
            <a:r>
              <a:rPr lang="en-US" dirty="0" smtClean="0"/>
              <a:t>i</a:t>
            </a:r>
            <a:r>
              <a:rPr lang="ru-RU" dirty="0" smtClean="0"/>
              <a:t>стю вирубки.</a:t>
            </a:r>
            <a:endParaRPr lang="ru-RU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6732240" y="3681759"/>
            <a:ext cx="19442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793250" y="3789040"/>
            <a:ext cx="1811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Охорона рослин </a:t>
            </a:r>
            <a:r>
              <a:rPr lang="en-US" dirty="0" smtClean="0"/>
              <a:t>i</a:t>
            </a:r>
            <a:r>
              <a:rPr lang="ru-RU" dirty="0" smtClean="0"/>
              <a:t> тварин.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7676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467544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67544" y="2276872"/>
            <a:ext cx="8208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8676456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67544" y="6597352"/>
            <a:ext cx="8208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7544" y="2780928"/>
            <a:ext cx="8208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123728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72000" y="2276872"/>
            <a:ext cx="787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732240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7544" y="2276872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         Назва </a:t>
            </a:r>
            <a:r>
              <a:rPr lang="ru-RU" sz="1400" b="1" dirty="0"/>
              <a:t>природної зони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51720" y="2375123"/>
            <a:ext cx="30226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Вид господарсько</a:t>
            </a:r>
            <a:r>
              <a:rPr lang="ru-RU" sz="1400" dirty="0" smtClean="0"/>
              <a:t>ї </a:t>
            </a:r>
            <a:r>
              <a:rPr lang="ru-RU" sz="1400" b="1" dirty="0" smtClean="0"/>
              <a:t>д</a:t>
            </a:r>
            <a:r>
              <a:rPr lang="en-US" sz="1400" b="1" dirty="0" smtClean="0"/>
              <a:t>i</a:t>
            </a:r>
            <a:r>
              <a:rPr lang="ru-RU" sz="1400" b="1" dirty="0" smtClean="0"/>
              <a:t>яльност</a:t>
            </a:r>
            <a:r>
              <a:rPr lang="en-US" sz="1400" b="1" dirty="0" smtClean="0"/>
              <a:t>i</a:t>
            </a:r>
            <a:endParaRPr lang="ru-RU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79870" y="2332133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Насл</a:t>
            </a:r>
            <a:r>
              <a:rPr lang="en-US" b="1" dirty="0" smtClean="0"/>
              <a:t>i</a:t>
            </a:r>
            <a:r>
              <a:rPr lang="ru-RU" b="1" dirty="0" smtClean="0"/>
              <a:t>дки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732240" y="231353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Заходи </a:t>
            </a:r>
            <a:r>
              <a:rPr lang="ru-RU" b="1" dirty="0" err="1" smtClean="0"/>
              <a:t>охорони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39552" y="2996952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Савани та р</a:t>
            </a:r>
            <a:r>
              <a:rPr lang="en-US" dirty="0" smtClean="0"/>
              <a:t>i</a:t>
            </a:r>
            <a:r>
              <a:rPr lang="ru-RU" dirty="0" smtClean="0"/>
              <a:t>дкол</a:t>
            </a:r>
            <a:r>
              <a:rPr lang="en-US" dirty="0" smtClean="0"/>
              <a:t>i</a:t>
            </a:r>
            <a:r>
              <a:rPr lang="ru-RU" dirty="0" smtClean="0"/>
              <a:t>сся.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339752" y="292494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Опустелювання.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644008" y="2924944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Наступ пустел</a:t>
            </a:r>
            <a:r>
              <a:rPr lang="en-US" dirty="0" smtClean="0"/>
              <a:t>i</a:t>
            </a:r>
            <a:r>
              <a:rPr lang="ru-RU" dirty="0" smtClean="0"/>
              <a:t> </a:t>
            </a:r>
            <a:r>
              <a:rPr lang="en-US" dirty="0" smtClean="0"/>
              <a:t>C</a:t>
            </a:r>
            <a:r>
              <a:rPr lang="ru-RU" dirty="0" err="1" smtClean="0"/>
              <a:t>ахари</a:t>
            </a:r>
            <a:endParaRPr lang="ru-RU" dirty="0"/>
          </a:p>
        </p:txBody>
      </p:sp>
      <p:cxnSp>
        <p:nvCxnSpPr>
          <p:cNvPr id="21" name="Straight Connector 20"/>
          <p:cNvCxnSpPr/>
          <p:nvPr/>
        </p:nvCxnSpPr>
        <p:spPr>
          <a:xfrm>
            <a:off x="4579870" y="3571275"/>
            <a:ext cx="21523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788024" y="3643283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Руйнування грунт</a:t>
            </a:r>
            <a:r>
              <a:rPr lang="en-US" dirty="0" smtClean="0"/>
              <a:t>i</a:t>
            </a:r>
            <a:r>
              <a:rPr lang="ru-RU" dirty="0" smtClean="0"/>
              <a:t>в.</a:t>
            </a:r>
            <a:endParaRPr lang="ru-RU" dirty="0"/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4579870" y="4435371"/>
            <a:ext cx="2152370" cy="17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675334" y="450912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r>
              <a:rPr lang="en-US" dirty="0" smtClean="0"/>
              <a:t>i</a:t>
            </a:r>
            <a:r>
              <a:rPr lang="ru-RU" dirty="0" smtClean="0"/>
              <a:t>дна рослинн</a:t>
            </a:r>
            <a:r>
              <a:rPr lang="en-US" dirty="0" smtClean="0"/>
              <a:t>i</a:t>
            </a:r>
            <a:r>
              <a:rPr lang="ru-RU" dirty="0" smtClean="0"/>
              <a:t>сть.</a:t>
            </a:r>
            <a:endParaRPr lang="ru-RU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4572000" y="4950460"/>
            <a:ext cx="2160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788024" y="5085184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Складн</a:t>
            </a:r>
            <a:r>
              <a:rPr lang="en-US" dirty="0" smtClean="0"/>
              <a:t>i</a:t>
            </a:r>
            <a:r>
              <a:rPr lang="ru-RU" dirty="0" smtClean="0"/>
              <a:t> умови господарства.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6768244" y="2924944"/>
            <a:ext cx="1836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Контроль за худобою.</a:t>
            </a:r>
            <a:endParaRPr lang="ru-RU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6732240" y="3571275"/>
            <a:ext cx="19442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835574" y="3643283"/>
            <a:ext cx="1696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Правильне землеробство.</a:t>
            </a:r>
            <a:endParaRPr lang="ru-RU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6732240" y="4435371"/>
            <a:ext cx="1944216" cy="17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73269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290" y="642918"/>
            <a:ext cx="6715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7200" dirty="0" smtClean="0">
                <a:solidFill>
                  <a:schemeClr val="accent1"/>
                </a:solidFill>
                <a:latin typeface="Franklin Gothic Heavy" pitchFamily="34" charset="0"/>
              </a:rPr>
              <a:t>Завдання №2</a:t>
            </a:r>
            <a:endParaRPr lang="ru-RU" sz="7200" dirty="0">
              <a:solidFill>
                <a:schemeClr val="accent1"/>
              </a:solidFill>
              <a:latin typeface="Franklin Gothic Heavy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2357430"/>
            <a:ext cx="32861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Жаркий</a:t>
            </a:r>
          </a:p>
          <a:p>
            <a:pPr marL="342900" indent="-342900">
              <a:buAutoNum type="arabicPeriod"/>
            </a:pP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Пасати</a:t>
            </a:r>
          </a:p>
          <a:p>
            <a:pPr marL="342900" indent="-342900">
              <a:buAutoNum type="arabicPeriod"/>
            </a:pP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Тропічний </a:t>
            </a:r>
          </a:p>
          <a:p>
            <a:pPr marL="342900" indent="-342900">
              <a:buAutoNum type="arabicPeriod"/>
            </a:pP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Чад</a:t>
            </a:r>
          </a:p>
          <a:p>
            <a:pPr marL="342900" indent="-342900">
              <a:buAutoNum type="arabicPeriod"/>
            </a:pP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Атлантичний </a:t>
            </a:r>
          </a:p>
          <a:p>
            <a:pPr marL="342900" indent="-342900">
              <a:buAutoNum type="arabicPeriod"/>
            </a:pP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Ніл </a:t>
            </a:r>
          </a:p>
          <a:p>
            <a:pPr marL="342900" indent="-342900">
              <a:buAutoNum type="arabicPeriod"/>
            </a:pP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Дощове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0694" y="2285992"/>
            <a:ext cx="40005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1.Озеро </a:t>
            </a:r>
          </a:p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Живлення</a:t>
            </a:r>
          </a:p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Річка </a:t>
            </a:r>
          </a:p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4.Тепловий пояс</a:t>
            </a:r>
          </a:p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Вітри</a:t>
            </a:r>
          </a:p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Кліматичний пояс</a:t>
            </a:r>
          </a:p>
          <a:p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Басейн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1857356" y="2643182"/>
            <a:ext cx="3643338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357422" y="3214686"/>
            <a:ext cx="3214710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928926" y="3643314"/>
            <a:ext cx="2571768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8" idx="1"/>
          </p:cNvCxnSpPr>
          <p:nvPr/>
        </p:nvCxnSpPr>
        <p:spPr>
          <a:xfrm>
            <a:off x="2500298" y="2714620"/>
            <a:ext cx="3000396" cy="11256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428860" y="3071810"/>
            <a:ext cx="3000396" cy="25717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1643042" y="3429000"/>
            <a:ext cx="3786214" cy="1714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428992" y="4572008"/>
            <a:ext cx="185738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467544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67544" y="2276872"/>
            <a:ext cx="8208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8676456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67544" y="6597352"/>
            <a:ext cx="8208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7544" y="2780928"/>
            <a:ext cx="8208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123728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72000" y="2276872"/>
            <a:ext cx="787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732240" y="2276872"/>
            <a:ext cx="0" cy="432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7544" y="2276872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         Назва </a:t>
            </a:r>
            <a:r>
              <a:rPr lang="ru-RU" sz="1400" b="1" dirty="0"/>
              <a:t>природної зони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51720" y="2375123"/>
            <a:ext cx="30226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Вид господарської</a:t>
            </a:r>
            <a:r>
              <a:rPr lang="ru-RU" sz="1400" dirty="0" smtClean="0"/>
              <a:t> </a:t>
            </a:r>
            <a:r>
              <a:rPr lang="ru-RU" sz="1400" b="1" dirty="0" smtClean="0"/>
              <a:t>д</a:t>
            </a:r>
            <a:r>
              <a:rPr lang="en-US" sz="1400" b="1" dirty="0" smtClean="0"/>
              <a:t>i</a:t>
            </a:r>
            <a:r>
              <a:rPr lang="ru-RU" sz="1400" b="1" dirty="0" smtClean="0"/>
              <a:t>яльност</a:t>
            </a:r>
            <a:r>
              <a:rPr lang="en-US" sz="1400" b="1" dirty="0" smtClean="0"/>
              <a:t>i</a:t>
            </a:r>
            <a:endParaRPr lang="ru-RU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79870" y="2332133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Насл</a:t>
            </a:r>
            <a:r>
              <a:rPr lang="en-US" b="1" dirty="0" smtClean="0"/>
              <a:t>i</a:t>
            </a:r>
            <a:r>
              <a:rPr lang="ru-RU" b="1" dirty="0" smtClean="0"/>
              <a:t>дки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732240" y="231353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Заходи </a:t>
            </a:r>
            <a:r>
              <a:rPr lang="ru-RU" b="1" dirty="0" err="1" smtClean="0"/>
              <a:t>охорони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39552" y="2996952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Савани та р</a:t>
            </a:r>
            <a:r>
              <a:rPr lang="en-US" dirty="0" smtClean="0"/>
              <a:t>i</a:t>
            </a:r>
            <a:r>
              <a:rPr lang="ru-RU" dirty="0" smtClean="0"/>
              <a:t>дкол</a:t>
            </a:r>
            <a:r>
              <a:rPr lang="en-US" dirty="0" smtClean="0"/>
              <a:t>i</a:t>
            </a:r>
            <a:r>
              <a:rPr lang="ru-RU" dirty="0" smtClean="0"/>
              <a:t>сся.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339752" y="2924944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Полювання</a:t>
            </a:r>
            <a:r>
              <a:rPr lang="ru-RU" dirty="0" smtClean="0"/>
              <a:t> </a:t>
            </a:r>
            <a:r>
              <a:rPr lang="ru-RU" dirty="0" err="1" smtClean="0"/>
              <a:t>браконьєрства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644008" y="292494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Загибель тварин.</a:t>
            </a:r>
            <a:endParaRPr lang="ru-RU" dirty="0"/>
          </a:p>
        </p:txBody>
      </p:sp>
      <p:cxnSp>
        <p:nvCxnSpPr>
          <p:cNvPr id="19" name="Straight Connector 18"/>
          <p:cNvCxnSpPr/>
          <p:nvPr/>
        </p:nvCxnSpPr>
        <p:spPr>
          <a:xfrm>
            <a:off x="4579870" y="3571275"/>
            <a:ext cx="21523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788024" y="3643283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Зменьшення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к</a:t>
            </a:r>
            <a:r>
              <a:rPr lang="en-US" dirty="0" smtClean="0"/>
              <a:t>i</a:t>
            </a:r>
            <a:r>
              <a:rPr lang="ru-RU" dirty="0" smtClean="0"/>
              <a:t>лькост</a:t>
            </a:r>
            <a:r>
              <a:rPr lang="en-US" dirty="0" smtClean="0"/>
              <a:t>i</a:t>
            </a:r>
            <a:r>
              <a:rPr lang="ru-RU" dirty="0" smtClean="0"/>
              <a:t>.</a:t>
            </a:r>
            <a:endParaRPr lang="ru-RU" dirty="0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4579870" y="4435371"/>
            <a:ext cx="2152370" cy="17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675334" y="4509120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Червонокнижн</a:t>
            </a:r>
            <a:r>
              <a:rPr lang="en-US" dirty="0" smtClean="0"/>
              <a:t>i</a:t>
            </a:r>
            <a:r>
              <a:rPr lang="ru-RU" dirty="0" smtClean="0"/>
              <a:t> види тварин.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6768244" y="2924944"/>
            <a:ext cx="1836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Охорона</a:t>
            </a:r>
            <a:r>
              <a:rPr lang="ru-RU" dirty="0" smtClean="0"/>
              <a:t> </a:t>
            </a:r>
            <a:r>
              <a:rPr lang="ru-RU" dirty="0" err="1" smtClean="0"/>
              <a:t>тварин</a:t>
            </a:r>
            <a:endParaRPr lang="ru-RU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6732240" y="3571275"/>
            <a:ext cx="19442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835574" y="3643283"/>
            <a:ext cx="1696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Запов</a:t>
            </a:r>
            <a:r>
              <a:rPr lang="en-US" dirty="0" smtClean="0"/>
              <a:t>i</a:t>
            </a:r>
            <a:r>
              <a:rPr lang="ru-RU" dirty="0" smtClean="0"/>
              <a:t>дн</a:t>
            </a:r>
            <a:r>
              <a:rPr lang="en-US" dirty="0" smtClean="0"/>
              <a:t>i</a:t>
            </a:r>
            <a:r>
              <a:rPr lang="ru-RU" dirty="0" smtClean="0"/>
              <a:t> территор</a:t>
            </a:r>
            <a:r>
              <a:rPr lang="en-US" dirty="0" smtClean="0"/>
              <a:t>i</a:t>
            </a:r>
            <a:r>
              <a:rPr lang="ru-RU" dirty="0"/>
              <a:t>ї</a:t>
            </a:r>
          </a:p>
        </p:txBody>
      </p:sp>
    </p:spTree>
    <p:extLst>
      <p:ext uri="{BB962C8B-B14F-4D97-AF65-F5344CB8AC3E}">
        <p14:creationId xmlns="" xmlns:p14="http://schemas.microsoft.com/office/powerpoint/2010/main" val="311847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5" descr="Картинка 38 из 6479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 rot="593318">
            <a:off x="5892022" y="4254071"/>
            <a:ext cx="3114675" cy="1868487"/>
          </a:xfrm>
        </p:spPr>
      </p:pic>
      <p:sp>
        <p:nvSpPr>
          <p:cNvPr id="4" name="Прямоугольник 3"/>
          <p:cNvSpPr/>
          <p:nvPr/>
        </p:nvSpPr>
        <p:spPr>
          <a:xfrm>
            <a:off x="357158" y="2149019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Національний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парк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Серенгеті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-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це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низькотравні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горбисті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долини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площею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30 000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квадратних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кілометрів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на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території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Танзанії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і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Кенії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.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Їх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покриває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соковита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трава, яка прекрасно росте на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родючому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ґрунті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вулканічного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походження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.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Серенгеті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- рай для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тварин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,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захоплює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всіх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побували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в </a:t>
            </a:r>
            <a:r>
              <a:rPr lang="ru-RU" sz="24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ньому</a:t>
            </a: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714356"/>
            <a:ext cx="89450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err="1" smtClean="0">
                <a:solidFill>
                  <a:schemeClr val="accent1"/>
                </a:solidFill>
                <a:latin typeface="Franklin Gothic Heavy" pitchFamily="34" charset="0"/>
              </a:rPr>
              <a:t>Національний</a:t>
            </a:r>
            <a:r>
              <a:rPr lang="ru-RU" sz="4800" dirty="0" smtClean="0">
                <a:solidFill>
                  <a:schemeClr val="accent1"/>
                </a:solidFill>
                <a:latin typeface="Franklin Gothic Heavy" pitchFamily="34" charset="0"/>
              </a:rPr>
              <a:t> парк </a:t>
            </a:r>
            <a:r>
              <a:rPr lang="ru-RU" sz="4800" dirty="0" err="1" smtClean="0">
                <a:solidFill>
                  <a:schemeClr val="accent1"/>
                </a:solidFill>
                <a:latin typeface="Franklin Gothic Heavy" pitchFamily="34" charset="0"/>
              </a:rPr>
              <a:t>Серенгеті</a:t>
            </a:r>
            <a:endParaRPr lang="ru-RU" sz="4800" dirty="0">
              <a:solidFill>
                <a:schemeClr val="accent1"/>
              </a:solidFill>
              <a:latin typeface="Franklin Gothic Heavy" pitchFamily="34" charset="0"/>
            </a:endParaRPr>
          </a:p>
        </p:txBody>
      </p:sp>
      <p:pic>
        <p:nvPicPr>
          <p:cNvPr id="6" name="Picture 14" descr="Картинка 3 из 6479">
            <a:hlinkClick r:id="rId4"/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/>
          <a:srcRect/>
          <a:stretch>
            <a:fillRect/>
          </a:stretch>
        </p:blipFill>
        <p:spPr>
          <a:xfrm>
            <a:off x="4857753" y="2143116"/>
            <a:ext cx="3516490" cy="2286016"/>
          </a:xfrm>
          <a:prstGeom prst="rect">
            <a:avLst/>
          </a:prstGeom>
        </p:spPr>
      </p:pic>
      <p:pic>
        <p:nvPicPr>
          <p:cNvPr id="7" name="Picture 18" descr="3">
            <a:hlinkClick r:id="rId6"/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/>
          <a:srcRect/>
          <a:stretch>
            <a:fillRect/>
          </a:stretch>
        </p:blipFill>
        <p:spPr>
          <a:xfrm>
            <a:off x="4572000" y="4797425"/>
            <a:ext cx="2286016" cy="1836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2" descr="Картинка 2 из 843">
            <a:hlinkClick r:id="rId2"/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500430" y="4519612"/>
            <a:ext cx="3659188" cy="23383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1857364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Національний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парк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Кіліманджаро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був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заснований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1973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році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зараз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займає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756 кв. км.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Підніжжя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гори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знаходиться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висоті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1829 м над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рівнем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моря, а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пік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Кібо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на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висоті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5895 м.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err="1" smtClean="0">
                <a:solidFill>
                  <a:schemeClr val="accent1"/>
                </a:solidFill>
                <a:latin typeface="Franklin Gothic Heavy" pitchFamily="34" charset="0"/>
              </a:rPr>
              <a:t>Національний</a:t>
            </a:r>
            <a:r>
              <a:rPr lang="ru-RU" sz="4400" dirty="0" smtClean="0">
                <a:solidFill>
                  <a:schemeClr val="accent1"/>
                </a:solidFill>
                <a:latin typeface="Franklin Gothic Heavy" pitchFamily="34" charset="0"/>
              </a:rPr>
              <a:t> парк </a:t>
            </a:r>
            <a:r>
              <a:rPr lang="ru-RU" sz="4400" dirty="0" err="1" smtClean="0">
                <a:solidFill>
                  <a:schemeClr val="accent1"/>
                </a:solidFill>
                <a:latin typeface="Franklin Gothic Heavy" pitchFamily="34" charset="0"/>
              </a:rPr>
              <a:t>Кіліманджаро</a:t>
            </a:r>
            <a:endParaRPr lang="ru-RU" sz="4400" dirty="0">
              <a:solidFill>
                <a:schemeClr val="accent1"/>
              </a:solidFill>
              <a:latin typeface="Franklin Gothic Heavy" pitchFamily="34" charset="0"/>
            </a:endParaRPr>
          </a:p>
        </p:txBody>
      </p:sp>
      <p:pic>
        <p:nvPicPr>
          <p:cNvPr id="6" name="Picture 16" descr="Картинка 17 из 843">
            <a:hlinkClick r:id="rId4"/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/>
          <a:srcRect/>
          <a:stretch>
            <a:fillRect/>
          </a:stretch>
        </p:blipFill>
        <p:spPr>
          <a:xfrm>
            <a:off x="5822950" y="2143116"/>
            <a:ext cx="3321050" cy="2392362"/>
          </a:xfrm>
          <a:prstGeom prst="rect">
            <a:avLst/>
          </a:prstGeom>
        </p:spPr>
      </p:pic>
      <p:pic>
        <p:nvPicPr>
          <p:cNvPr id="7" name="Picture 8" descr="осан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/>
          <a:srcRect/>
          <a:stretch>
            <a:fillRect/>
          </a:stretch>
        </p:blipFill>
        <p:spPr>
          <a:xfrm>
            <a:off x="5722937" y="4672013"/>
            <a:ext cx="3421063" cy="2185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0" y="692696"/>
            <a:ext cx="91293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chemeClr val="accent1"/>
                </a:solidFill>
                <a:latin typeface="Franklin Gothic Heavy" pitchFamily="34" charset="0"/>
              </a:rPr>
              <a:t>Національний парк Бвінді</a:t>
            </a:r>
          </a:p>
        </p:txBody>
      </p:sp>
      <p:pic>
        <p:nvPicPr>
          <p:cNvPr id="3074" name="Picture 2" descr="C:\Users\PC\Desktop\bwindi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276872"/>
            <a:ext cx="4457076" cy="43924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7504" y="2564904"/>
            <a:ext cx="417646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Національний парк Бвінді розташований на південному заході Уганди в Східній Африці. Він займає 331 квадратний кілометр джунглів і, як випливає з назви, дістатися в це місце можна лише пішим ходом.В Бвінді тулиться майже половина світової популяції гірських горил, яка, на жаль, налічує всього лише 340 особин.</a:t>
            </a:r>
          </a:p>
        </p:txBody>
      </p:sp>
    </p:spTree>
    <p:extLst>
      <p:ext uri="{BB962C8B-B14F-4D97-AF65-F5344CB8AC3E}">
        <p14:creationId xmlns="" xmlns:p14="http://schemas.microsoft.com/office/powerpoint/2010/main" val="209910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684188"/>
            <a:ext cx="9135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chemeClr val="accent1"/>
                </a:solidFill>
                <a:latin typeface="Franklin Gothic Heavy" pitchFamily="34" charset="0"/>
              </a:rPr>
              <a:t>Національний парк Крюгера</a:t>
            </a:r>
          </a:p>
        </p:txBody>
      </p:sp>
      <p:pic>
        <p:nvPicPr>
          <p:cNvPr id="4098" name="Picture 2" descr="C:\Users\PC\Desktop\kruger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276872"/>
            <a:ext cx="4664450" cy="43924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4655" y="2780928"/>
            <a:ext cx="399593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Національний парк Крюгера - один з найбільших заповідників в Африці і один із великих національних парків в світі. Його площа становить 19 485 квадратних кілометрів. Це також перший національний парк в Південній Африці, який відкрили в 1926 році, хоча територія парку охороняється державою ще з 1898 року.</a:t>
            </a:r>
          </a:p>
        </p:txBody>
      </p:sp>
    </p:spTree>
    <p:extLst>
      <p:ext uri="{BB962C8B-B14F-4D97-AF65-F5344CB8AC3E}">
        <p14:creationId xmlns="" xmlns:p14="http://schemas.microsoft.com/office/powerpoint/2010/main" val="111551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2980185"/>
            <a:ext cx="9302041" cy="3877815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Параграф </a:t>
            </a:r>
            <a:r>
              <a:rPr lang="uk-UA" sz="5400" b="1" dirty="0" smtClean="0"/>
              <a:t>18, ст. 68-70, завдання 8, сторінка 81</a:t>
            </a:r>
            <a:endParaRPr lang="ru-RU" sz="54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Домашне</a:t>
            </a:r>
            <a:r>
              <a:rPr lang="ru-RU" dirty="0" smtClean="0"/>
              <a:t> </a:t>
            </a:r>
            <a:r>
              <a:rPr lang="ru-RU" dirty="0" err="1" smtClean="0"/>
              <a:t>завдання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3143248"/>
            <a:ext cx="7756263" cy="1054250"/>
          </a:xfrm>
        </p:spPr>
        <p:txBody>
          <a:bodyPr/>
          <a:lstStyle/>
          <a:p>
            <a:r>
              <a:rPr lang="ru-RU" dirty="0" smtClean="0"/>
              <a:t>ДЯКУЮ ЗА УВАГУ!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4561" y="1268760"/>
            <a:ext cx="8352928" cy="352839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9600" b="1" i="1" dirty="0" smtClean="0">
                <a:solidFill>
                  <a:srgbClr val="00B0F0"/>
                </a:solidFill>
                <a:latin typeface="Monotype Corsiva" panose="03010101010201010101" pitchFamily="66" charset="0"/>
              </a:rPr>
              <a:t>         Рослини та тварини Африки</a:t>
            </a:r>
            <a:endParaRPr lang="ru-RU" sz="9600" b="1" i="1" dirty="0">
              <a:solidFill>
                <a:srgbClr val="00B0F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39413"/>
            <a:ext cx="1656184" cy="1426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9413"/>
            <a:ext cx="1608518" cy="1450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486" y="5083503"/>
            <a:ext cx="1616536" cy="1415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054" y="439413"/>
            <a:ext cx="1656184" cy="1436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08" y="5092418"/>
            <a:ext cx="1608519" cy="1415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022" y="433866"/>
            <a:ext cx="1656184" cy="143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028" y="439413"/>
            <a:ext cx="1759994" cy="1436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227" y="5092418"/>
            <a:ext cx="1686428" cy="1415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289" y="5083504"/>
            <a:ext cx="1624367" cy="141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656" y="5083503"/>
            <a:ext cx="1695808" cy="141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8771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54" y="4085446"/>
            <a:ext cx="2959748" cy="277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4" y="2071678"/>
            <a:ext cx="2238083" cy="2204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2071678"/>
            <a:ext cx="2214578" cy="207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2357430"/>
            <a:ext cx="1985585" cy="1858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4" y="4408771"/>
            <a:ext cx="2571736" cy="2449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09" y="3857628"/>
            <a:ext cx="3001945" cy="2949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214414" y="571480"/>
            <a:ext cx="67151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accent1"/>
                </a:solidFill>
                <a:latin typeface="Franklin Gothic Heavy" pitchFamily="34" charset="0"/>
              </a:rPr>
              <a:t>ТВАРИНИ</a:t>
            </a:r>
            <a:endParaRPr lang="ru-RU" sz="7200" dirty="0">
              <a:solidFill>
                <a:schemeClr val="accent1"/>
              </a:solidFill>
              <a:latin typeface="Franklin Gothic Heavy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051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80736"/>
            <a:ext cx="2285984" cy="211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50" y="2928934"/>
            <a:ext cx="3181059" cy="3071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214414" y="500042"/>
            <a:ext cx="67151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accent1"/>
                </a:solidFill>
                <a:latin typeface="Franklin Gothic Heavy" pitchFamily="34" charset="0"/>
              </a:rPr>
              <a:t>РОСЛИНИ</a:t>
            </a:r>
            <a:endParaRPr lang="ru-RU" sz="7200" dirty="0">
              <a:solidFill>
                <a:schemeClr val="accent1"/>
              </a:solidFill>
              <a:latin typeface="Franklin Gothic Heavy" pitchFamily="34" charset="0"/>
            </a:endParaRPr>
          </a:p>
        </p:txBody>
      </p:sp>
      <p:pic>
        <p:nvPicPr>
          <p:cNvPr id="1026" name="Picture 2" descr="C:\Documents and Settings\Админ\Рабочий стол\S71115-094451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786322"/>
            <a:ext cx="2413411" cy="1752596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2214553"/>
            <a:ext cx="3000364" cy="4286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0980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4414" y="571480"/>
            <a:ext cx="67151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accent1"/>
                </a:solidFill>
                <a:latin typeface="Franklin Gothic Heavy" pitchFamily="34" charset="0"/>
              </a:rPr>
              <a:t>ТВАРИНИ</a:t>
            </a:r>
            <a:endParaRPr lang="ru-RU" sz="7200" dirty="0">
              <a:solidFill>
                <a:schemeClr val="accent1"/>
              </a:solidFill>
              <a:latin typeface="Franklin Gothic Heavy" pitchFamily="34" charset="0"/>
            </a:endParaRPr>
          </a:p>
        </p:txBody>
      </p:sp>
      <p:pic>
        <p:nvPicPr>
          <p:cNvPr id="1026" name="Picture 2" descr="C:\Users\PC\Desktop\istock_000001684113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35" y="1994363"/>
            <a:ext cx="3888432" cy="25867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PC\Desktop\trubkozu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162121"/>
            <a:ext cx="4397514" cy="28950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C\Desktop\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062887"/>
            <a:ext cx="1859782" cy="17087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PC\Desktop\217710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50255"/>
            <a:ext cx="3259337" cy="21739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PC\Desktop\Леопард_Leopar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095" y="5129509"/>
            <a:ext cx="2683273" cy="16946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9983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Documents and Settings\Админ\Рабочий стол\иису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2214554"/>
            <a:ext cx="3286116" cy="417513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14414" y="500042"/>
            <a:ext cx="67151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accent1"/>
                </a:solidFill>
                <a:latin typeface="Franklin Gothic Heavy" pitchFamily="34" charset="0"/>
              </a:rPr>
              <a:t>РОСЛИНИ</a:t>
            </a:r>
            <a:endParaRPr lang="ru-RU" sz="7200" dirty="0">
              <a:solidFill>
                <a:schemeClr val="accent1"/>
              </a:solidFill>
              <a:latin typeface="Franklin Gothic Heavy" pitchFamily="34" charset="0"/>
            </a:endParaRPr>
          </a:p>
        </p:txBody>
      </p:sp>
      <p:pic>
        <p:nvPicPr>
          <p:cNvPr id="2" name="Picture 2" descr="C:\Documents and Settings\Админ\Рабочий стол\S71115-094451(4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285992"/>
            <a:ext cx="2914650" cy="4148140"/>
          </a:xfrm>
          <a:prstGeom prst="rect">
            <a:avLst/>
          </a:prstGeom>
          <a:noFill/>
        </p:spPr>
      </p:pic>
      <p:pic>
        <p:nvPicPr>
          <p:cNvPr id="6" name="Picture 5" descr="C:\Documents and Settings\Админ\Рабочий стол\S71115-094451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3643314"/>
            <a:ext cx="3181350" cy="2609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9462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08" y="428604"/>
            <a:ext cx="5423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7200" dirty="0" smtClean="0">
                <a:solidFill>
                  <a:schemeClr val="accent1"/>
                </a:solidFill>
                <a:latin typeface="Franklin Gothic Heavy" pitchFamily="34" charset="0"/>
              </a:rPr>
              <a:t>Тема уроку </a:t>
            </a:r>
            <a:endParaRPr lang="ru-RU" sz="7200" dirty="0">
              <a:solidFill>
                <a:schemeClr val="accent1"/>
              </a:solidFill>
              <a:latin typeface="Franklin Gothic Heavy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2214554"/>
            <a:ext cx="62151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solidFill>
                  <a:schemeClr val="accent1"/>
                </a:solidFill>
                <a:latin typeface="Franklin Gothic Heavy" pitchFamily="34" charset="0"/>
              </a:rPr>
              <a:t>Стихійні явища, екологічні проблеми та природоохоронні території Африки</a:t>
            </a:r>
            <a:endParaRPr lang="ru-RU" sz="3200" dirty="0">
              <a:solidFill>
                <a:schemeClr val="accent1"/>
              </a:solidFill>
              <a:latin typeface="Franklin Gothic Heavy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504" y="2276872"/>
            <a:ext cx="42484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Стихійні явища – події у природі, які проявляються як могутня, руйнівна сила </a:t>
            </a:r>
            <a:endParaRPr lang="ru-RU" sz="4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161582"/>
            <a:ext cx="3672408" cy="4657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31626" y="502454"/>
            <a:ext cx="71740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accent1"/>
                </a:solidFill>
                <a:latin typeface="Franklin Gothic Heavy" pitchFamily="34" charset="0"/>
              </a:rPr>
              <a:t>Стих</a:t>
            </a:r>
            <a:r>
              <a:rPr lang="en-US" sz="7200" dirty="0" smtClean="0">
                <a:solidFill>
                  <a:schemeClr val="accent1"/>
                </a:solidFill>
                <a:latin typeface="Franklin Gothic Heavy" pitchFamily="34" charset="0"/>
              </a:rPr>
              <a:t>i</a:t>
            </a:r>
            <a:r>
              <a:rPr lang="ru-RU" sz="7200" dirty="0" smtClean="0">
                <a:solidFill>
                  <a:schemeClr val="accent1"/>
                </a:solidFill>
                <a:latin typeface="Franklin Gothic Heavy" pitchFamily="34" charset="0"/>
              </a:rPr>
              <a:t>йн</a:t>
            </a:r>
            <a:r>
              <a:rPr lang="en-US" sz="7200" dirty="0" smtClean="0">
                <a:solidFill>
                  <a:schemeClr val="accent1"/>
                </a:solidFill>
                <a:latin typeface="Franklin Gothic Heavy" pitchFamily="34" charset="0"/>
              </a:rPr>
              <a:t>i</a:t>
            </a:r>
            <a:r>
              <a:rPr lang="ru-RU" sz="7200" dirty="0" smtClean="0">
                <a:solidFill>
                  <a:schemeClr val="accent1"/>
                </a:solidFill>
                <a:latin typeface="Franklin Gothic Heavy" pitchFamily="34" charset="0"/>
              </a:rPr>
              <a:t> явища</a:t>
            </a:r>
            <a:endParaRPr lang="ru-RU" sz="7200" dirty="0">
              <a:solidFill>
                <a:schemeClr val="accent1"/>
              </a:solidFill>
              <a:latin typeface="Franklin Gothic Heavy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502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926</TotalTime>
  <Words>621</Words>
  <Application>Microsoft Office PowerPoint</Application>
  <PresentationFormat>Экран (4:3)</PresentationFormat>
  <Paragraphs>110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Твердый переплет</vt:lpstr>
      <vt:lpstr>Слайд 1</vt:lpstr>
      <vt:lpstr>Слайд 2</vt:lpstr>
      <vt:lpstr>         Рослини та тварини Африки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Екологічні проблеми</vt:lpstr>
      <vt:lpstr>Екологічні проблеми</vt:lpstr>
      <vt:lpstr>Екологічні проблеми</vt:lpstr>
      <vt:lpstr>Слайд 17</vt:lpstr>
      <vt:lpstr>Слайд 18</vt:lpstr>
      <vt:lpstr>Слайд 19</vt:lpstr>
      <vt:lpstr>Слайд 20</vt:lpstr>
      <vt:lpstr>Слайд 21</vt:lpstr>
      <vt:lpstr>Слайд 22</vt:lpstr>
      <vt:lpstr>Національний парк Бвінді</vt:lpstr>
      <vt:lpstr>Слайд 24</vt:lpstr>
      <vt:lpstr>Домашне завдання</vt:lpstr>
      <vt:lpstr>ДЯКУЮ ЗА УВАГУ!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Эндемики Африки</dc:title>
  <dc:creator>Dj RamZe55</dc:creator>
  <cp:lastModifiedBy>PC</cp:lastModifiedBy>
  <cp:revision>74</cp:revision>
  <dcterms:created xsi:type="dcterms:W3CDTF">2014-11-20T20:35:35Z</dcterms:created>
  <dcterms:modified xsi:type="dcterms:W3CDTF">2017-11-15T08:12:40Z</dcterms:modified>
</cp:coreProperties>
</file>