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6" r:id="rId4"/>
    <p:sldId id="261" r:id="rId5"/>
    <p:sldId id="262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282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576225"/>
      </p:ext>
    </p:extLst>
  </p:cSld>
  <p:clrMapOvr>
    <a:masterClrMapping/>
  </p:clrMapOvr>
  <p:transition spd="slow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504380"/>
      </p:ext>
    </p:extLst>
  </p:cSld>
  <p:clrMapOvr>
    <a:masterClrMapping/>
  </p:clrMapOvr>
  <p:transition spd="slow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199927"/>
      </p:ext>
    </p:extLst>
  </p:cSld>
  <p:clrMapOvr>
    <a:masterClrMapping/>
  </p:clrMapOvr>
  <p:transition spd="slow"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0B682C3-6580-405C-A75B-AB03EC1675C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458099"/>
      </p:ext>
    </p:extLst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84257"/>
      </p:ext>
    </p:extLst>
  </p:cSld>
  <p:clrMapOvr>
    <a:masterClrMapping/>
  </p:clrMapOvr>
  <p:transition spd="slow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0431"/>
      </p:ext>
    </p:extLst>
  </p:cSld>
  <p:clrMapOvr>
    <a:masterClrMapping/>
  </p:clrMapOvr>
  <p:transition spd="slow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299851"/>
      </p:ext>
    </p:extLst>
  </p:cSld>
  <p:clrMapOvr>
    <a:masterClrMapping/>
  </p:clrMapOvr>
  <p:transition spd="slow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057608"/>
      </p:ext>
    </p:extLst>
  </p:cSld>
  <p:clrMapOvr>
    <a:masterClrMapping/>
  </p:clrMapOvr>
  <p:transition spd="slow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001457"/>
      </p:ext>
    </p:extLst>
  </p:cSld>
  <p:clrMapOvr>
    <a:masterClrMapping/>
  </p:clrMapOvr>
  <p:transition spd="slow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936604"/>
      </p:ext>
    </p:extLst>
  </p:cSld>
  <p:clrMapOvr>
    <a:masterClrMapping/>
  </p:clrMapOvr>
  <p:transition spd="slow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08288"/>
      </p:ext>
    </p:extLst>
  </p:cSld>
  <p:clrMapOvr>
    <a:masterClrMapping/>
  </p:clrMapOvr>
  <p:transition spd="slow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000311"/>
      </p:ext>
    </p:extLst>
  </p:cSld>
  <p:clrMapOvr>
    <a:masterClrMapping/>
  </p:clrMapOvr>
  <p:transition spd="slow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C7D74-6923-4295-AB08-9C6838CB5A72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75DB0-9626-4050-9112-9EED6F729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52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www.google.com.ua/imgres?imgurl=http://hiblogger.net/img/articles_img/c/c/6/77b1162f0e949e74874822b1017db06e-g8uyo.jpg&amp;imgrefurl=http://allanridllkirll.hiblogger.net/372271.html/thread/4627358&amp;usg=__AErGrTOzoXgapL6SNqu91fbmWGs=&amp;h=900&amp;w=1200&amp;sz=271&amp;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ua/imgres?imgurl=http://dniester.org.ua/images/content/pruroda%20dnistra/Vrublivci.jpg&amp;imgrefurl=http://dniester.org.ua/ru/nature-dniester/priroda-dnistrovskogo-krayu.html&amp;usg=__mv2PuSB6MR4QIuNo0JVrWb4Qrlk=&amp;h=270&amp;w=411&amp;sz=23&amp;hl=ru&amp;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.ua/imgres?imgurl=http://upload.wikimedia.org/wikipedia/commons/thumb/3/35/Dniester01.jpg/250px-Dniester01.jpg&amp;imgrefurl=http://ru.wikipedia.org/wiki/%D0%94%D0%BD%D0%B5%D1%81%D1%82%D1%80&amp;usg=__kPM1ucINVr_0wZ7B0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ua/imgres?imgurl=http://school.xvatit.com/images/3/3d/Dunaj.jpeg&amp;imgrefurl=http://school.xvatit.com/index.php?title=%D0%9C%D0%B0%D0%BB%D1%8C%D0%BE%D0%B2%D0%BD%D0%B8%D1%87%D1%96_%D1%80%2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www.google.com.ua/imgres?imgurl=http://zakarpattya.net.ua/images/zakarpattya20100219162104.jpg&amp;imgrefurl=http://zakarpattya.net.ua/ukr-news-56519-Mizhnarodna-komisiia-z-zakhystu-Dunaiu-vvazhaie-zakarpatsku-Tysu-dorohoiu-zhyttia&amp;usg=__DUuMMMWm47gde9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DSC054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-180975" y="1412875"/>
            <a:ext cx="6119813" cy="5661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найбільша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річка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України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загальною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довжиною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2201 км., на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Україну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припадає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981 км. Є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третя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довжиною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і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площею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басейну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річка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Європи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та </a:t>
            </a:r>
            <a:r>
              <a:rPr lang="uk-UA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головна водна артерія в Україні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Басейн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займає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65%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площі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України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Переважна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глибина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річки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— 3-7 м.</a:t>
            </a:r>
            <a:r>
              <a:rPr lang="uk-UA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Виконує велику господарська роль — у водопостачанні, судноплавстві, виробництві </a:t>
            </a:r>
            <a:r>
              <a:rPr lang="uk-UA" sz="2800" b="1" dirty="0" err="1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гідроелектроенергії</a:t>
            </a:r>
            <a:r>
              <a:rPr lang="uk-UA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зрошенні земель, рекреації.</a:t>
            </a:r>
            <a:r>
              <a:rPr lang="ru-RU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b="1" dirty="0" smtClean="0">
                <a:solidFill>
                  <a:srgbClr val="9E3A3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endParaRPr lang="ru-RU" sz="2800" b="1" dirty="0" smtClean="0">
              <a:solidFill>
                <a:srgbClr val="9E3A3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WordArt 4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53276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2212EE"/>
                </a:solidFill>
                <a:effectLst>
                  <a:outerShdw dist="35921" dir="2700000" algn="ctr" rotWithShape="0">
                    <a:schemeClr val="bg1"/>
                  </a:outerShdw>
                </a:effectLst>
                <a:latin typeface="Monotype Corsiva"/>
              </a:rPr>
              <a:t>Дніпро</a:t>
            </a:r>
          </a:p>
        </p:txBody>
      </p:sp>
      <p:pic>
        <p:nvPicPr>
          <p:cNvPr id="8238" name="Picture 46" descr="Днепр_ист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04813"/>
            <a:ext cx="3024188" cy="2519362"/>
          </a:xfrm>
          <a:prstGeom prst="rect">
            <a:avLst/>
          </a:prstGeom>
          <a:noFill/>
          <a:ln w="38100" cmpd="dbl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79388" y="35004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uk-UA" sz="2400">
                <a:solidFill>
                  <a:srgbClr val="8B0E8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endParaRPr lang="ru-RU" sz="2800">
              <a:solidFill>
                <a:srgbClr val="8B0E8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5867400" y="2997200"/>
            <a:ext cx="3059113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uk-UA" b="1" i="1">
                <a:solidFill>
                  <a:schemeClr val="bg1"/>
                </a:solidFill>
              </a:rPr>
              <a:t>Пам'ятний знак біля витоків Дніпра</a:t>
            </a:r>
            <a:endParaRPr lang="ru-RU" b="1" i="1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chemeClr val="bg1"/>
              </a:solidFill>
            </a:endParaRPr>
          </a:p>
        </p:txBody>
      </p:sp>
      <p:pic>
        <p:nvPicPr>
          <p:cNvPr id="17415" name="Picture 8" descr="Айда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11639" t="13899" r="4921" b="18901"/>
          <a:stretch>
            <a:fillRect/>
          </a:stretch>
        </p:blipFill>
        <p:spPr bwMode="auto">
          <a:xfrm>
            <a:off x="5867400" y="4005263"/>
            <a:ext cx="30956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6732588" y="6165850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 i="1">
                <a:solidFill>
                  <a:schemeClr val="bg1"/>
                </a:solidFill>
              </a:rPr>
              <a:t>м. Київ</a:t>
            </a:r>
            <a:endParaRPr lang="ru-RU" b="1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9047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8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17411" grpId="0" animBg="1"/>
      <p:bldP spid="17414" grpId="0"/>
      <p:bldP spid="174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/>
          </p:cNvSpPr>
          <p:nvPr>
            <p:ph type="body" idx="1"/>
          </p:nvPr>
        </p:nvSpPr>
        <p:spPr>
          <a:xfrm>
            <a:off x="-396875" y="1268413"/>
            <a:ext cx="4824413" cy="5589587"/>
          </a:xfrm>
        </p:spPr>
        <p:txBody>
          <a:bodyPr/>
          <a:lstStyle/>
          <a:p>
            <a:pPr marL="609600" indent="-609600">
              <a:buFont typeface="Arial" charset="0"/>
              <a:buNone/>
              <a:defRPr/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Є великою водною артерією. Це друга за протяжністю річка в Україні, повністю протікає в межах країни. Має довжину 806 км.</a:t>
            </a:r>
            <a:endParaRPr lang="uk-UA" sz="2400" b="1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>
              <a:buFont typeface="Arial" charset="0"/>
              <a:buNone/>
              <a:defRPr/>
            </a:pPr>
            <a:r>
              <a:rPr lang="uk-UA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Води використовують для водопостачання та зрошення. У басейні знаходиться Південно-Українська атомна електростанція. </a:t>
            </a:r>
          </a:p>
          <a:p>
            <a:pPr marL="609600" indent="-609600">
              <a:buFont typeface="Arial" charset="0"/>
              <a:buNone/>
              <a:defRPr/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Екологічна ситуація в басейні Південного Бугу дуже напружена!</a:t>
            </a:r>
          </a:p>
        </p:txBody>
      </p:sp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468313" y="11588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006600"/>
                  </a:outerShdw>
                </a:effectLst>
                <a:latin typeface="Monotype Corsiva"/>
              </a:rPr>
              <a:t>Південний Буг</a:t>
            </a:r>
          </a:p>
        </p:txBody>
      </p:sp>
      <p:pic>
        <p:nvPicPr>
          <p:cNvPr id="18436" name="Picture 4" descr="буг 2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l="8821" b="20183"/>
          <a:stretch>
            <a:fillRect/>
          </a:stretch>
        </p:blipFill>
        <p:spPr bwMode="auto">
          <a:xfrm>
            <a:off x="4716463" y="4076700"/>
            <a:ext cx="42481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пд буг"/>
          <p:cNvPicPr>
            <a:picLocks noChangeAspect="1" noChangeArrowheads="1"/>
          </p:cNvPicPr>
          <p:nvPr/>
        </p:nvPicPr>
        <p:blipFill>
          <a:blip r:embed="rId3"/>
          <a:srcRect l="22603" t="28584" r="5583" b="4639"/>
          <a:stretch>
            <a:fillRect/>
          </a:stretch>
        </p:blipFill>
        <p:spPr bwMode="auto">
          <a:xfrm>
            <a:off x="4716463" y="1341438"/>
            <a:ext cx="42481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586145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900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8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річки\Savran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88"/>
            <a:ext cx="9144000" cy="685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24744"/>
          </a:xfrm>
        </p:spPr>
        <p:txBody>
          <a:bodyPr>
            <a:normAutofit/>
          </a:bodyPr>
          <a:lstStyle/>
          <a:p>
            <a:pPr algn="l"/>
            <a:r>
              <a:rPr lang="uk-UA" sz="6000" dirty="0" smtClean="0"/>
              <a:t>САВРАНКА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598035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-252413" y="4221163"/>
            <a:ext cx="9396413" cy="299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uk-UA" sz="2000" b="1" i="1" smtClean="0">
                <a:solidFill>
                  <a:srgbClr val="F4181D"/>
                </a:solidFill>
              </a:rPr>
              <a:t>         </a:t>
            </a:r>
            <a:r>
              <a:rPr lang="uk-UA" sz="2400" b="1" i="1" smtClean="0">
                <a:solidFill>
                  <a:srgbClr val="F4181D"/>
                </a:solidFill>
              </a:rPr>
              <a:t>Т</a:t>
            </a:r>
            <a:r>
              <a:rPr lang="uk-UA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ретя за протяжністю річка в Україні. З 1362 км загальної довжини в межах нашої країни знаходиться 705 км. </a:t>
            </a:r>
            <a:r>
              <a:rPr lang="ru-RU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Бере початок на висоті </a:t>
            </a:r>
            <a:r>
              <a:rPr lang="ru-RU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</a:t>
            </a:r>
            <a:r>
              <a:rPr lang="ru-RU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1000 м.</a:t>
            </a:r>
            <a:r>
              <a:rPr lang="uk-UA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Ріка судноплавна. В межах України споруджено дві гідроелектростанції. Води використовуються для водопостачанняі зрошення степів.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uk-UA" sz="2400" b="1" i="1" smtClean="0">
                <a:solidFill>
                  <a:srgbClr val="F4181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Долина річки має важливе рекреаційне значення. Та екологічні умови Дністра ускладнюються забрудненими скидами промислових підприємств, зокрема хімічних.</a:t>
            </a:r>
            <a:endParaRPr lang="ru-RU" sz="2400" b="1" i="1" smtClean="0">
              <a:solidFill>
                <a:srgbClr val="F4181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chemeClr val="accent2"/>
                  </a:outerShdw>
                </a:effectLst>
                <a:latin typeface="Monotype Corsiva"/>
              </a:rPr>
              <a:t>Дністер</a:t>
            </a:r>
          </a:p>
        </p:txBody>
      </p:sp>
      <p:pic>
        <p:nvPicPr>
          <p:cNvPr id="19460" name="Picture 4" descr="дністер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16336"/>
          <a:stretch>
            <a:fillRect/>
          </a:stretch>
        </p:blipFill>
        <p:spPr bwMode="auto">
          <a:xfrm>
            <a:off x="250825" y="1484313"/>
            <a:ext cx="43926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дністер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12000" contrast="42000"/>
          </a:blip>
          <a:srcRect l="9354" b="24176"/>
          <a:stretch>
            <a:fillRect/>
          </a:stretch>
        </p:blipFill>
        <p:spPr bwMode="auto">
          <a:xfrm>
            <a:off x="4859338" y="1484313"/>
            <a:ext cx="41052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193242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8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4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7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4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річки\Долина річки Ка́м'янка у с. Дмитрашківка (заказник «Зачарована долина»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916831"/>
          </a:xfrm>
        </p:spPr>
        <p:txBody>
          <a:bodyPr>
            <a:noAutofit/>
          </a:bodyPr>
          <a:lstStyle/>
          <a:p>
            <a:r>
              <a:rPr lang="uk-UA" sz="6000" i="1" dirty="0" smtClean="0">
                <a:solidFill>
                  <a:srgbClr val="FF0000"/>
                </a:solidFill>
              </a:rPr>
              <a:t>КАМ</a:t>
            </a:r>
            <a:r>
              <a:rPr lang="en-US" sz="6000" i="1" dirty="0" smtClean="0">
                <a:solidFill>
                  <a:srgbClr val="FF0000"/>
                </a:solidFill>
              </a:rPr>
              <a:t>’</a:t>
            </a:r>
            <a:r>
              <a:rPr lang="uk-UA" sz="6000" i="1" dirty="0" smtClean="0">
                <a:solidFill>
                  <a:srgbClr val="FF0000"/>
                </a:solidFill>
              </a:rPr>
              <a:t>ЯНКА </a:t>
            </a:r>
            <a:br>
              <a:rPr lang="uk-UA" sz="6000" i="1" dirty="0" smtClean="0">
                <a:solidFill>
                  <a:srgbClr val="FF0000"/>
                </a:solidFill>
              </a:rPr>
            </a:br>
            <a:r>
              <a:rPr lang="uk-UA" sz="6000" i="1" dirty="0" smtClean="0">
                <a:solidFill>
                  <a:srgbClr val="FF0000"/>
                </a:solidFill>
              </a:rPr>
              <a:t>біля </a:t>
            </a:r>
            <a:r>
              <a:rPr lang="uk-UA" sz="6000" i="1" dirty="0" err="1" smtClean="0">
                <a:solidFill>
                  <a:srgbClr val="FF0000"/>
                </a:solidFill>
              </a:rPr>
              <a:t>с.Дмитрашківка</a:t>
            </a:r>
            <a:endParaRPr lang="ru-RU" sz="6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88237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річки\Річка Кам'янка у місті Кам'я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2304255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FFFF00"/>
                </a:solidFill>
              </a:rPr>
              <a:t>Р.</a:t>
            </a:r>
            <a:r>
              <a:rPr lang="uk-UA" sz="5400" dirty="0" err="1" smtClean="0">
                <a:solidFill>
                  <a:srgbClr val="FFFF00"/>
                </a:solidFill>
              </a:rPr>
              <a:t>Кам</a:t>
            </a:r>
            <a:r>
              <a:rPr lang="en-US" sz="5400" dirty="0" smtClean="0">
                <a:solidFill>
                  <a:srgbClr val="FFFF00"/>
                </a:solidFill>
              </a:rPr>
              <a:t>’</a:t>
            </a:r>
            <a:r>
              <a:rPr lang="uk-UA" sz="5400" dirty="0" err="1" smtClean="0">
                <a:solidFill>
                  <a:srgbClr val="FFFF00"/>
                </a:solidFill>
              </a:rPr>
              <a:t>янка</a:t>
            </a:r>
            <a:r>
              <a:rPr lang="uk-UA" sz="5400" dirty="0" smtClean="0">
                <a:solidFill>
                  <a:srgbClr val="FFFF00"/>
                </a:solidFill>
              </a:rPr>
              <a:t> в місті </a:t>
            </a:r>
            <a:r>
              <a:rPr lang="uk-UA" sz="5400" dirty="0" err="1" smtClean="0">
                <a:solidFill>
                  <a:srgbClr val="FFFF00"/>
                </a:solidFill>
              </a:rPr>
              <a:t>Кам</a:t>
            </a:r>
            <a:r>
              <a:rPr lang="en-US" sz="5400" dirty="0" smtClean="0">
                <a:solidFill>
                  <a:srgbClr val="FFFF00"/>
                </a:solidFill>
              </a:rPr>
              <a:t>’</a:t>
            </a:r>
            <a:r>
              <a:rPr lang="uk-UA" sz="5400" dirty="0" err="1" smtClean="0">
                <a:solidFill>
                  <a:srgbClr val="FFFF00"/>
                </a:solidFill>
              </a:rPr>
              <a:t>янка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4387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4787900" y="1557338"/>
            <a:ext cx="4356100" cy="55895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24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ерекладається як </a:t>
            </a:r>
            <a:r>
              <a:rPr lang="uk-UA" sz="24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“стрімка річка”.</a:t>
            </a: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Це друга за протяжністю річка в Європі, 13 в Азії та найповноводніша в  Україні. Протікає через території дев'яти країн. Довжина — 2960 км. </a:t>
            </a:r>
            <a:b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У річці водиться понад 100 видів риб, але промисловий вилов риби різко скоротився через забруднення вод. </a:t>
            </a:r>
            <a:b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Дунай має велике господарське значення для України. Річка судноплавна на 2500 км від гирла. </a:t>
            </a:r>
          </a:p>
        </p:txBody>
      </p:sp>
      <p:sp>
        <p:nvSpPr>
          <p:cNvPr id="87043" name="WordArt 3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666699"/>
                  </a:outerShdw>
                </a:effectLst>
                <a:latin typeface="Monotype Corsiva"/>
              </a:rPr>
              <a:t>Дунай</a:t>
            </a:r>
          </a:p>
        </p:txBody>
      </p:sp>
      <p:pic>
        <p:nvPicPr>
          <p:cNvPr id="20484" name="Picture 4" descr="дуна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 b="20520"/>
          <a:stretch>
            <a:fillRect/>
          </a:stretch>
        </p:blipFill>
        <p:spPr bwMode="auto">
          <a:xfrm>
            <a:off x="395288" y="4149725"/>
            <a:ext cx="45370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дунай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/>
          <a:stretch>
            <a:fillRect/>
          </a:stretch>
        </p:blipFill>
        <p:spPr bwMode="auto">
          <a:xfrm>
            <a:off x="468313" y="1557338"/>
            <a:ext cx="456088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65722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6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1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Krasnoyarsk_railway_bridge_2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1600200"/>
            <a:ext cx="4876800" cy="525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uk-UA" sz="6000" dirty="0"/>
              <a:t> Річка Єнісей </a:t>
            </a:r>
            <a:br>
              <a:rPr lang="uk-UA" sz="6000" dirty="0"/>
            </a:br>
            <a:endParaRPr lang="ru-RU" sz="60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-180528" y="0"/>
            <a:ext cx="4752528" cy="666936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dirty="0"/>
              <a:t>Одна з </a:t>
            </a:r>
            <a:r>
              <a:rPr lang="ru-RU" sz="2800" dirty="0" err="1"/>
              <a:t>найбільших</a:t>
            </a:r>
            <a:r>
              <a:rPr lang="ru-RU" sz="2800" dirty="0"/>
              <a:t> </a:t>
            </a:r>
            <a:r>
              <a:rPr lang="ru-RU" sz="2800" dirty="0" err="1"/>
              <a:t>річок</a:t>
            </a:r>
            <a:r>
              <a:rPr lang="ru-RU" sz="2800" dirty="0"/>
              <a:t> </a:t>
            </a:r>
            <a:r>
              <a:rPr lang="ru-RU" sz="2800" dirty="0" err="1"/>
              <a:t>світу</a:t>
            </a:r>
            <a:r>
              <a:rPr lang="ru-RU" sz="2800" dirty="0"/>
              <a:t>: </a:t>
            </a:r>
            <a:r>
              <a:rPr lang="ru-RU" sz="2800" dirty="0" err="1"/>
              <a:t>довжина</a:t>
            </a:r>
            <a:r>
              <a:rPr lang="ru-RU" sz="2800" dirty="0"/>
              <a:t>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місця</a:t>
            </a:r>
            <a:r>
              <a:rPr lang="ru-RU" sz="2800" dirty="0"/>
              <a:t> </a:t>
            </a:r>
            <a:r>
              <a:rPr lang="ru-RU" sz="2800" dirty="0" err="1"/>
              <a:t>злиття</a:t>
            </a:r>
            <a:r>
              <a:rPr lang="ru-RU" sz="2800" dirty="0"/>
              <a:t> Великого </a:t>
            </a:r>
            <a:r>
              <a:rPr lang="ru-RU" sz="2800" dirty="0" err="1"/>
              <a:t>Єнісею</a:t>
            </a:r>
            <a:r>
              <a:rPr lang="ru-RU" sz="2800" dirty="0"/>
              <a:t> й Малого </a:t>
            </a:r>
            <a:r>
              <a:rPr lang="ru-RU" sz="2800" dirty="0" err="1"/>
              <a:t>Єнісею</a:t>
            </a:r>
            <a:r>
              <a:rPr lang="ru-RU" sz="2800" dirty="0"/>
              <a:t> — 3487 км,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джерел</a:t>
            </a:r>
            <a:r>
              <a:rPr lang="ru-RU" sz="2800" dirty="0"/>
              <a:t> Малого </a:t>
            </a:r>
            <a:r>
              <a:rPr lang="ru-RU" sz="2800" dirty="0" err="1"/>
              <a:t>Єнісею</a:t>
            </a:r>
            <a:r>
              <a:rPr lang="ru-RU" sz="2800" dirty="0"/>
              <a:t> — 4102 км,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джерел</a:t>
            </a:r>
            <a:r>
              <a:rPr lang="ru-RU" sz="2800" dirty="0"/>
              <a:t> Великого </a:t>
            </a:r>
            <a:r>
              <a:rPr lang="ru-RU" sz="2800" dirty="0" err="1"/>
              <a:t>Єнісею</a:t>
            </a:r>
            <a:r>
              <a:rPr lang="ru-RU" sz="2800" dirty="0"/>
              <a:t> — 4092 км,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джерела</a:t>
            </a:r>
            <a:r>
              <a:rPr lang="ru-RU" sz="2800" dirty="0"/>
              <a:t> Селенги — 5539 км.</a:t>
            </a:r>
          </a:p>
          <a:p>
            <a:pPr>
              <a:lnSpc>
                <a:spcPct val="80000"/>
              </a:lnSpc>
            </a:pPr>
            <a:r>
              <a:rPr lang="ru-RU" sz="2800" dirty="0" err="1"/>
              <a:t>Витрати</a:t>
            </a:r>
            <a:r>
              <a:rPr lang="ru-RU" sz="2800" dirty="0"/>
              <a:t> води 19 800 м³/сек. За величиною стоку (624 км³) </a:t>
            </a:r>
            <a:r>
              <a:rPr lang="ru-RU" sz="2800" dirty="0" err="1"/>
              <a:t>Єнісей</a:t>
            </a:r>
            <a:r>
              <a:rPr lang="ru-RU" sz="2800" dirty="0"/>
              <a:t> </a:t>
            </a:r>
            <a:r>
              <a:rPr lang="ru-RU" sz="2800" dirty="0" err="1"/>
              <a:t>посідає</a:t>
            </a:r>
            <a:r>
              <a:rPr lang="ru-RU" sz="2800" dirty="0"/>
              <a:t> 1-е </a:t>
            </a:r>
            <a:r>
              <a:rPr lang="ru-RU" sz="2800" dirty="0" err="1"/>
              <a:t>місце</a:t>
            </a:r>
            <a:r>
              <a:rPr lang="ru-RU" sz="2800" dirty="0"/>
              <a:t> </a:t>
            </a:r>
            <a:r>
              <a:rPr lang="ru-RU" sz="2800" dirty="0" err="1"/>
              <a:t>серед</a:t>
            </a:r>
            <a:r>
              <a:rPr lang="ru-RU" sz="2800" dirty="0"/>
              <a:t> </a:t>
            </a:r>
            <a:r>
              <a:rPr lang="ru-RU" sz="2800" dirty="0" err="1"/>
              <a:t>річок</a:t>
            </a:r>
            <a:r>
              <a:rPr lang="ru-RU" sz="2800" dirty="0"/>
              <a:t> </a:t>
            </a:r>
            <a:r>
              <a:rPr lang="ru-RU" sz="2800" dirty="0" err="1"/>
              <a:t>Росії</a:t>
            </a:r>
            <a:r>
              <a:rPr lang="ru-RU" sz="2800" dirty="0"/>
              <a:t>. За </a:t>
            </a:r>
            <a:r>
              <a:rPr lang="ru-RU" sz="2800" dirty="0" err="1"/>
              <a:t>площею</a:t>
            </a:r>
            <a:r>
              <a:rPr lang="ru-RU" sz="2800" dirty="0"/>
              <a:t> </a:t>
            </a:r>
            <a:r>
              <a:rPr lang="ru-RU" sz="2800" dirty="0" err="1"/>
              <a:t>басейну</a:t>
            </a:r>
            <a:r>
              <a:rPr lang="ru-RU" sz="2800" dirty="0"/>
              <a:t> (2 580 тис. км²) — 2-е </a:t>
            </a:r>
            <a:r>
              <a:rPr lang="ru-RU" sz="2800" dirty="0" err="1"/>
              <a:t>місце</a:t>
            </a:r>
            <a:r>
              <a:rPr lang="ru-RU" sz="2800" dirty="0"/>
              <a:t> </a:t>
            </a:r>
            <a:r>
              <a:rPr lang="ru-RU" sz="2800" dirty="0" err="1"/>
              <a:t>серед</a:t>
            </a:r>
            <a:r>
              <a:rPr lang="ru-RU" sz="2800" dirty="0"/>
              <a:t> </a:t>
            </a:r>
            <a:r>
              <a:rPr lang="ru-RU" sz="2800" dirty="0" err="1"/>
              <a:t>річок</a:t>
            </a:r>
            <a:r>
              <a:rPr lang="ru-RU" sz="2800" dirty="0"/>
              <a:t> </a:t>
            </a:r>
            <a:r>
              <a:rPr lang="ru-RU" sz="2800" dirty="0" err="1"/>
              <a:t>Росії</a:t>
            </a:r>
            <a:r>
              <a:rPr lang="ru-RU" sz="2800" dirty="0"/>
              <a:t> (</a:t>
            </a:r>
            <a:r>
              <a:rPr lang="ru-RU" sz="2800" dirty="0" err="1"/>
              <a:t>після</a:t>
            </a:r>
            <a:r>
              <a:rPr lang="ru-RU" sz="2800" dirty="0"/>
              <a:t> </a:t>
            </a:r>
            <a:r>
              <a:rPr lang="ru-RU" sz="2800" dirty="0" err="1"/>
              <a:t>Обі</a:t>
            </a:r>
            <a:r>
              <a:rPr lang="ru-RU" sz="2800" dirty="0"/>
              <a:t>) і 7-е </a:t>
            </a:r>
            <a:r>
              <a:rPr lang="ru-RU" sz="2800" dirty="0" err="1"/>
              <a:t>місце</a:t>
            </a:r>
            <a:r>
              <a:rPr lang="ru-RU" sz="2800" dirty="0"/>
              <a:t> </a:t>
            </a:r>
            <a:r>
              <a:rPr lang="ru-RU" sz="2800" dirty="0" err="1"/>
              <a:t>серед</a:t>
            </a:r>
            <a:r>
              <a:rPr lang="ru-RU" sz="2800" dirty="0"/>
              <a:t> </a:t>
            </a:r>
            <a:r>
              <a:rPr lang="ru-RU" sz="2800" dirty="0" err="1"/>
              <a:t>річок</a:t>
            </a:r>
            <a:r>
              <a:rPr lang="ru-RU" sz="2800" dirty="0"/>
              <a:t> </a:t>
            </a:r>
            <a:r>
              <a:rPr lang="ru-RU" sz="2800" dirty="0" err="1"/>
              <a:t>світу</a:t>
            </a:r>
            <a:r>
              <a:rPr lang="ru-RU" sz="28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433520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8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229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САВРАНКА</vt:lpstr>
      <vt:lpstr>Презентация PowerPoint</vt:lpstr>
      <vt:lpstr>КАМ’ЯНКА  біля с.Дмитрашківка</vt:lpstr>
      <vt:lpstr>Р.Кам’янка в місті Кам’янка</vt:lpstr>
      <vt:lpstr>Презентация PowerPoint</vt:lpstr>
      <vt:lpstr> Річка Єнісей 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Admin</cp:lastModifiedBy>
  <cp:revision>5</cp:revision>
  <dcterms:created xsi:type="dcterms:W3CDTF">2014-03-31T10:45:07Z</dcterms:created>
  <dcterms:modified xsi:type="dcterms:W3CDTF">2014-04-05T18:18:28Z</dcterms:modified>
</cp:coreProperties>
</file>