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8" r:id="rId13"/>
    <p:sldId id="267" r:id="rId14"/>
    <p:sldId id="270" r:id="rId15"/>
    <p:sldId id="269" r:id="rId16"/>
    <p:sldId id="275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82" d="100"/>
          <a:sy n="82" d="100"/>
        </p:scale>
        <p:origin x="146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-ZXpWkl0hE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i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935088"/>
          </a:xfrm>
        </p:spPr>
        <p:txBody>
          <a:bodyPr>
            <a:normAutofit fontScale="90000"/>
          </a:bodyPr>
          <a:lstStyle/>
          <a:p>
            <a:r>
              <a:rPr lang="uk-UA" sz="5300" i="1" dirty="0">
                <a:solidFill>
                  <a:schemeClr val="bg1"/>
                </a:solidFill>
              </a:rPr>
              <a:t>Антарктида:</a:t>
            </a:r>
            <a:br>
              <a:rPr lang="ru-RU" sz="4400" dirty="0">
                <a:solidFill>
                  <a:srgbClr val="FF0000"/>
                </a:solidFill>
              </a:rPr>
            </a:br>
            <a:r>
              <a:rPr lang="uk-UA" sz="5400" dirty="0">
                <a:solidFill>
                  <a:srgbClr val="FF0000"/>
                </a:solidFill>
              </a:rPr>
              <a:t> </a:t>
            </a:r>
            <a:r>
              <a:rPr lang="ru-RU" sz="5300" i="1" dirty="0">
                <a:solidFill>
                  <a:schemeClr val="bg1"/>
                </a:solidFill>
              </a:rPr>
              <a:t>полярний материк </a:t>
            </a:r>
            <a:r>
              <a:rPr lang="uk-UA" sz="5300" i="1" dirty="0">
                <a:solidFill>
                  <a:schemeClr val="bg1"/>
                </a:solidFill>
              </a:rPr>
              <a:t>планети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жеймс-Ку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032" y="620688"/>
            <a:ext cx="3456384" cy="30772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7416" y="205218"/>
            <a:ext cx="5256584" cy="2249760"/>
          </a:xfrm>
        </p:spPr>
        <p:txBody>
          <a:bodyPr/>
          <a:lstStyle/>
          <a:p>
            <a:pPr algn="ctr"/>
            <a:r>
              <a:rPr lang="uk-UA" dirty="0">
                <a:solidFill>
                  <a:schemeClr val="bg1"/>
                </a:solidFill>
              </a:rPr>
              <a:t>Історія дослідження Антарктиди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43808" y="3329608"/>
            <a:ext cx="6203032" cy="3528392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ru-RU" sz="1800" i="1" dirty="0">
                <a:solidFill>
                  <a:schemeClr val="bg1"/>
                </a:solidFill>
                <a:latin typeface="+mj-lt"/>
              </a:rPr>
              <a:t>                              « Ризик, пов’язаний з плаванням в цих недосліджених і покритих льодами морях у пошуках південного материка настільки великий, що я сміливо можу сказати, що жодна людина ніколи не зважиться про- никнути на південь далі, ніж це вдалося мені.»</a:t>
            </a:r>
            <a:endParaRPr lang="uk-UA" sz="1800" b="1" i="1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ct val="150000"/>
              </a:lnSpc>
            </a:pPr>
            <a:r>
              <a:rPr lang="uk-UA" sz="1800" b="1" i="1" dirty="0">
                <a:solidFill>
                  <a:schemeClr val="bg1"/>
                </a:solidFill>
                <a:latin typeface="+mj-lt"/>
              </a:rPr>
              <a:t>Дж. Кук 1775р.</a:t>
            </a:r>
            <a:endParaRPr lang="ru-RU" sz="1800" b="1" i="1" dirty="0">
              <a:solidFill>
                <a:schemeClr val="bg1"/>
              </a:solidFill>
              <a:latin typeface="+mj-lt"/>
            </a:endParaRPr>
          </a:p>
          <a:p>
            <a:pPr algn="r"/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737" y="1268759"/>
            <a:ext cx="8891263" cy="1933269"/>
          </a:xfrm>
        </p:spPr>
        <p:txBody>
          <a:bodyPr>
            <a:noAutofit/>
          </a:bodyPr>
          <a:lstStyle/>
          <a:p>
            <a:r>
              <a:rPr lang="uk-UA" sz="2400" dirty="0">
                <a:solidFill>
                  <a:schemeClr val="bg1"/>
                </a:solidFill>
              </a:rPr>
              <a:t>Російська експедиція на кораблях </a:t>
            </a:r>
            <a:r>
              <a:rPr lang="uk-UA" sz="2400" dirty="0" err="1">
                <a:solidFill>
                  <a:schemeClr val="bg1"/>
                </a:solidFill>
              </a:rPr>
              <a:t>“Восток”</a:t>
            </a:r>
            <a:r>
              <a:rPr lang="uk-UA" sz="2400" dirty="0">
                <a:solidFill>
                  <a:schemeClr val="bg1"/>
                </a:solidFill>
              </a:rPr>
              <a:t> і </a:t>
            </a:r>
            <a:r>
              <a:rPr lang="uk-UA" sz="2400" dirty="0" err="1">
                <a:solidFill>
                  <a:schemeClr val="bg1"/>
                </a:solidFill>
              </a:rPr>
              <a:t>“Мирний”</a:t>
            </a:r>
            <a:r>
              <a:rPr lang="uk-UA" sz="2400" dirty="0">
                <a:solidFill>
                  <a:schemeClr val="bg1"/>
                </a:solidFill>
              </a:rPr>
              <a:t> під керівництвом Лазарєва і </a:t>
            </a:r>
            <a:r>
              <a:rPr lang="uk-UA" sz="2400" dirty="0" err="1">
                <a:solidFill>
                  <a:schemeClr val="bg1"/>
                </a:solidFill>
              </a:rPr>
              <a:t>Беллінсгаузна</a:t>
            </a:r>
            <a:r>
              <a:rPr lang="uk-UA" sz="2400" dirty="0">
                <a:solidFill>
                  <a:schemeClr val="bg1"/>
                </a:solidFill>
              </a:rPr>
              <a:t> увінчалась успіхом.</a:t>
            </a:r>
            <a:br>
              <a:rPr lang="uk-UA" sz="2400" dirty="0">
                <a:solidFill>
                  <a:schemeClr val="bg1"/>
                </a:solidFill>
              </a:rPr>
            </a:br>
            <a:r>
              <a:rPr lang="uk-UA" sz="2400" dirty="0">
                <a:solidFill>
                  <a:schemeClr val="bg1"/>
                </a:solidFill>
              </a:rPr>
              <a:t>Парусні кораблі вперше дійшли до Антарктиди так близько, що бачили крижаний покрив.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01be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3284984"/>
            <a:ext cx="2252650" cy="25826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25ad4bcc1f487e41e1a0b3888a4bbc0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1151" y="3024399"/>
            <a:ext cx="2438201" cy="25202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48029" y="6033523"/>
            <a:ext cx="3275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+mj-lt"/>
              </a:rPr>
              <a:t>Ф. Ф. </a:t>
            </a:r>
            <a:r>
              <a:rPr lang="ru-RU" sz="2400" b="1" i="1" dirty="0" err="1">
                <a:solidFill>
                  <a:schemeClr val="bg1"/>
                </a:solidFill>
                <a:latin typeface="+mj-lt"/>
              </a:rPr>
              <a:t>Беллінсгаузен</a:t>
            </a:r>
            <a:endParaRPr lang="ru-RU" sz="2400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92080" y="6033523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+mj-lt"/>
              </a:rPr>
              <a:t>М. П. </a:t>
            </a:r>
            <a:r>
              <a:rPr lang="ru-RU" sz="2400" b="1" i="1" dirty="0" err="1">
                <a:solidFill>
                  <a:schemeClr val="bg1"/>
                </a:solidFill>
                <a:latin typeface="+mj-lt"/>
              </a:rPr>
              <a:t>Лазарєв</a:t>
            </a:r>
            <a:endParaRPr lang="ru-RU" sz="2400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A788A5A-A963-4B7F-9227-5B0370B999F7}"/>
              </a:ext>
            </a:extLst>
          </p:cNvPr>
          <p:cNvSpPr txBox="1">
            <a:spLocks/>
          </p:cNvSpPr>
          <p:nvPr/>
        </p:nvSpPr>
        <p:spPr>
          <a:xfrm>
            <a:off x="6677537" y="188640"/>
            <a:ext cx="2460377" cy="71776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i="1" dirty="0">
                <a:solidFill>
                  <a:schemeClr val="bg1"/>
                </a:solidFill>
              </a:rPr>
              <a:t>1820 рік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2240" y="548680"/>
            <a:ext cx="2170584" cy="326040"/>
          </a:xfrm>
        </p:spPr>
        <p:txBody>
          <a:bodyPr>
            <a:noAutofit/>
          </a:bodyPr>
          <a:lstStyle/>
          <a:p>
            <a:r>
              <a:rPr lang="uk-UA" sz="3600" i="1" dirty="0">
                <a:solidFill>
                  <a:schemeClr val="bg1"/>
                </a:solidFill>
              </a:rPr>
              <a:t>1912 рік</a:t>
            </a:r>
            <a:br>
              <a:rPr lang="ru-RU" sz="3600" i="1" dirty="0">
                <a:solidFill>
                  <a:schemeClr val="bg1"/>
                </a:solidFill>
              </a:rPr>
            </a:br>
            <a:r>
              <a:rPr lang="uk-UA" sz="3600" dirty="0"/>
              <a:t> </a:t>
            </a:r>
            <a:endParaRPr lang="ru-RU" sz="3600" dirty="0"/>
          </a:p>
        </p:txBody>
      </p:sp>
      <p:pic>
        <p:nvPicPr>
          <p:cNvPr id="3" name="Рисунок 2" descr="roald-amundsen-1872-1928_thum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345" y="923947"/>
            <a:ext cx="3024336" cy="41399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67544" y="5445224"/>
            <a:ext cx="255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>
                <a:solidFill>
                  <a:schemeClr val="bg1"/>
                </a:solidFill>
                <a:latin typeface="+mj-lt"/>
              </a:rPr>
              <a:t>Рауль Амундсен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50704" y="1200760"/>
            <a:ext cx="60486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+mj-lt"/>
              </a:rPr>
              <a:t>Норвежець за походженням розпочав свою подорож у лютому 1911 року. Першим із європейців дістався північно-західним проходом з Атлантичного океану в Тихий.</a:t>
            </a:r>
          </a:p>
          <a:p>
            <a:pPr algn="ctr"/>
            <a:r>
              <a:rPr lang="uk-UA" sz="2400" dirty="0">
                <a:solidFill>
                  <a:schemeClr val="bg1"/>
                </a:solidFill>
                <a:latin typeface="+mj-lt"/>
              </a:rPr>
              <a:t>Він перший досяг Південного полюса.</a:t>
            </a:r>
          </a:p>
          <a:p>
            <a:pPr algn="ctr"/>
            <a:r>
              <a:rPr lang="uk-UA" sz="2400" dirty="0">
                <a:solidFill>
                  <a:schemeClr val="bg1"/>
                </a:solidFill>
                <a:latin typeface="+mj-lt"/>
              </a:rPr>
              <a:t>Його ім'ям названа затока в Північному Льодовитому океані, море біля берегів Антарктиди, гори у східній частині материка, полярна станція .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7200" y="5421158"/>
            <a:ext cx="3178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Роберт Скотт</a:t>
            </a:r>
          </a:p>
        </p:txBody>
      </p:sp>
      <p:pic>
        <p:nvPicPr>
          <p:cNvPr id="4" name="Рисунок 3" descr="1425864015_5846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388" y="1315599"/>
            <a:ext cx="2880320" cy="38884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435896" y="1570584"/>
            <a:ext cx="5688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+mj-lt"/>
              </a:rPr>
              <a:t>17 січня 1912р. англійський мореплавець  Р. Скотт досяг Південного полюса. Але як виявилось Південний полюс на місяць раніше був відкритий норвежцем </a:t>
            </a:r>
            <a:r>
              <a:rPr lang="uk-UA" sz="2400" dirty="0" err="1">
                <a:solidFill>
                  <a:schemeClr val="bg1"/>
                </a:solidFill>
                <a:latin typeface="+mj-lt"/>
              </a:rPr>
              <a:t>Раулем</a:t>
            </a:r>
            <a:r>
              <a:rPr lang="uk-UA" sz="2400" dirty="0">
                <a:solidFill>
                  <a:schemeClr val="bg1"/>
                </a:solidFill>
                <a:latin typeface="+mj-lt"/>
              </a:rPr>
              <a:t> Амундсеном.</a:t>
            </a:r>
          </a:p>
          <a:p>
            <a:pPr algn="ctr"/>
            <a:r>
              <a:rPr lang="uk-UA" sz="2400" dirty="0">
                <a:solidFill>
                  <a:schemeClr val="bg1"/>
                </a:solidFill>
                <a:latin typeface="+mj-lt"/>
              </a:rPr>
              <a:t>Роберт Скотт разом з чотирнадцятьма супутниками загинули на зворотному шляху від холоду та голоду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7B5C014E-EC44-43F0-8696-FEC08307DFD5}"/>
              </a:ext>
            </a:extLst>
          </p:cNvPr>
          <p:cNvSpPr txBox="1">
            <a:spLocks/>
          </p:cNvSpPr>
          <p:nvPr/>
        </p:nvSpPr>
        <p:spPr>
          <a:xfrm>
            <a:off x="6732240" y="548680"/>
            <a:ext cx="2170584" cy="32604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uk-UA" sz="3600" i="1">
                <a:solidFill>
                  <a:schemeClr val="bg1"/>
                </a:solidFill>
              </a:rPr>
              <a:t>1912 рік</a:t>
            </a:r>
            <a:br>
              <a:rPr lang="ru-RU" sz="3600" i="1">
                <a:solidFill>
                  <a:schemeClr val="bg1"/>
                </a:solidFill>
              </a:rPr>
            </a:br>
            <a:r>
              <a:rPr lang="uk-UA" sz="3600"/>
              <a:t> </a:t>
            </a:r>
            <a:endParaRPr lang="ru-RU" sz="3600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8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8229600" cy="1498178"/>
          </a:xfrm>
        </p:spPr>
        <p:txBody>
          <a:bodyPr>
            <a:noAutofit/>
          </a:bodyPr>
          <a:lstStyle/>
          <a:p>
            <a:pPr algn="r"/>
            <a:r>
              <a:rPr lang="uk-UA" sz="2400" dirty="0">
                <a:solidFill>
                  <a:schemeClr val="bg1"/>
                </a:solidFill>
              </a:rPr>
              <a:t>“Боротися й шукати, знайти і не здаватися...” </a:t>
            </a:r>
            <a:br>
              <a:rPr lang="uk-UA" sz="2400" dirty="0">
                <a:solidFill>
                  <a:schemeClr val="bg1"/>
                </a:solidFill>
              </a:rPr>
            </a:br>
            <a:r>
              <a:rPr lang="uk-UA" sz="2400" dirty="0">
                <a:solidFill>
                  <a:schemeClr val="bg1"/>
                </a:solidFill>
              </a:rPr>
              <a:t>Ці рядки вирізані на хресті, який був встановлений в Антарктиді в пам’ять англійському мореплавцю Роберту Скотту.</a:t>
            </a:r>
            <a:br>
              <a:rPr lang="ru-RU" sz="1800" dirty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0BC1DF-2504-4BE3-9EA8-230EEE8A77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863491"/>
            <a:ext cx="3680227" cy="236270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46148C-74FE-4F67-B6C4-693AEFD66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3019398"/>
            <a:ext cx="4431263" cy="29523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A9AE7B-8192-4718-97B3-898677E1C2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4581128"/>
            <a:ext cx="2857500" cy="20478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211" y="548680"/>
            <a:ext cx="8435280" cy="1714202"/>
          </a:xfrm>
        </p:spPr>
        <p:txBody>
          <a:bodyPr>
            <a:normAutofit/>
          </a:bodyPr>
          <a:lstStyle/>
          <a:p>
            <a:r>
              <a:rPr lang="uk-UA" sz="2800" b="0" dirty="0">
                <a:solidFill>
                  <a:schemeClr val="bg1"/>
                </a:solidFill>
              </a:rPr>
              <a:t>В 40-50ті роки в Антарктиді починають створювати наукові бази і станції для проведення регулярних досліджень.</a:t>
            </a:r>
            <a:endParaRPr lang="ru-RU" sz="2800" b="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66274C-F167-4F72-8343-C242C6602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28354"/>
            <a:ext cx="460851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F228B4-6549-45B0-A27D-41B2B7FDF5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2924943"/>
            <a:ext cx="3817607" cy="2863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8781A8-22FF-487D-8F2F-EC239788C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chemeClr val="bg1"/>
                </a:solidFill>
              </a:rPr>
              <a:t>Цікаві факти про Антарктиду</a:t>
            </a:r>
          </a:p>
        </p:txBody>
      </p:sp>
      <p:pic>
        <p:nvPicPr>
          <p:cNvPr id="5" name="Online Media 4">
            <a:hlinkClick r:id="" action="ppaction://media"/>
            <a:extLst>
              <a:ext uri="{FF2B5EF4-FFF2-40B4-BE49-F238E27FC236}">
                <a16:creationId xmlns:a16="http://schemas.microsoft.com/office/drawing/2014/main" id="{86B01366-F503-4993-B8B1-B5010C1D0B8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31640" y="1524193"/>
            <a:ext cx="7128792" cy="486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9012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38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>
                <a:solidFill>
                  <a:schemeClr val="bg1"/>
                </a:solidFill>
              </a:rPr>
              <a:t>Льодовиковий покрив материка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1916832"/>
            <a:ext cx="43924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solidFill>
                  <a:schemeClr val="bg1"/>
                </a:solidFill>
                <a:latin typeface="+mj-lt"/>
              </a:rPr>
              <a:t>Майже вся поверхня вкрита крижаним панцером. </a:t>
            </a:r>
          </a:p>
          <a:p>
            <a:pPr algn="ctr"/>
            <a:r>
              <a:rPr lang="uk-UA" sz="3200" dirty="0">
                <a:solidFill>
                  <a:schemeClr val="bg1"/>
                </a:solidFill>
                <a:latin typeface="+mj-lt"/>
              </a:rPr>
              <a:t>Середня товщина – 2000 м, але місцями досягає 4300м.</a:t>
            </a:r>
            <a:endParaRPr lang="ru-RU" sz="32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" name="Рисунок 3" descr="e219a71338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4211960" cy="558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9040" y="765002"/>
            <a:ext cx="5554960" cy="459452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2800" b="0" dirty="0">
                <a:solidFill>
                  <a:schemeClr val="bg1"/>
                </a:solidFill>
              </a:rPr>
              <a:t>З берегів материка повільно сповзають льодовики, плавучі крижані гори – айсберги. </a:t>
            </a:r>
            <a:br>
              <a:rPr lang="uk-UA" sz="2800" b="0" dirty="0">
                <a:solidFill>
                  <a:schemeClr val="bg1"/>
                </a:solidFill>
              </a:rPr>
            </a:br>
            <a:r>
              <a:rPr lang="uk-UA" sz="2800" b="0" dirty="0">
                <a:solidFill>
                  <a:schemeClr val="bg1"/>
                </a:solidFill>
              </a:rPr>
              <a:t>Вони мають </a:t>
            </a:r>
            <a:r>
              <a:rPr lang="uk-UA" sz="2800" b="0" dirty="0" err="1">
                <a:solidFill>
                  <a:schemeClr val="bg1"/>
                </a:solidFill>
              </a:rPr>
              <a:t>столоподібну</a:t>
            </a:r>
            <a:r>
              <a:rPr lang="uk-UA" sz="2800" b="0" dirty="0">
                <a:solidFill>
                  <a:schemeClr val="bg1"/>
                </a:solidFill>
              </a:rPr>
              <a:t> форму. У межах Північного океану близько 200тис. айсбергів. Айсберг може плавати 6-12 років повільно зменшуючись в розмірах.</a:t>
            </a:r>
            <a:endParaRPr lang="ru-RU" sz="2800" b="0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111160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424" y="274638"/>
            <a:ext cx="3347864" cy="344686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 descr="iceberg-wallpaper-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0424" y="4077072"/>
            <a:ext cx="3635896" cy="25649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45015"/>
            <a:ext cx="320384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chemeClr val="bg1"/>
                </a:solidFill>
              </a:rPr>
              <a:t>Клімат Антарктиди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848" y="1340769"/>
            <a:ext cx="57606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За надзвичайно суворий клімат Антарктиду називають </a:t>
            </a:r>
            <a:r>
              <a:rPr lang="uk-UA" sz="2000" dirty="0" err="1">
                <a:solidFill>
                  <a:schemeClr val="bg1"/>
                </a:solidFill>
                <a:latin typeface="+mj-lt"/>
              </a:rPr>
              <a:t>“материком</a:t>
            </a:r>
            <a:r>
              <a:rPr lang="uk-UA" sz="2000" dirty="0">
                <a:solidFill>
                  <a:schemeClr val="bg1"/>
                </a:solidFill>
                <a:latin typeface="+mj-lt"/>
              </a:rPr>
              <a:t> вічного </a:t>
            </a:r>
            <a:r>
              <a:rPr lang="uk-UA" sz="2000" dirty="0" err="1">
                <a:solidFill>
                  <a:schemeClr val="bg1"/>
                </a:solidFill>
                <a:latin typeface="+mj-lt"/>
              </a:rPr>
              <a:t>холоду”</a:t>
            </a:r>
            <a:r>
              <a:rPr lang="uk-UA" sz="2000" dirty="0">
                <a:solidFill>
                  <a:schemeClr val="bg1"/>
                </a:solidFill>
                <a:latin typeface="+mj-lt"/>
              </a:rPr>
              <a:t>. Взимку, під час полярної ночі, середня температура опускається до -60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°C</a:t>
            </a:r>
            <a:r>
              <a:rPr lang="uk-UA" sz="2000" dirty="0">
                <a:solidFill>
                  <a:schemeClr val="bg1"/>
                </a:solidFill>
                <a:latin typeface="+mj-lt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Середньомісячна температура в глибині континенту від -20 до -70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°C</a:t>
            </a:r>
            <a:r>
              <a:rPr lang="uk-UA" sz="2000" dirty="0">
                <a:solidFill>
                  <a:schemeClr val="bg1"/>
                </a:solidFill>
                <a:latin typeface="+mj-lt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Найвища у прибережні зоні -11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°C</a:t>
            </a:r>
            <a:r>
              <a:rPr lang="uk-UA" sz="2000" dirty="0">
                <a:solidFill>
                  <a:schemeClr val="bg1"/>
                </a:solidFill>
                <a:latin typeface="+mj-lt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Найнижча температура на Землі -89,2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°C</a:t>
            </a:r>
            <a:r>
              <a:rPr lang="uk-UA" sz="2000" dirty="0">
                <a:solidFill>
                  <a:schemeClr val="bg1"/>
                </a:solidFill>
                <a:latin typeface="+mj-lt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Опади випадають лише у вигляді снігу (в середньому 200мм на рік).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63272" cy="576064"/>
          </a:xfrm>
        </p:spPr>
        <p:txBody>
          <a:bodyPr>
            <a:normAutofit fontScale="90000"/>
          </a:bodyPr>
          <a:lstStyle/>
          <a:p>
            <a:pPr marL="742950" indent="-742950"/>
            <a:r>
              <a:rPr lang="uk-UA" sz="4400" dirty="0">
                <a:solidFill>
                  <a:schemeClr val="bg1"/>
                </a:solidFill>
              </a:rPr>
              <a:t>ЗМІСТ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484784"/>
            <a:ext cx="8197047" cy="2862322"/>
          </a:xfrm>
          <a:custGeom>
            <a:avLst/>
            <a:gdLst>
              <a:gd name="connsiteX0" fmla="*/ 0 w 7380820"/>
              <a:gd name="connsiteY0" fmla="*/ 0 h 1938992"/>
              <a:gd name="connsiteX1" fmla="*/ 7380820 w 7380820"/>
              <a:gd name="connsiteY1" fmla="*/ 0 h 1938992"/>
              <a:gd name="connsiteX2" fmla="*/ 7380820 w 7380820"/>
              <a:gd name="connsiteY2" fmla="*/ 1938992 h 1938992"/>
              <a:gd name="connsiteX3" fmla="*/ 0 w 7380820"/>
              <a:gd name="connsiteY3" fmla="*/ 1938992 h 1938992"/>
              <a:gd name="connsiteX4" fmla="*/ 0 w 7380820"/>
              <a:gd name="connsiteY4" fmla="*/ 0 h 1938992"/>
              <a:gd name="connsiteX0" fmla="*/ 0 w 7791367"/>
              <a:gd name="connsiteY0" fmla="*/ 0 h 2648119"/>
              <a:gd name="connsiteX1" fmla="*/ 7380820 w 7791367"/>
              <a:gd name="connsiteY1" fmla="*/ 0 h 2648119"/>
              <a:gd name="connsiteX2" fmla="*/ 7791367 w 7791367"/>
              <a:gd name="connsiteY2" fmla="*/ 2648119 h 2648119"/>
              <a:gd name="connsiteX3" fmla="*/ 0 w 7791367"/>
              <a:gd name="connsiteY3" fmla="*/ 1938992 h 2648119"/>
              <a:gd name="connsiteX4" fmla="*/ 0 w 7791367"/>
              <a:gd name="connsiteY4" fmla="*/ 0 h 2648119"/>
              <a:gd name="connsiteX0" fmla="*/ 513184 w 8304551"/>
              <a:gd name="connsiteY0" fmla="*/ 0 h 3319922"/>
              <a:gd name="connsiteX1" fmla="*/ 7894004 w 8304551"/>
              <a:gd name="connsiteY1" fmla="*/ 0 h 3319922"/>
              <a:gd name="connsiteX2" fmla="*/ 8304551 w 8304551"/>
              <a:gd name="connsiteY2" fmla="*/ 2648119 h 3319922"/>
              <a:gd name="connsiteX3" fmla="*/ 0 w 8304551"/>
              <a:gd name="connsiteY3" fmla="*/ 3319922 h 3319922"/>
              <a:gd name="connsiteX4" fmla="*/ 513184 w 8304551"/>
              <a:gd name="connsiteY4" fmla="*/ 0 h 331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4551" h="3319922">
                <a:moveTo>
                  <a:pt x="513184" y="0"/>
                </a:moveTo>
                <a:lnTo>
                  <a:pt x="7894004" y="0"/>
                </a:lnTo>
                <a:lnTo>
                  <a:pt x="8304551" y="2648119"/>
                </a:lnTo>
                <a:lnTo>
                  <a:pt x="0" y="3319922"/>
                </a:lnTo>
                <a:lnTo>
                  <a:pt x="513184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Географічне положення материка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Історія відкриття та дослідження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Сучасні наукові дослідження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Тектонічна будова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Рельєф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chemeClr val="bg1"/>
                </a:solidFill>
              </a:rPr>
              <a:t>Домашнє завдання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2060848"/>
            <a:ext cx="82089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Опрацювати матеріал підручника §30.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Закінчити практичну роботу №8.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Скласти хронологічну таблицю “Дослідження і освоєння Антарктиди ”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Підготувати повідомлення, презентацію про особливості материка. 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706090"/>
          </a:xfrm>
        </p:spPr>
        <p:txBody>
          <a:bodyPr>
            <a:normAutofit fontScale="90000"/>
          </a:bodyPr>
          <a:lstStyle/>
          <a:p>
            <a:r>
              <a:rPr lang="uk-UA" dirty="0">
                <a:solidFill>
                  <a:srgbClr val="FF0000"/>
                </a:solidFill>
              </a:rPr>
              <a:t> </a:t>
            </a:r>
            <a:r>
              <a:rPr lang="uk-UA" dirty="0">
                <a:solidFill>
                  <a:schemeClr val="bg1"/>
                </a:solidFill>
              </a:rPr>
              <a:t>Мета уроку</a:t>
            </a:r>
            <a:br>
              <a:rPr lang="uk-UA" dirty="0">
                <a:solidFill>
                  <a:srgbClr val="FF0000"/>
                </a:solidFill>
              </a:rPr>
            </a:br>
            <a:endParaRPr lang="ru-RU" sz="31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3710" y="1772816"/>
            <a:ext cx="8640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>
                <a:solidFill>
                  <a:schemeClr val="bg1"/>
                </a:solidFill>
              </a:rPr>
              <a:t>Сформувати уявлення учнів про особливості ФПП материка;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>
                <a:solidFill>
                  <a:schemeClr val="bg1"/>
                </a:solidFill>
              </a:rPr>
              <a:t>Розкрити особливості тектонічної будови материка, </a:t>
            </a:r>
            <a:r>
              <a:rPr lang="uk-UA" sz="2400" dirty="0" err="1">
                <a:solidFill>
                  <a:schemeClr val="bg1"/>
                </a:solidFill>
              </a:rPr>
              <a:t>надлідний</a:t>
            </a:r>
            <a:r>
              <a:rPr lang="uk-UA" sz="2400" dirty="0">
                <a:solidFill>
                  <a:schemeClr val="bg1"/>
                </a:solidFill>
              </a:rPr>
              <a:t> та підлідний рельєф;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>
                <a:solidFill>
                  <a:schemeClr val="bg1"/>
                </a:solidFill>
              </a:rPr>
              <a:t>Характеризувати етапи відкриття та дослідження Антарктиди;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>
                <a:solidFill>
                  <a:schemeClr val="bg1"/>
                </a:solidFill>
              </a:rPr>
              <a:t>Розвивати образне і логічне мислення, зв'язне  мовлення, пам’ять, увагу, вміння чітко висловлювати свою думку;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>
                <a:solidFill>
                  <a:schemeClr val="bg1"/>
                </a:solidFill>
              </a:rPr>
              <a:t>Виховати інтерес до вивчення географії та пізнання нового.</a:t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147248" cy="201166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«Ніщо не відкриває очі на світ і не розширює світогляд як подорожі»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40466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>
                <a:solidFill>
                  <a:schemeClr val="bg1"/>
                </a:solidFill>
              </a:rPr>
              <a:t>Гасло уроку: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5085184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chemeClr val="bg1"/>
                </a:solidFill>
              </a:rPr>
              <a:t>Ш. Терон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chemeClr val="bg1"/>
                </a:solidFill>
              </a:rPr>
              <a:t>Запитання для обговорення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916832"/>
            <a:ext cx="856895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Де розташований Південний полюс?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Яка його географічна широта?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Чому, на вашу думку, Антарктида зображена на карті білим кольором?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Чи хотіли б ви потрапити на цей материк? </a:t>
            </a:r>
            <a:endParaRPr lang="ru-RU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7F05BE2-9FAC-4AD8-A8CA-150BE3813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3" y="260648"/>
            <a:ext cx="8846461" cy="5933256"/>
          </a:xfrm>
        </p:spPr>
        <p:txBody>
          <a:bodyPr/>
          <a:lstStyle/>
          <a:p>
            <a:pPr marL="13716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Королева холоду, безмежний континент, край землі – все це про континент, розташований на крайньому півдні землі, Антарктиду. 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13931F-E9B6-44EC-B4E3-63656F21C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93627">
            <a:off x="4366667" y="2114232"/>
            <a:ext cx="4535817" cy="25544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7466923-1096-4912-AFDF-D209B1E9C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8658">
            <a:off x="2583421" y="3227276"/>
            <a:ext cx="4754385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CA9A2B5-3C19-41F2-B4D0-E7665A1F3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44094">
            <a:off x="366623" y="2240790"/>
            <a:ext cx="3667125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3B0181-3C97-491B-B99A-0CA1BB97FE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227640">
            <a:off x="522093" y="4595910"/>
            <a:ext cx="2647950" cy="1724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Результат пошуку зображень за запитом &quot;антарктида&quot;">
            <a:extLst>
              <a:ext uri="{FF2B5EF4-FFF2-40B4-BE49-F238E27FC236}">
                <a16:creationId xmlns:a16="http://schemas.microsoft.com/office/drawing/2014/main" id="{E54FDA23-4B6C-4CD4-AF45-3C2C07C18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1132">
            <a:off x="4534193" y="3772999"/>
            <a:ext cx="4200763" cy="23998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chemeClr val="bg1"/>
                </a:solidFill>
              </a:rPr>
              <a:t>Картографічна зупинка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268760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1"/>
                </a:solidFill>
                <a:latin typeface="+mj-lt"/>
              </a:rPr>
              <a:t>Географічне положення материка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029344"/>
            <a:ext cx="73551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1. Положення материка щодо: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Екватора;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Тропіків;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Полярних кіл;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Нульового і 180 меридіанів.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532" y="4293096"/>
            <a:ext cx="8424936" cy="1962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У яких півкулях розташований.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Океани і моря, що омивають.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Найбільші острови, півострови.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2"/>
            </a:pPr>
            <a:r>
              <a:rPr lang="uk-UA" sz="2000" dirty="0">
                <a:solidFill>
                  <a:schemeClr val="bg1"/>
                </a:solidFill>
                <a:latin typeface="+mj-lt"/>
              </a:rPr>
              <a:t>Океанічні течії поблизу узбережжя материка</a:t>
            </a:r>
            <a:r>
              <a:rPr lang="uk-UA" sz="2400" dirty="0">
                <a:solidFill>
                  <a:schemeClr val="bg1"/>
                </a:solidFill>
                <a:latin typeface="+mj-lt"/>
              </a:rPr>
              <a:t>.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chemeClr val="bg1"/>
                </a:solidFill>
              </a:rPr>
              <a:t>Візитна картка материка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916832"/>
            <a:ext cx="828092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Площа: 14 млн. кв. км.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Населення: постійне населення відсутнє.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В 1959р. підписаний міжнародний договір, згідно якому в Антарктиді </a:t>
            </a:r>
            <a:r>
              <a:rPr lang="uk-UA" sz="2800" dirty="0">
                <a:solidFill>
                  <a:schemeClr val="bg1"/>
                </a:solidFill>
                <a:latin typeface="+mj-lt"/>
              </a:rPr>
              <a:t>ЗАБОРОНЯЄТЬСЯ</a:t>
            </a:r>
            <a:r>
              <a:rPr lang="uk-UA" sz="2400" dirty="0">
                <a:solidFill>
                  <a:schemeClr val="bg1"/>
                </a:solidFill>
                <a:latin typeface="+mj-lt"/>
              </a:rPr>
              <a:t> будувати промислові та військові об'єкти, видобувати корисні копалини, проводити випробування зброї.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uk-UA" sz="2400" dirty="0">
                <a:solidFill>
                  <a:schemeClr val="bg1"/>
                </a:solidFill>
                <a:latin typeface="+mj-lt"/>
              </a:rPr>
              <a:t>Антарктида – материк міжнародного співтовариства</a:t>
            </a:r>
            <a:endParaRPr lang="ru-RU" sz="24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chemeClr val="bg1"/>
                </a:solidFill>
              </a:rPr>
              <a:t>Практична робота №8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2494" y="1988840"/>
            <a:ext cx="82912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dirty="0">
                <a:solidFill>
                  <a:schemeClr val="bg1"/>
                </a:solidFill>
              </a:rPr>
              <a:t>Підпишіть на контурній карті: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uk-UA" sz="2400" dirty="0">
                <a:solidFill>
                  <a:schemeClr val="bg1"/>
                </a:solidFill>
              </a:rPr>
              <a:t>Південний полюс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uk-UA" sz="2400" dirty="0">
                <a:solidFill>
                  <a:schemeClr val="bg1"/>
                </a:solidFill>
              </a:rPr>
              <a:t>Південне полярне коло.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uk-UA" sz="2400" dirty="0">
                <a:solidFill>
                  <a:schemeClr val="bg1"/>
                </a:solidFill>
              </a:rPr>
              <a:t>Океани, що омивають береги материка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</TotalTime>
  <Words>621</Words>
  <Application>Microsoft Office PowerPoint</Application>
  <PresentationFormat>On-screen Show (4:3)</PresentationFormat>
  <Paragraphs>78</Paragraphs>
  <Slides>20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Антарктида:  полярний материк планети</vt:lpstr>
      <vt:lpstr>ЗМІСТ</vt:lpstr>
      <vt:lpstr> Мета уроку </vt:lpstr>
      <vt:lpstr>«Ніщо не відкриває очі на світ і не розширює світогляд як подорожі» </vt:lpstr>
      <vt:lpstr>Запитання для обговорення </vt:lpstr>
      <vt:lpstr>PowerPoint Presentation</vt:lpstr>
      <vt:lpstr>Картографічна зупинка</vt:lpstr>
      <vt:lpstr>Візитна картка материка </vt:lpstr>
      <vt:lpstr>Практична робота №8</vt:lpstr>
      <vt:lpstr>Історія дослідження Антарктиди</vt:lpstr>
      <vt:lpstr>Російська експедиція на кораблях “Восток” і “Мирний” під керівництвом Лазарєва і Беллінсгаузна увінчалась успіхом. Парусні кораблі вперше дійшли до Антарктиди так близько, що бачили крижаний покрив.</vt:lpstr>
      <vt:lpstr>1912 рік  </vt:lpstr>
      <vt:lpstr> </vt:lpstr>
      <vt:lpstr>“Боротися й шукати, знайти і не здаватися...”  Ці рядки вирізані на хресті, який був встановлений в Антарктиді в пам’ять англійському мореплавцю Роберту Скотту. </vt:lpstr>
      <vt:lpstr>В 40-50ті роки в Антарктиді починають створювати наукові бази і станції для проведення регулярних досліджень.</vt:lpstr>
      <vt:lpstr>Цікаві факти про Антарктиду</vt:lpstr>
      <vt:lpstr>Льодовиковий покрив материка</vt:lpstr>
      <vt:lpstr>З берегів материка повільно сповзають льодовики, плавучі крижані гори – айсберги.  Вони мають столоподібну форму. У межах Північного океану близько 200тис. айсбергів. Айсберг може плавати 6-12 років повільно зменшуючись в розмірах.</vt:lpstr>
      <vt:lpstr>Клімат Антарктиди</vt:lpstr>
      <vt:lpstr>Домашнє завдання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Полярний материк планети -</dc:title>
  <dc:creator>admin</dc:creator>
  <cp:lastModifiedBy>Liliia Prokhorenko</cp:lastModifiedBy>
  <cp:revision>30</cp:revision>
  <dcterms:created xsi:type="dcterms:W3CDTF">2018-02-04T13:40:33Z</dcterms:created>
  <dcterms:modified xsi:type="dcterms:W3CDTF">2018-03-03T21:33:21Z</dcterms:modified>
</cp:coreProperties>
</file>