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6" r:id="rId1"/>
  </p:sldMasterIdLst>
  <p:notesMasterIdLst>
    <p:notesMasterId r:id="rId22"/>
  </p:notesMasterIdLst>
  <p:sldIdLst>
    <p:sldId id="256" r:id="rId2"/>
    <p:sldId id="277" r:id="rId3"/>
    <p:sldId id="278" r:id="rId4"/>
    <p:sldId id="279" r:id="rId5"/>
    <p:sldId id="280" r:id="rId6"/>
    <p:sldId id="281" r:id="rId7"/>
    <p:sldId id="257" r:id="rId8"/>
    <p:sldId id="258" r:id="rId9"/>
    <p:sldId id="282" r:id="rId10"/>
    <p:sldId id="284" r:id="rId11"/>
    <p:sldId id="285" r:id="rId12"/>
    <p:sldId id="287" r:id="rId13"/>
    <p:sldId id="288" r:id="rId14"/>
    <p:sldId id="289" r:id="rId15"/>
    <p:sldId id="290" r:id="rId16"/>
    <p:sldId id="291" r:id="rId17"/>
    <p:sldId id="292" r:id="rId18"/>
    <p:sldId id="293" r:id="rId19"/>
    <p:sldId id="294" r:id="rId20"/>
    <p:sldId id="295" r:id="rId2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333FF"/>
    <a:srgbClr val="6C0000"/>
    <a:srgbClr val="61407C"/>
    <a:srgbClr val="195C5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35758FB7-9AC5-4552-8A53-C91805E547FA}" styleName="Стиль из темы 1 - акцент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Стиль из темы 1 - акцент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4086" autoAdjust="0"/>
    <p:restoredTop sz="94151" autoAdjust="0"/>
  </p:normalViewPr>
  <p:slideViewPr>
    <p:cSldViewPr>
      <p:cViewPr varScale="1">
        <p:scale>
          <a:sx n="63" d="100"/>
          <a:sy n="63" d="100"/>
        </p:scale>
        <p:origin x="-1536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3ABA8D-5261-4AE1-8CD7-F01631FD2F71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909FA0-4352-4168-8F81-34D89DCAEBC9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46209880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909FA0-4352-4168-8F81-34D89DCAEBC9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76162026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uk-UA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8ED22C8-C7D7-4AC9-A1C2-834322BE7609}" type="datetimeFigureOut">
              <a:rPr lang="ru-RU" smtClean="0"/>
              <a:pPr/>
              <a:t>14.11.2018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5FC64B-2328-4A6C-9CE4-D55628C02E2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57" r:id="rId1"/>
    <p:sldLayoutId id="2147484058" r:id="rId2"/>
    <p:sldLayoutId id="2147484059" r:id="rId3"/>
    <p:sldLayoutId id="2147484060" r:id="rId4"/>
    <p:sldLayoutId id="2147484061" r:id="rId5"/>
    <p:sldLayoutId id="2147484062" r:id="rId6"/>
    <p:sldLayoutId id="2147484063" r:id="rId7"/>
    <p:sldLayoutId id="2147484064" r:id="rId8"/>
    <p:sldLayoutId id="2147484065" r:id="rId9"/>
    <p:sldLayoutId id="2147484066" r:id="rId10"/>
    <p:sldLayoutId id="2147484067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gif"/><Relationship Id="rId5" Type="http://schemas.openxmlformats.org/officeDocument/2006/relationships/image" Target="../media/image3.gif"/><Relationship Id="rId4" Type="http://schemas.openxmlformats.org/officeDocument/2006/relationships/image" Target="../media/image2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gif"/><Relationship Id="rId7" Type="http://schemas.openxmlformats.org/officeDocument/2006/relationships/hyperlink" Target="https://uk.wikipedia.org/wiki/%D0%A4%D1%80%D0%B0%D0%BD%D0%BA%D0%BE%D1%84%D0%BE%D0%BD%D0%B8" TargetMode="External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uk.wikipedia.org/wiki/%D0%9C%D1%96%D0%B6%D0%BD%D0%B0%D1%80%D0%BE%D0%B4%D0%BD%D0%B0_%D0%BE%D1%80%D0%B3%D0%B0%D0%BD%D1%96%D0%B7%D0%B0%D1%86%D1%96%D1%8F" TargetMode="External"/><Relationship Id="rId5" Type="http://schemas.openxmlformats.org/officeDocument/2006/relationships/hyperlink" Target="https://uk.wikipedia.org/wiki/%D0%A4%D1%80%D0%B0%D0%BD%D1%86%D1%83%D0%B7%D1%8C%D0%BA%D0%B0_%D0%BC%D0%BE%D0%B2%D0%B0" TargetMode="External"/><Relationship Id="rId4" Type="http://schemas.openxmlformats.org/officeDocument/2006/relationships/image" Target="../media/image3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gif"/><Relationship Id="rId2" Type="http://schemas.openxmlformats.org/officeDocument/2006/relationships/image" Target="../media/image35.gif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9.gif"/><Relationship Id="rId5" Type="http://schemas.openxmlformats.org/officeDocument/2006/relationships/image" Target="../media/image38.jpeg"/><Relationship Id="rId4" Type="http://schemas.openxmlformats.org/officeDocument/2006/relationships/image" Target="../media/image37.gi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gif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8.gi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gif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3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9.gi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jpeg"/><Relationship Id="rId3" Type="http://schemas.openxmlformats.org/officeDocument/2006/relationships/image" Target="../media/image18.jpeg"/><Relationship Id="rId7" Type="http://schemas.openxmlformats.org/officeDocument/2006/relationships/image" Target="../media/image22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1.jpeg"/><Relationship Id="rId5" Type="http://schemas.openxmlformats.org/officeDocument/2006/relationships/image" Target="../media/image20.jpeg"/><Relationship Id="rId4" Type="http://schemas.openxmlformats.org/officeDocument/2006/relationships/image" Target="../media/image19.jpeg"/><Relationship Id="rId9" Type="http://schemas.openxmlformats.org/officeDocument/2006/relationships/image" Target="../media/image24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gif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5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https://www.pptgrounds.com/wp-content/uploads/2013/06/Eiffel-tower-travel-ppt-backgrounds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505933" cy="7129450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2857488" y="214290"/>
            <a:ext cx="3857652" cy="523220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ru-RU" sz="1400" b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Вище</a:t>
            </a:r>
            <a:r>
              <a:rPr lang="ru-RU" sz="1400" b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професійне</a:t>
            </a:r>
            <a:r>
              <a:rPr lang="ru-RU" sz="1400" b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училище № 17</a:t>
            </a:r>
          </a:p>
          <a:p>
            <a:pPr algn="ctr"/>
            <a:r>
              <a:rPr lang="ru-RU" sz="1400" b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м. </a:t>
            </a:r>
            <a:r>
              <a:rPr lang="ru-RU" sz="1400" b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Генічеська</a:t>
            </a:r>
            <a:r>
              <a:rPr lang="ru-RU" sz="1400" b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Херсонської</a:t>
            </a:r>
            <a:r>
              <a:rPr lang="ru-RU" sz="1400" b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області</a:t>
            </a:r>
            <a:endParaRPr lang="ru-RU" sz="1400" b="1" dirty="0">
              <a:ln w="50800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071670" y="1714488"/>
            <a:ext cx="5286412" cy="2031325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План – конспект уроку </a:t>
            </a:r>
            <a:r>
              <a:rPr lang="ru-RU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географії</a:t>
            </a:r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algn="ctr"/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Регіони</a:t>
            </a:r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b="1" i="1" dirty="0" smtClean="0">
              <a:ln w="50800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50800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Тема уроку: </a:t>
            </a:r>
            <a:r>
              <a:rPr lang="ru-RU" b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b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Франці</a:t>
            </a:r>
            <a:r>
              <a:rPr lang="ru-RU" b="1" dirty="0" err="1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ru-RU" b="1" dirty="0" smtClean="0">
                <a:ln w="50800"/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»</a:t>
            </a:r>
          </a:p>
          <a:p>
            <a:pPr algn="ctr"/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428992" y="5011341"/>
            <a:ext cx="2714644" cy="1846659"/>
          </a:xfrm>
          <a:prstGeom prst="rect">
            <a:avLst/>
          </a:prstGeom>
          <a:ln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ru-RU" sz="1400" b="1" i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r>
              <a:rPr lang="ru-RU" sz="1600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Підготувала</a:t>
            </a:r>
            <a:r>
              <a:rPr lang="ru-RU" sz="1600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ctr"/>
            <a:r>
              <a:rPr lang="ru-RU" sz="1600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заступник директора </a:t>
            </a:r>
            <a:r>
              <a:rPr lang="ru-RU" sz="1600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</a:t>
            </a:r>
            <a:r>
              <a:rPr lang="ru-RU" sz="1600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ВР, </a:t>
            </a:r>
            <a:r>
              <a:rPr lang="ru-RU" sz="1600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викладач</a:t>
            </a:r>
            <a:r>
              <a:rPr lang="ru-RU" sz="1600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географії</a:t>
            </a:r>
            <a:endParaRPr lang="ru-RU" sz="1600" b="1" i="1" dirty="0" smtClean="0">
              <a:ln w="50800"/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600" b="1" i="1" dirty="0" err="1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Мартинцова</a:t>
            </a:r>
            <a:r>
              <a:rPr lang="ru-RU" sz="1600" b="1" i="1" dirty="0" smtClean="0">
                <a:ln w="50800"/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Н. Ю</a:t>
            </a:r>
            <a:r>
              <a:rPr lang="ru-RU" sz="1600" b="1" i="1" dirty="0" smtClean="0">
                <a:ln w="50800"/>
                <a:solidFill>
                  <a:schemeClr val="bg1">
                    <a:shade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1600" b="1" dirty="0" smtClean="0">
              <a:ln w="50800"/>
              <a:solidFill>
                <a:schemeClr val="bg1">
                  <a:shade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ru-RU" b="1" dirty="0" smtClean="0">
              <a:ln w="50800"/>
              <a:solidFill>
                <a:schemeClr val="bg1">
                  <a:shade val="50000"/>
                </a:schemeClr>
              </a:solidFill>
            </a:endParaRPr>
          </a:p>
          <a:p>
            <a:pPr algn="ctr"/>
            <a:endParaRPr lang="ru-RU" b="1" dirty="0">
              <a:ln w="50800"/>
              <a:solidFill>
                <a:schemeClr val="bg1">
                  <a:shade val="50000"/>
                </a:schemeClr>
              </a:solidFill>
            </a:endParaRPr>
          </a:p>
        </p:txBody>
      </p:sp>
      <p:pic>
        <p:nvPicPr>
          <p:cNvPr id="11" name="Picture 8" descr="https://ds04.infourok.ru/uploads/ex/0dc0/00011f2f-efbf8d9c/53/hello_html_14fcdf4a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214346" y="-214338"/>
            <a:ext cx="2571741" cy="2571744"/>
          </a:xfrm>
          <a:prstGeom prst="rect">
            <a:avLst/>
          </a:prstGeom>
          <a:noFill/>
        </p:spPr>
      </p:pic>
      <p:pic>
        <p:nvPicPr>
          <p:cNvPr id="12" name="Picture 6" descr="http://scool23.ucoz.ru/tryd_/images/iconka2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00760" y="3071810"/>
            <a:ext cx="1385893" cy="1187911"/>
          </a:xfrm>
          <a:prstGeom prst="rect">
            <a:avLst/>
          </a:prstGeom>
          <a:noFill/>
        </p:spPr>
      </p:pic>
      <p:pic>
        <p:nvPicPr>
          <p:cNvPr id="13" name="Picture 4" descr="http://s4.rimg.info/36cc4b164bdea7e60aa253fdc1822b43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4714884"/>
            <a:ext cx="3037580" cy="24479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749311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4" name="Picture 10" descr="http://900igr.net/datas/informatika/Gotovye-shablony/0013-013-Gotovye-shablony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  <p:pic>
        <p:nvPicPr>
          <p:cNvPr id="36870" name="Picture 6" descr="https://i.gifer.com/EZjN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67472" y="1643050"/>
            <a:ext cx="3333750" cy="3333750"/>
          </a:xfrm>
          <a:prstGeom prst="ellipse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6866" name="Picture 2" descr="https://city-yaroslavl.ru/upload/resize_cache/iblock/52b/780_520_1/logo_francophonie_2018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42844" y="-142900"/>
            <a:ext cx="2500330" cy="2428892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786050" y="500042"/>
            <a:ext cx="6143668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ru-RU" sz="2000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франкофонія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”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уперше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був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спожитий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 1880 р.</a:t>
            </a:r>
          </a:p>
          <a:p>
            <a:pPr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французьким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географом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Онезимом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Реклю</a:t>
            </a:r>
            <a:r>
              <a:rPr lang="ru-RU" sz="2000" dirty="0" smtClean="0"/>
              <a:t> .</a:t>
            </a:r>
            <a:endParaRPr lang="uk-UA" sz="20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8596" y="2214554"/>
            <a:ext cx="6215090" cy="2345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b="1" dirty="0" err="1" smtClean="0">
                <a:latin typeface="Times New Roman" pitchFamily="18" charset="0"/>
                <a:cs typeface="Times New Roman" pitchFamily="18" charset="0"/>
              </a:rPr>
              <a:t>Франкофонія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 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  <a:hlinkClick r:id="rId5" tooltip="Французька мова"/>
              </a:rPr>
              <a:t>фр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  <a:hlinkClick r:id="rId5" tooltip="Французька мова"/>
              </a:rPr>
              <a:t>.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fr-FR" sz="2000" i="1" dirty="0" smtClean="0">
                <a:latin typeface="Times New Roman" pitchFamily="18" charset="0"/>
                <a:cs typeface="Times New Roman" pitchFamily="18" charset="0"/>
              </a:rPr>
              <a:t>Francophonie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) -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  <a:hlinkClick r:id="rId6" tooltip="Міжнародна організація"/>
              </a:rPr>
              <a:t>міжнародна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  <a:hlinkClick r:id="rId6" tooltip="Міжнародна організація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  <a:hlinkClick r:id="rId6" tooltip="Міжнародна організація"/>
              </a:rPr>
              <a:t>організація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співробітництва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  <a:hlinkClick r:id="rId7" tooltip="Франкофони"/>
              </a:rPr>
              <a:t>франкомовних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 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країн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яка об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'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єднує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54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повноправних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4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асоційованих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членів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що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презентують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різні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або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частини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держав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світу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 26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спостерігачів</a:t>
            </a:r>
            <a:r>
              <a:rPr lang="fr-FR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85720" y="4929198"/>
            <a:ext cx="850112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000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Міжнародний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День </a:t>
            </a:r>
            <a:r>
              <a:rPr lang="ru-RU" sz="2000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Франкофонії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Journee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Internationale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de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la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francophonie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) - свято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усіх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людей,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які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говорять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французькою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також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вивчають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люблять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французьку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мову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святкується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ru-RU" sz="2000" dirty="0" err="1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березня</a:t>
            </a:r>
            <a:r>
              <a:rPr lang="uk-UA" sz="2000" dirty="0" smtClean="0">
                <a:solidFill>
                  <a:srgbClr val="3333FF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uk-UA" sz="2000" dirty="0">
              <a:solidFill>
                <a:srgbClr val="3333FF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6924973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Самостійна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робота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учнів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електронним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підручником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.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Завдання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групам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</a:t>
            </a:r>
          </a:p>
          <a:p>
            <a:pPr algn="ctr"/>
            <a:endParaRPr lang="ru-RU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2800" b="1" i="1" dirty="0" smtClean="0"/>
              <a:t>1- група.</a:t>
            </a:r>
            <a:r>
              <a:rPr lang="uk-UA" sz="2800" dirty="0" smtClean="0"/>
              <a:t> Особливості сучасного постіндустріального розвитку країни. Домінуючі складові третинного сектору.</a:t>
            </a:r>
          </a:p>
          <a:p>
            <a:endParaRPr lang="uk-UA" sz="2800" dirty="0" smtClean="0"/>
          </a:p>
          <a:p>
            <a:r>
              <a:rPr lang="uk-UA" sz="2800" b="1" i="1" dirty="0" smtClean="0"/>
              <a:t>2-група. </a:t>
            </a:r>
            <a:r>
              <a:rPr lang="uk-UA" sz="2800" dirty="0" smtClean="0"/>
              <a:t>Промислові виробництва, що визначають         міжнародну спеціалізацію країни.</a:t>
            </a:r>
          </a:p>
          <a:p>
            <a:endParaRPr lang="uk-UA" sz="2800" dirty="0" smtClean="0"/>
          </a:p>
          <a:p>
            <a:r>
              <a:rPr lang="uk-UA" sz="2800" b="1" i="1" dirty="0" smtClean="0"/>
              <a:t>3-група.</a:t>
            </a:r>
            <a:r>
              <a:rPr lang="uk-UA" sz="2800" dirty="0" smtClean="0"/>
              <a:t> Особливості аграрного сектору. Характерні риси просторової організації господарства.</a:t>
            </a:r>
          </a:p>
          <a:p>
            <a:endParaRPr lang="uk-UA" sz="2800" dirty="0" smtClean="0"/>
          </a:p>
          <a:p>
            <a:pPr algn="ctr"/>
            <a:endParaRPr lang="ru-RU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8" descr="http://ukr.viaestvita.kiev.ua/uploads/posts/2015-12/apo_zagr/04.gi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715272" y="2857496"/>
            <a:ext cx="1203160" cy="1428760"/>
          </a:xfrm>
          <a:prstGeom prst="rect">
            <a:avLst/>
          </a:prstGeom>
          <a:noFill/>
        </p:spPr>
      </p:pic>
      <p:pic>
        <p:nvPicPr>
          <p:cNvPr id="6" name="Picture 4" descr="http://www.detskiy-sad-37.ru/glavnay/39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57157" y="4857760"/>
            <a:ext cx="2309801" cy="2000240"/>
          </a:xfrm>
          <a:prstGeom prst="rect">
            <a:avLst/>
          </a:prstGeom>
          <a:noFill/>
        </p:spPr>
      </p:pic>
      <p:pic>
        <p:nvPicPr>
          <p:cNvPr id="7" name="Picture 28" descr="http://chgard153.tgl.net.ru/images/topics/j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7786702" y="857232"/>
            <a:ext cx="1357298" cy="1357298"/>
          </a:xfrm>
          <a:prstGeom prst="rect">
            <a:avLst/>
          </a:prstGeom>
          <a:noFill/>
        </p:spPr>
      </p:pic>
      <p:pic>
        <p:nvPicPr>
          <p:cNvPr id="8" name="Picture 2" descr="http://bur-schkola.ucoz.ru/image/C145-080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71802" y="5429264"/>
            <a:ext cx="3386108" cy="1247514"/>
          </a:xfrm>
          <a:prstGeom prst="rect">
            <a:avLst/>
          </a:prstGeom>
          <a:noFill/>
        </p:spPr>
      </p:pic>
      <p:pic>
        <p:nvPicPr>
          <p:cNvPr id="9" name="Picture 6" descr="http://sofschool.narod.ru/razn/4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000892" y="4857736"/>
            <a:ext cx="158543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7" name="Picture 3" descr="http://rufrance.com/wp-content/uploads/2016/07/e752b287242ee2b4537d136804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2857488" y="214290"/>
            <a:ext cx="6000792" cy="83099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Самостійна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робота 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учнів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з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 атласом. </a:t>
            </a:r>
            <a:r>
              <a:rPr lang="ru-RU" sz="2400" b="1" cap="all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Завдання</a:t>
            </a:r>
            <a:r>
              <a:rPr lang="ru-RU" sz="2400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Arial" pitchFamily="34" charset="0"/>
                <a:cs typeface="Arial" pitchFamily="34" charset="0"/>
              </a:rPr>
              <a:t>: </a:t>
            </a:r>
            <a:endParaRPr lang="uk-UA" sz="2400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sp>
        <p:nvSpPr>
          <p:cNvPr id="41985" name="Rectangle 1"/>
          <p:cNvSpPr>
            <a:spLocks noChangeArrowheads="1"/>
          </p:cNvSpPr>
          <p:nvPr/>
        </p:nvSpPr>
        <p:spPr bwMode="auto">
          <a:xfrm>
            <a:off x="2786050" y="1500174"/>
            <a:ext cx="6072198" cy="1569660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lang="uk-UA" sz="2400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П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ропоную вам скласти таблицю,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 першу колонку якої занести експорт,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а в другу – імпорт товарів і сировини країни</a:t>
            </a:r>
            <a:r>
              <a:rPr lang="uk-UA" sz="2400" i="1" dirty="0" smtClean="0"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виконання роботи  -5 хв.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3" descr="http://www.playcast.ru/uploads/2015/10/09/1538765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714876" y="3786190"/>
            <a:ext cx="2753045" cy="278608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2" name="Picture 4" descr="https://www.pptgrounds.com/wp-content/uploads/2012/09/Blue-map-of-the-world-ppt-background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142844" y="1428736"/>
          <a:ext cx="8858280" cy="5143536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4429140"/>
                <a:gridCol w="4429140"/>
              </a:tblGrid>
              <a:tr h="857256">
                <a:tc gridSpan="2">
                  <a:txBody>
                    <a:bodyPr/>
                    <a:lstStyle/>
                    <a:p>
                      <a:pPr indent="27051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                                         </a:t>
                      </a:r>
                      <a:r>
                        <a:rPr lang="uk-UA" sz="2000" b="1" dirty="0" smtClean="0">
                          <a:latin typeface="Times New Roman" pitchFamily="18" charset="0"/>
                          <a:cs typeface="Times New Roman" pitchFamily="18" charset="0"/>
                        </a:rPr>
                        <a:t>Франція</a:t>
                      </a:r>
                      <a:endParaRPr lang="uk-UA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  <a:tc hMerge="1">
                  <a:txBody>
                    <a:bodyPr/>
                    <a:lstStyle/>
                    <a:p>
                      <a:endParaRPr lang="uk-UA"/>
                    </a:p>
                  </a:txBody>
                  <a:tcPr/>
                </a:tc>
              </a:tr>
              <a:tr h="857256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b="1">
                          <a:latin typeface="Times New Roman" pitchFamily="18" charset="0"/>
                          <a:cs typeface="Times New Roman" pitchFamily="18" charset="0"/>
                        </a:rPr>
                        <a:t>                   Експорт</a:t>
                      </a:r>
                      <a:endParaRPr lang="uk-UA" sz="2000" b="1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b="1" dirty="0">
                          <a:latin typeface="Times New Roman" pitchFamily="18" charset="0"/>
                          <a:cs typeface="Times New Roman" pitchFamily="18" charset="0"/>
                        </a:rPr>
                        <a:t>                    Імпорт</a:t>
                      </a:r>
                      <a:endParaRPr lang="uk-UA" sz="2000" b="1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</a:tr>
              <a:tr h="857256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Машини транспортне обладнання.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Нафта, природний газ, вугілля.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</a:tr>
              <a:tr h="857256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Літаки</a:t>
                      </a: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, військова техніка.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Машини, обладнання.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</a:tr>
              <a:tr h="857256">
                <a:tc>
                  <a:txBody>
                    <a:bodyPr/>
                    <a:lstStyle/>
                    <a:p>
                      <a:pPr indent="270510" algn="just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     </a:t>
                      </a: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            </a:t>
                      </a: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Залізо, сталь, напої.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Хімічні речовини.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</a:tr>
              <a:tr h="857256">
                <a:tc>
                  <a:txBody>
                    <a:bodyPr/>
                    <a:lstStyle/>
                    <a:p>
                      <a:pPr indent="27051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 smtClean="0">
                          <a:latin typeface="Times New Roman" pitchFamily="18" charset="0"/>
                          <a:cs typeface="Times New Roman" pitchFamily="18" charset="0"/>
                        </a:rPr>
                        <a:t> Пластмаси</a:t>
                      </a: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, хімікати, фармацевтика.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  <a:tc>
                  <a:txBody>
                    <a:bodyPr/>
                    <a:lstStyle/>
                    <a:p>
                      <a:pPr indent="270510" algn="ctr">
                        <a:lnSpc>
                          <a:spcPct val="150000"/>
                        </a:lnSpc>
                        <a:spcAft>
                          <a:spcPts val="0"/>
                        </a:spcAft>
                        <a:tabLst>
                          <a:tab pos="-90170" algn="l"/>
                        </a:tabLst>
                      </a:pPr>
                      <a:r>
                        <a:rPr lang="uk-UA" sz="2000" dirty="0">
                          <a:latin typeface="Times New Roman" pitchFamily="18" charset="0"/>
                          <a:cs typeface="Times New Roman" pitchFamily="18" charset="0"/>
                        </a:rPr>
                        <a:t>Літаки, споживчі товари.</a:t>
                      </a:r>
                      <a:endParaRPr lang="uk-UA" sz="2000" dirty="0">
                        <a:latin typeface="Times New Roman" pitchFamily="18" charset="0"/>
                        <a:ea typeface="Times New Roman"/>
                        <a:cs typeface="Times New Roman" pitchFamily="18" charset="0"/>
                      </a:endParaRPr>
                    </a:p>
                  </a:txBody>
                  <a:tcPr marL="64941" marR="64941" marT="0" marB="0"/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2428860" y="285728"/>
            <a:ext cx="4214842" cy="830997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4800" dirty="0" err="1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Перевір</a:t>
            </a:r>
            <a:r>
              <a:rPr lang="ru-RU" sz="4800" dirty="0" smtClean="0">
                <a:ln w="18415" cmpd="sng">
                  <a:solidFill>
                    <a:sysClr val="windowText" lastClr="000000"/>
                  </a:solidFill>
                  <a:prstDash val="solid"/>
                </a:ln>
                <a:solidFill>
                  <a:schemeClr val="tx1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себе</a:t>
            </a:r>
            <a:endParaRPr lang="uk-UA" sz="2400" b="1" cap="all" dirty="0">
              <a:ln w="18415" cmpd="sng">
                <a:solidFill>
                  <a:sysClr val="windowText" lastClr="000000"/>
                </a:solidFill>
                <a:prstDash val="solid"/>
              </a:ln>
              <a:solidFill>
                <a:schemeClr val="tx1"/>
              </a:solidFill>
              <a:effectLst>
                <a:reflection blurRad="12700" stA="50000" endPos="50000" dist="5000" dir="5400000" sy="-100000" rotWithShape="0"/>
              </a:effectLst>
            </a:endParaRPr>
          </a:p>
        </p:txBody>
      </p:sp>
      <p:pic>
        <p:nvPicPr>
          <p:cNvPr id="6" name="Picture 7" descr="http://info.lekciya.com.ua/pars_docs/refs/1/771/771_html_6a1160e4.jpg"/>
          <p:cNvPicPr>
            <a:picLocks noChangeAspect="1" noChangeArrowheads="1"/>
          </p:cNvPicPr>
          <p:nvPr/>
        </p:nvPicPr>
        <p:blipFill>
          <a:blip r:embed="rId3"/>
          <a:srcRect t="10839"/>
          <a:stretch>
            <a:fillRect/>
          </a:stretch>
        </p:blipFill>
        <p:spPr bwMode="auto">
          <a:xfrm>
            <a:off x="428596" y="142852"/>
            <a:ext cx="1556505" cy="171451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4" descr="http://talibnews.com/wp-content/uploads/2016/04/70gn_9430.jpg"/>
          <p:cNvPicPr>
            <a:picLocks noChangeAspect="1" noChangeArrowheads="1"/>
          </p:cNvPicPr>
          <p:nvPr/>
        </p:nvPicPr>
        <p:blipFill>
          <a:blip r:embed="rId4"/>
          <a:srcRect l="18182" r="12727"/>
          <a:stretch>
            <a:fillRect/>
          </a:stretch>
        </p:blipFill>
        <p:spPr bwMode="auto">
          <a:xfrm>
            <a:off x="6786578" y="142852"/>
            <a:ext cx="2135521" cy="157163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solidFill>
              <a:schemeClr val="accent1"/>
            </a:solidFill>
          </a:ln>
          <a:effectLst>
            <a:reflection blurRad="12700" stA="38000" endPos="28000" dist="5000" dir="5400000" sy="-100000" algn="bl" rotWithShape="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8" name="Picture 6" descr="http://foil.com/Home_files/3976360_thumbnai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195845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428596" y="2786058"/>
            <a:ext cx="821537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   Україна розширює політичні,</a:t>
            </a:r>
            <a:r>
              <a:rPr lang="uk-UA" sz="2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економічні, культурні та освітні  відносини з Францією. 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Уряд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відкрив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кредитну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лінію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для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для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використання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в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сфері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ядерної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безпеки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та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розвитку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сільського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господарства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Україна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постачає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Франції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чорні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метали,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продукцію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хімічної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текстиль, а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Франція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продукцію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хімічної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промисловості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технічне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обладнання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товари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широкого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вжитку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Останніми  роками зросла частка </a:t>
            </a:r>
            <a:r>
              <a:rPr lang="uk-UA" sz="2000" dirty="0" err="1" smtClean="0">
                <a:latin typeface="Times New Roman" pitchFamily="18" charset="0"/>
                <a:cs typeface="Times New Roman" pitchFamily="18" charset="0"/>
              </a:rPr>
              <a:t>виїздного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 туризму та молоді, яка продовжує  свою освіту у Франції</a:t>
            </a:r>
            <a:endParaRPr lang="uk-UA" sz="20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4036" name="Picture 4" descr="http://antifashist.com/images/jimg/e/eb7409159c2e0c9466fdda4854384df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071538" y="214290"/>
            <a:ext cx="7000924" cy="25815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0" y="1"/>
            <a:ext cx="9144000" cy="7417415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2800" dirty="0" smtClean="0">
                <a:ln w="18415" cmpd="sng">
                  <a:solidFill>
                    <a:schemeClr val="tx1"/>
                  </a:solidFill>
                  <a:prstDash val="solid"/>
                </a:ln>
                <a:solidFill>
                  <a:srgbClr val="92D050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 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ПЕРВИННА ПЕРЕВІРКА </a:t>
            </a:r>
          </a:p>
          <a:p>
            <a:pPr algn="ctr"/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ЗАСВОЄННЯ ЗНАНЬ</a:t>
            </a:r>
          </a:p>
          <a:p>
            <a:pPr algn="ctr"/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Прийом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«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Твоє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sz="32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судження</a:t>
            </a:r>
            <a:r>
              <a:rPr lang="ru-RU" sz="32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»</a:t>
            </a:r>
          </a:p>
          <a:p>
            <a:pPr algn="ctr"/>
            <a:endParaRPr lang="ru-RU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r>
              <a:rPr lang="uk-UA" sz="2800" b="1" i="1" dirty="0" smtClean="0"/>
              <a:t>1.</a:t>
            </a:r>
            <a:r>
              <a:rPr lang="uk-UA" sz="2800" dirty="0" smtClean="0"/>
              <a:t>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спільні</a:t>
            </a:r>
            <a:r>
              <a:rPr lang="ru-RU" sz="2800" dirty="0" smtClean="0"/>
              <a:t> </a:t>
            </a:r>
            <a:r>
              <a:rPr lang="ru-RU" sz="2800" dirty="0" err="1" smtClean="0"/>
              <a:t>ознаки</a:t>
            </a:r>
            <a:r>
              <a:rPr lang="ru-RU" sz="2800" dirty="0" smtClean="0"/>
              <a:t> </a:t>
            </a:r>
            <a:r>
              <a:rPr lang="ru-RU" sz="2800" dirty="0" err="1" smtClean="0"/>
              <a:t>постіндустріального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розвитку</a:t>
            </a:r>
            <a:r>
              <a:rPr lang="ru-RU" sz="2800" dirty="0" smtClean="0"/>
              <a:t> </a:t>
            </a:r>
            <a:r>
              <a:rPr lang="ru-RU" sz="2800" dirty="0" err="1" smtClean="0"/>
              <a:t>Франції</a:t>
            </a:r>
            <a:r>
              <a:rPr lang="ru-RU" sz="2800" dirty="0" smtClean="0"/>
              <a:t> та </a:t>
            </a:r>
            <a:r>
              <a:rPr lang="ru-RU" sz="2800" dirty="0" err="1" smtClean="0"/>
              <a:t>Німеччини</a:t>
            </a:r>
            <a:r>
              <a:rPr lang="ru-RU" sz="2800" dirty="0" smtClean="0"/>
              <a:t>? </a:t>
            </a:r>
            <a:endParaRPr lang="uk-UA" sz="2800" dirty="0" smtClean="0"/>
          </a:p>
          <a:p>
            <a:endParaRPr lang="uk-UA" sz="2800" dirty="0" smtClean="0"/>
          </a:p>
          <a:p>
            <a:r>
              <a:rPr lang="uk-UA" sz="2800" b="1" i="1" dirty="0" smtClean="0"/>
              <a:t>2. </a:t>
            </a:r>
            <a:r>
              <a:rPr lang="ru-RU" sz="2800" dirty="0" err="1" smtClean="0"/>
              <a:t>Порівняйте</a:t>
            </a:r>
            <a:r>
              <a:rPr lang="ru-RU" sz="2800" dirty="0" smtClean="0"/>
              <a:t> </a:t>
            </a:r>
            <a:r>
              <a:rPr lang="ru-RU" sz="2800" dirty="0" err="1" smtClean="0"/>
              <a:t>перелік</a:t>
            </a:r>
            <a:r>
              <a:rPr lang="ru-RU" sz="2800" dirty="0" smtClean="0"/>
              <a:t> </a:t>
            </a:r>
            <a:r>
              <a:rPr lang="ru-RU" sz="2800" dirty="0" err="1" smtClean="0"/>
              <a:t>домінуючих</a:t>
            </a:r>
            <a:r>
              <a:rPr lang="ru-RU" sz="2800" dirty="0" smtClean="0"/>
              <a:t> </a:t>
            </a:r>
            <a:r>
              <a:rPr lang="ru-RU" sz="2800" dirty="0" err="1" smtClean="0"/>
              <a:t>складників</a:t>
            </a:r>
            <a:r>
              <a:rPr lang="ru-RU" sz="2800" dirty="0" smtClean="0"/>
              <a:t> </a:t>
            </a:r>
            <a:r>
              <a:rPr lang="ru-RU" sz="2800" dirty="0" err="1" smtClean="0"/>
              <a:t>третинного</a:t>
            </a:r>
            <a:r>
              <a:rPr lang="ru-RU" sz="2800" dirty="0" smtClean="0"/>
              <a:t> та </a:t>
            </a:r>
            <a:r>
              <a:rPr lang="ru-RU" sz="2800" dirty="0" err="1" smtClean="0"/>
              <a:t>вторинного</a:t>
            </a:r>
            <a:r>
              <a:rPr lang="ru-RU" sz="2800" dirty="0" smtClean="0"/>
              <a:t> </a:t>
            </a:r>
            <a:r>
              <a:rPr lang="ru-RU" sz="2800" dirty="0" err="1" smtClean="0"/>
              <a:t>сек-торів</a:t>
            </a:r>
            <a:r>
              <a:rPr lang="ru-RU" sz="2800" dirty="0" smtClean="0"/>
              <a:t> </a:t>
            </a:r>
            <a:r>
              <a:rPr lang="ru-RU" sz="2800" dirty="0" err="1" smtClean="0"/>
              <a:t>економіки</a:t>
            </a:r>
            <a:r>
              <a:rPr lang="ru-RU" sz="2800" dirty="0" smtClean="0"/>
              <a:t> </a:t>
            </a:r>
            <a:r>
              <a:rPr lang="ru-RU" sz="2800" dirty="0" err="1" smtClean="0"/>
              <a:t>Франції</a:t>
            </a:r>
            <a:r>
              <a:rPr lang="ru-RU" sz="2800" dirty="0" smtClean="0"/>
              <a:t> </a:t>
            </a:r>
            <a:r>
              <a:rPr lang="ru-RU" sz="2800" dirty="0" err="1" smtClean="0"/>
              <a:t>та</a:t>
            </a:r>
            <a:r>
              <a:rPr lang="ru-RU" sz="2800" dirty="0" smtClean="0"/>
              <a:t> </a:t>
            </a:r>
            <a:r>
              <a:rPr lang="ru-RU" sz="2800" dirty="0" err="1" smtClean="0"/>
              <a:t>Німеччини</a:t>
            </a:r>
            <a:r>
              <a:rPr lang="ru-RU" sz="2800" dirty="0" smtClean="0"/>
              <a:t>. </a:t>
            </a:r>
            <a:endParaRPr lang="uk-UA" sz="2800" dirty="0" smtClean="0"/>
          </a:p>
          <a:p>
            <a:endParaRPr lang="uk-UA" sz="2800" dirty="0" smtClean="0"/>
          </a:p>
          <a:p>
            <a:r>
              <a:rPr lang="uk-UA" sz="2800" b="1" i="1" dirty="0" smtClean="0"/>
              <a:t>3.</a:t>
            </a:r>
            <a:r>
              <a:rPr lang="uk-UA" sz="2800" dirty="0" smtClean="0"/>
              <a:t> </a:t>
            </a:r>
            <a:r>
              <a:rPr lang="ru-RU" sz="2800" dirty="0" err="1" smtClean="0"/>
              <a:t>Які</a:t>
            </a:r>
            <a:r>
              <a:rPr lang="ru-RU" sz="2800" dirty="0" smtClean="0"/>
              <a:t> </a:t>
            </a:r>
            <a:r>
              <a:rPr lang="ru-RU" sz="2800" dirty="0" err="1" smtClean="0"/>
              <a:t>чинники</a:t>
            </a:r>
            <a:r>
              <a:rPr lang="ru-RU" sz="2800" dirty="0" smtClean="0"/>
              <a:t> </a:t>
            </a:r>
            <a:r>
              <a:rPr lang="ru-RU" sz="2800" dirty="0" err="1" smtClean="0"/>
              <a:t>зумовили</a:t>
            </a:r>
            <a:r>
              <a:rPr lang="ru-RU" sz="2800" dirty="0" smtClean="0"/>
              <a:t> </a:t>
            </a:r>
            <a:r>
              <a:rPr lang="ru-RU" sz="2800" dirty="0" err="1" smtClean="0"/>
              <a:t>провідні</a:t>
            </a:r>
            <a:r>
              <a:rPr lang="ru-RU" sz="2800" dirty="0" smtClean="0"/>
              <a:t> </a:t>
            </a:r>
            <a:r>
              <a:rPr lang="ru-RU" sz="2800" dirty="0" err="1" smtClean="0"/>
              <a:t>позиції</a:t>
            </a:r>
            <a:r>
              <a:rPr lang="ru-RU" sz="2800" dirty="0" smtClean="0"/>
              <a:t> </a:t>
            </a:r>
            <a:r>
              <a:rPr lang="ru-RU" sz="2800" dirty="0" err="1" smtClean="0"/>
              <a:t>Франції</a:t>
            </a:r>
            <a:r>
              <a:rPr lang="ru-RU" sz="2800" dirty="0" smtClean="0"/>
              <a:t> у </a:t>
            </a:r>
            <a:r>
              <a:rPr lang="ru-RU" sz="2800" dirty="0" err="1" smtClean="0"/>
              <a:t>розвитку</a:t>
            </a:r>
            <a:r>
              <a:rPr lang="ru-RU" sz="2800" dirty="0" smtClean="0"/>
              <a:t> </a:t>
            </a:r>
            <a:r>
              <a:rPr lang="ru-RU" sz="2800" dirty="0" err="1" smtClean="0"/>
              <a:t>міжнародного</a:t>
            </a:r>
            <a:r>
              <a:rPr lang="ru-RU" sz="2800" dirty="0" smtClean="0"/>
              <a:t> туризму?</a:t>
            </a:r>
            <a:endParaRPr lang="uk-UA" sz="2800" dirty="0" smtClean="0"/>
          </a:p>
          <a:p>
            <a:endParaRPr lang="uk-UA" sz="2800" dirty="0" smtClean="0"/>
          </a:p>
          <a:p>
            <a:pPr algn="ctr"/>
            <a:endParaRPr lang="ru-RU" sz="2800" dirty="0" smtClean="0">
              <a:ln w="18415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  <a:p>
            <a:pPr algn="ctr"/>
            <a:endParaRPr lang="ru-RU" sz="4400" b="0" cap="none" spc="0" dirty="0">
              <a:ln w="18415" cmpd="sng">
                <a:solidFill>
                  <a:schemeClr val="tx1"/>
                </a:solidFill>
                <a:prstDash val="solid"/>
              </a:ln>
              <a:solidFill>
                <a:srgbClr val="92D050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46082" name="Picture 2" descr="http://liubavyshka.ru/_ph/217/1/68352712.jpg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7158" y="214290"/>
            <a:ext cx="1214446" cy="1963077"/>
          </a:xfrm>
          <a:prstGeom prst="rect">
            <a:avLst/>
          </a:prstGeom>
          <a:noFill/>
        </p:spPr>
      </p:pic>
      <p:pic>
        <p:nvPicPr>
          <p:cNvPr id="46084" name="Picture 4" descr="http://emelison.narod.ru/666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227084" y="0"/>
            <a:ext cx="1916916" cy="1643074"/>
          </a:xfrm>
          <a:prstGeom prst="rect">
            <a:avLst/>
          </a:prstGeom>
          <a:noFill/>
        </p:spPr>
      </p:pic>
      <p:pic>
        <p:nvPicPr>
          <p:cNvPr id="46086" name="Picture 6" descr="http://web.mit.edu/wdmc/Public/coriolis/clear/up/load/gcworldspin_trans.gif"/>
          <p:cNvPicPr>
            <a:picLocks noChangeAspect="1" noChangeArrowheads="1" noCrop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572396" y="4333857"/>
            <a:ext cx="3786182" cy="252414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://blacktalent.tv/new/wp-content/uploads/2013/12/shutterstock_131603951.jpg"/>
          <p:cNvPicPr/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29" name="Rectangle 1"/>
          <p:cNvSpPr>
            <a:spLocks noChangeArrowheads="1"/>
          </p:cNvSpPr>
          <p:nvPr/>
        </p:nvSpPr>
        <p:spPr bwMode="auto">
          <a:xfrm>
            <a:off x="642910" y="1357298"/>
            <a:ext cx="4929222" cy="22419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269875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Зробити  і презентувати        туристичну рекламу  Франції.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269875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-90488" algn="l"/>
              </a:tabLst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На виконання даної роботи  вам відводиться  - 3 хв. 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1472" y="285728"/>
            <a:ext cx="450386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Творче завдання</a:t>
            </a:r>
            <a:endParaRPr lang="uk-UA" sz="4000" b="1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8133" name="Picture 5" descr="https://sunveter.ru/uploads/posts/2014-07/1405802835_professor_of_geography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844" y="3919559"/>
            <a:ext cx="3714750" cy="27241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zoozel.ru/gallery/images/82201_gossluzhba-rk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1646387" y="5929330"/>
            <a:ext cx="456868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ln w="10541" cmpd="sng">
                  <a:solidFill>
                    <a:sysClr val="windowText" lastClr="000000"/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Arial" pitchFamily="34" charset="0"/>
                <a:cs typeface="Arial" pitchFamily="34" charset="0"/>
              </a:rPr>
              <a:t>Робота з тестами</a:t>
            </a:r>
            <a:endParaRPr lang="uk-UA" sz="4000" b="1" dirty="0">
              <a:ln w="10541" cmpd="sng">
                <a:solidFill>
                  <a:sysClr val="windowText" lastClr="000000"/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6" y="159229"/>
            <a:ext cx="4572000" cy="76944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Самооцінювання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pic>
        <p:nvPicPr>
          <p:cNvPr id="31746" name="Picture 2" descr="http://bur-schkola.ucoz.ru/image/C145-08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714348" y="3857628"/>
            <a:ext cx="7600950" cy="2800351"/>
          </a:xfrm>
          <a:prstGeom prst="rect">
            <a:avLst/>
          </a:prstGeom>
          <a:noFill/>
        </p:spPr>
      </p:pic>
      <p:pic>
        <p:nvPicPr>
          <p:cNvPr id="31748" name="Picture 4" descr="http://shag.com.ua/ti-mojesh-povinen-nagaduvati-vchitele-uchnyu-vin-moje--povinen/29317_html_515c7b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3504" y="0"/>
            <a:ext cx="4000496" cy="4160516"/>
          </a:xfrm>
          <a:prstGeom prst="rect">
            <a:avLst/>
          </a:prstGeom>
          <a:noFill/>
        </p:spPr>
      </p:pic>
      <p:pic>
        <p:nvPicPr>
          <p:cNvPr id="31750" name="Picture 6" descr="http://static.diary.ru/userdir/2/7/2/2/2722063/71432297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7158" y="857232"/>
            <a:ext cx="4214842" cy="312210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76" y="159229"/>
            <a:ext cx="8501090" cy="769441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Інструктаж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домашнього</a:t>
            </a:r>
            <a:r>
              <a:rPr lang="ru-RU" sz="44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 </a:t>
            </a:r>
            <a:r>
              <a:rPr lang="ru-RU" sz="4400" b="1" dirty="0" err="1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</a:rPr>
              <a:t>завдання</a:t>
            </a:r>
            <a:endParaRPr lang="ru-RU" sz="44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gradFill>
                <a:gsLst>
                  <a:gs pos="0">
                    <a:schemeClr val="accent1">
                      <a:tint val="40000"/>
                      <a:satMod val="250000"/>
                    </a:schemeClr>
                  </a:gs>
                  <a:gs pos="9000">
                    <a:schemeClr val="accent1">
                      <a:tint val="52000"/>
                      <a:satMod val="300000"/>
                    </a:schemeClr>
                  </a:gs>
                  <a:gs pos="50000">
                    <a:schemeClr val="accent1">
                      <a:shade val="20000"/>
                      <a:satMod val="300000"/>
                    </a:schemeClr>
                  </a:gs>
                  <a:gs pos="79000">
                    <a:schemeClr val="accent1">
                      <a:tint val="52000"/>
                      <a:satMod val="300000"/>
                    </a:schemeClr>
                  </a:gs>
                  <a:gs pos="100000">
                    <a:schemeClr val="accent1">
                      <a:tint val="40000"/>
                      <a:satMod val="250000"/>
                    </a:schemeClr>
                  </a:gs>
                </a:gsLst>
                <a:lin ang="5400000"/>
              </a:gra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1071546"/>
            <a:ext cx="8429684" cy="4071966"/>
          </a:xfrm>
          <a:prstGeom prst="rect">
            <a:avLst/>
          </a:prstGeom>
          <a:ln/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marL="342900" indent="-342900" algn="just">
              <a:lnSpc>
                <a:spcPct val="150000"/>
              </a:lnSpc>
            </a:pP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1.Опрацювати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матеріал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уроку за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електронним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підручником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під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редакцією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Довганя  </a:t>
            </a:r>
            <a:r>
              <a:rPr lang="ru-RU" sz="2000" dirty="0" err="1" smtClean="0">
                <a:latin typeface="Times New Roman" pitchFamily="18" charset="0"/>
                <a:cs typeface="Times New Roman" pitchFamily="18" charset="0"/>
              </a:rPr>
              <a:t>Г.Д.,Стадника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> О.Г,§ 11.</a:t>
            </a:r>
          </a:p>
          <a:p>
            <a:pPr marL="342900" indent="-342900" algn="just"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2.Знайдіть на карті атласу міста, з якими Париж з`єднаний лініями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високошвидкісного залізничного руху користуючись Інтернет – ресурсами. Якими є особливості цієї мережі?</a:t>
            </a:r>
          </a:p>
          <a:p>
            <a:pPr marL="342900" indent="-342900" algn="just">
              <a:lnSpc>
                <a:spcPct val="150000"/>
              </a:lnSpc>
            </a:pP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2.Знайдіть на карті атласу міста, з якими Париж з`єднаний лініями </a:t>
            </a:r>
            <a:r>
              <a:rPr lang="uk-UA" sz="2000" b="1" i="1" dirty="0" smtClean="0"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uk-UA" sz="2000" dirty="0" smtClean="0">
                <a:latin typeface="Times New Roman" pitchFamily="18" charset="0"/>
                <a:cs typeface="Times New Roman" pitchFamily="18" charset="0"/>
              </a:rPr>
              <a:t>високошвидкісного залізничного руху користуючись Інтернет – ресурсами. Якими є особливості цієї мережі?</a:t>
            </a:r>
          </a:p>
          <a:p>
            <a:pPr marL="342900" indent="-342900" algn="ctr"/>
            <a:endParaRPr lang="ru-RU" dirty="0" smtClean="0"/>
          </a:p>
          <a:p>
            <a:pPr marL="342900" indent="-342900" algn="ctr"/>
            <a:endParaRPr lang="uk-UA" dirty="0"/>
          </a:p>
        </p:txBody>
      </p:sp>
      <p:pic>
        <p:nvPicPr>
          <p:cNvPr id="33794" name="Picture 2" descr="http://rlnvkschool.besaba.com/wp-content/uploads/2017/02/snova-v-shkolu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643570" y="4626182"/>
            <a:ext cx="3500430" cy="2231818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796" name="Picture 4" descr="http://talibnews.com/wp-content/uploads/2016/04/70gn_943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4786322"/>
            <a:ext cx="3929090" cy="1997842"/>
          </a:xfrm>
          <a:prstGeom prst="rect">
            <a:avLst/>
          </a:prstGeom>
          <a:noFill/>
          <a:ln>
            <a:solidFill>
              <a:srgbClr val="00B050"/>
            </a:solidFill>
          </a:ln>
        </p:spPr>
      </p:pic>
      <p:pic>
        <p:nvPicPr>
          <p:cNvPr id="33798" name="Picture 6" descr="http://sofschool.narod.ru/razn/4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8058662" y="1357298"/>
            <a:ext cx="1585436" cy="2000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ufest.in.ua/sites/default/files/world-of-travel-wallpaper_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1" cy="6858000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214290"/>
            <a:ext cx="8572560" cy="5232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endParaRPr lang="uk-UA" sz="2800" b="1" dirty="0">
              <a:ln w="50800"/>
              <a:solidFill>
                <a:schemeClr val="bg1">
                  <a:shade val="50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2769" name="Rectangle 1"/>
          <p:cNvSpPr>
            <a:spLocks noChangeArrowheads="1"/>
          </p:cNvSpPr>
          <p:nvPr/>
        </p:nvSpPr>
        <p:spPr bwMode="auto">
          <a:xfrm>
            <a:off x="2285984" y="285728"/>
            <a:ext cx="4310795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>
                <a:tab pos="-90488" algn="l"/>
              </a:tabLst>
            </a:pPr>
            <a:r>
              <a:rPr kumimoji="0" lang="uk-UA" sz="2400" b="1" u="none" strike="noStrike" cap="none" normalizeH="0" baseline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latin typeface="Arial" pitchFamily="34" charset="0"/>
                <a:ea typeface="Times New Roman" pitchFamily="18" charset="0"/>
                <a:cs typeface="Arial" pitchFamily="34" charset="0"/>
              </a:rPr>
              <a:t>Прийом «Власний  досвід»</a:t>
            </a:r>
            <a:endParaRPr kumimoji="0" lang="uk-UA" sz="2400" b="0" u="none" strike="noStrike" cap="none" normalizeH="0" baseline="0" dirty="0" smtClean="0">
              <a:ln>
                <a:noFill/>
              </a:ln>
              <a:solidFill>
                <a:sysClr val="windowText" lastClr="00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pic>
        <p:nvPicPr>
          <p:cNvPr id="32771" name="Picture 3" descr="http://www.clipartbest.com/cliparts/9Tp/zyd/9Tpzydjnc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85786" y="0"/>
            <a:ext cx="7715304" cy="66191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8" name="Picture 4" descr="https://presentacii.ru/documents_2/5e3098b5ac40246095c75a39514653b9/img2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s://im0-tub-ua.yandex.net/i?id=e82f8d565d8cd2eec0568aa31f17472b&amp;n=13"/>
          <p:cNvPicPr>
            <a:picLocks noChangeAspect="1" noChangeArrowheads="1"/>
          </p:cNvPicPr>
          <p:nvPr/>
        </p:nvPicPr>
        <p:blipFill>
          <a:blip r:embed="rId2"/>
          <a:srcRect l="14063" r="17187"/>
          <a:stretch>
            <a:fillRect/>
          </a:stretch>
        </p:blipFill>
        <p:spPr bwMode="auto">
          <a:xfrm>
            <a:off x="0" y="0"/>
            <a:ext cx="3143272" cy="3038476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1928794" y="2571744"/>
            <a:ext cx="114640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err="1" smtClean="0"/>
              <a:t>Нотр-Дам</a:t>
            </a:r>
            <a:endParaRPr lang="uk-UA" dirty="0"/>
          </a:p>
        </p:txBody>
      </p:sp>
      <p:pic>
        <p:nvPicPr>
          <p:cNvPr id="5" name="Рисунок 4" descr="https://pari.guru/wp-content/uploads/2017/08/disneyland.jpg"/>
          <p:cNvPicPr/>
          <p:nvPr/>
        </p:nvPicPr>
        <p:blipFill>
          <a:blip r:embed="rId3" cstate="print"/>
          <a:srcRect l="13819" r="17710"/>
          <a:stretch>
            <a:fillRect/>
          </a:stretch>
        </p:blipFill>
        <p:spPr bwMode="auto">
          <a:xfrm>
            <a:off x="0" y="3000372"/>
            <a:ext cx="3143240" cy="385762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Прямоугольник 5"/>
          <p:cNvSpPr/>
          <p:nvPr/>
        </p:nvSpPr>
        <p:spPr>
          <a:xfrm>
            <a:off x="1785918" y="6488668"/>
            <a:ext cx="1332416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err="1" smtClean="0"/>
              <a:t>Діснейленд</a:t>
            </a:r>
            <a:endParaRPr lang="uk-UA" dirty="0"/>
          </a:p>
        </p:txBody>
      </p:sp>
      <p:pic>
        <p:nvPicPr>
          <p:cNvPr id="46086" name="Picture 6" descr="http://tomatoz.ru/uploads/posts/2013-04/1367039055_102927668.jpg"/>
          <p:cNvPicPr>
            <a:picLocks noChangeAspect="1" noChangeArrowheads="1"/>
          </p:cNvPicPr>
          <p:nvPr/>
        </p:nvPicPr>
        <p:blipFill>
          <a:blip r:embed="rId4"/>
          <a:srcRect l="13873" r="16762" b="5242"/>
          <a:stretch>
            <a:fillRect/>
          </a:stretch>
        </p:blipFill>
        <p:spPr bwMode="auto">
          <a:xfrm>
            <a:off x="3143240" y="0"/>
            <a:ext cx="2857520" cy="2928934"/>
          </a:xfrm>
          <a:prstGeom prst="rect">
            <a:avLst/>
          </a:prstGeom>
          <a:noFill/>
        </p:spPr>
      </p:pic>
      <p:sp>
        <p:nvSpPr>
          <p:cNvPr id="8" name="Прямоугольник 7"/>
          <p:cNvSpPr/>
          <p:nvPr/>
        </p:nvSpPr>
        <p:spPr>
          <a:xfrm>
            <a:off x="4357686" y="2571744"/>
            <a:ext cx="159537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ліс Фонтенбло</a:t>
            </a:r>
            <a:endParaRPr lang="uk-UA" dirty="0"/>
          </a:p>
        </p:txBody>
      </p:sp>
      <p:pic>
        <p:nvPicPr>
          <p:cNvPr id="46088" name="Picture 8" descr="https://pbs.twimg.com/media/C5NVe_vXUAI64Mw.jpg"/>
          <p:cNvPicPr>
            <a:picLocks noChangeAspect="1" noChangeArrowheads="1"/>
          </p:cNvPicPr>
          <p:nvPr/>
        </p:nvPicPr>
        <p:blipFill>
          <a:blip r:embed="rId5"/>
          <a:srcRect r="1" b="-1819"/>
          <a:stretch>
            <a:fillRect/>
          </a:stretch>
        </p:blipFill>
        <p:spPr bwMode="auto">
          <a:xfrm flipH="1">
            <a:off x="3143240" y="3000372"/>
            <a:ext cx="3143240" cy="385762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4143372" y="6417254"/>
            <a:ext cx="208717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базиліка </a:t>
            </a:r>
            <a:r>
              <a:rPr lang="uk-UA" dirty="0" err="1" smtClean="0"/>
              <a:t>Сакре-Кер</a:t>
            </a:r>
            <a:endParaRPr lang="uk-UA" dirty="0"/>
          </a:p>
        </p:txBody>
      </p:sp>
      <p:pic>
        <p:nvPicPr>
          <p:cNvPr id="46090" name="Picture 10" descr="http://avtotravel.com/Portals/0/activeforums_Attach/%D0%A1%D0%BD%D0%B8%D0%BC%D0%BE%D0%BA_%D1%8D%D0%BA%D1%80%D0%B0%D0%BD%D0%B0_2012-09-14_%D0%B2_12.23.23.png"/>
          <p:cNvPicPr>
            <a:picLocks noChangeAspect="1" noChangeArrowheads="1"/>
          </p:cNvPicPr>
          <p:nvPr/>
        </p:nvPicPr>
        <p:blipFill>
          <a:blip r:embed="rId6"/>
          <a:srcRect l="32976" r="1562" b="18532"/>
          <a:stretch>
            <a:fillRect/>
          </a:stretch>
        </p:blipFill>
        <p:spPr bwMode="auto">
          <a:xfrm>
            <a:off x="6072198" y="0"/>
            <a:ext cx="3071802" cy="2928934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6351825" y="2500306"/>
            <a:ext cx="2792175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err="1" smtClean="0"/>
              <a:t>Руанська</a:t>
            </a:r>
            <a:r>
              <a:rPr lang="uk-UA" dirty="0" smtClean="0"/>
              <a:t> флотська армада</a:t>
            </a:r>
            <a:endParaRPr lang="uk-UA" dirty="0"/>
          </a:p>
        </p:txBody>
      </p:sp>
      <p:pic>
        <p:nvPicPr>
          <p:cNvPr id="46092" name="Picture 12" descr="http://tureks.ru/wp-content/uploads/2016/11/6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357950" y="3000372"/>
            <a:ext cx="2714644" cy="3857628"/>
          </a:xfrm>
          <a:prstGeom prst="rect">
            <a:avLst/>
          </a:prstGeom>
          <a:noFill/>
        </p:spPr>
      </p:pic>
      <p:sp>
        <p:nvSpPr>
          <p:cNvPr id="14" name="Прямоугольник 13"/>
          <p:cNvSpPr/>
          <p:nvPr/>
        </p:nvSpPr>
        <p:spPr>
          <a:xfrm>
            <a:off x="7143768" y="6488668"/>
            <a:ext cx="1672830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Ейфелева вежа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https://paris-life.info/wp-content/uploads/2017/03/Versal.jpg"/>
          <p:cNvPicPr/>
          <p:nvPr/>
        </p:nvPicPr>
        <p:blipFill>
          <a:blip r:embed="rId2" cstate="print"/>
          <a:srcRect r="-297"/>
          <a:stretch>
            <a:fillRect/>
          </a:stretch>
        </p:blipFill>
        <p:spPr bwMode="auto">
          <a:xfrm>
            <a:off x="0" y="0"/>
            <a:ext cx="4286248" cy="28975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Прямоугольник 1"/>
          <p:cNvSpPr/>
          <p:nvPr/>
        </p:nvSpPr>
        <p:spPr>
          <a:xfrm>
            <a:off x="2214546" y="2500306"/>
            <a:ext cx="161775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Версаль палац</a:t>
            </a:r>
            <a:endParaRPr lang="uk-UA" dirty="0"/>
          </a:p>
        </p:txBody>
      </p:sp>
      <p:pic>
        <p:nvPicPr>
          <p:cNvPr id="48132" name="Picture 4" descr="http://s3.amazonaws.com/tripsformer.com/images/434a62a0-bba9-4479-ad12-08f74589ed5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86116" y="2950790"/>
            <a:ext cx="5857884" cy="3907209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3571868" y="6215082"/>
            <a:ext cx="662361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Лувр</a:t>
            </a:r>
            <a:endParaRPr lang="uk-UA" dirty="0"/>
          </a:p>
        </p:txBody>
      </p:sp>
      <p:sp>
        <p:nvSpPr>
          <p:cNvPr id="48134" name="AutoShape 6" descr="https://news-factor.ru/img/news/news/news_237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136" name="AutoShape 8" descr="https://news-factor.ru/img/news/news/news_2374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sp>
        <p:nvSpPr>
          <p:cNvPr id="48138" name="AutoShape 10" descr="https://www.cityzeum.com/images/lieu/pn_poi/centre-georges-pompidou-0016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uk-UA"/>
          </a:p>
        </p:txBody>
      </p:sp>
      <p:pic>
        <p:nvPicPr>
          <p:cNvPr id="48140" name="Picture 12" descr="https://wikiway.com/upload/hl-photo/6b6/be1/tsentr-pompidu_17.jpg"/>
          <p:cNvPicPr>
            <a:picLocks noChangeAspect="1" noChangeArrowheads="1"/>
          </p:cNvPicPr>
          <p:nvPr/>
        </p:nvPicPr>
        <p:blipFill>
          <a:blip r:embed="rId4"/>
          <a:srcRect b="8695"/>
          <a:stretch>
            <a:fillRect/>
          </a:stretch>
        </p:blipFill>
        <p:spPr bwMode="auto">
          <a:xfrm>
            <a:off x="0" y="2928934"/>
            <a:ext cx="3286116" cy="3929066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285852" y="6286520"/>
            <a:ext cx="1636154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центр </a:t>
            </a:r>
            <a:r>
              <a:rPr lang="uk-UA" dirty="0" err="1" smtClean="0"/>
              <a:t>Помпіду</a:t>
            </a:r>
            <a:endParaRPr lang="uk-UA" dirty="0"/>
          </a:p>
        </p:txBody>
      </p:sp>
      <p:pic>
        <p:nvPicPr>
          <p:cNvPr id="48142" name="Picture 14" descr="https://avatars.mds.yandex.net/get-pdb/49816/319b7473-9743-4d59-993f-b27f3d4852a4/s1200?webp=false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6248" y="0"/>
            <a:ext cx="4857752" cy="2954247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5929322" y="2500306"/>
            <a:ext cx="2978123" cy="36933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uk-UA" dirty="0" smtClean="0"/>
              <a:t>Собор Паризької Богоматері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zabolel.info/sites/default/files/36767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70" y="0"/>
            <a:ext cx="2451324" cy="3071834"/>
          </a:xfrm>
          <a:prstGeom prst="rect">
            <a:avLst/>
          </a:prstGeom>
          <a:noFill/>
        </p:spPr>
      </p:pic>
      <p:sp>
        <p:nvSpPr>
          <p:cNvPr id="3" name="Прямоугольник 2"/>
          <p:cNvSpPr/>
          <p:nvPr/>
        </p:nvSpPr>
        <p:spPr>
          <a:xfrm>
            <a:off x="357158" y="3071810"/>
            <a:ext cx="194264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Оноре де Бальзак</a:t>
            </a:r>
            <a:endParaRPr lang="uk-UA" dirty="0"/>
          </a:p>
        </p:txBody>
      </p:sp>
      <p:pic>
        <p:nvPicPr>
          <p:cNvPr id="49156" name="Picture 4" descr="https://kosmicheskiyrasum.files.wordpress.com/2016/03/d0b2d0bed0bbd18cd182d0b5d180-d184d180d0b0d0bdd181d183d0b0-d0bcd0b0d180d0b8-d0b0d180d183d18d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357422" y="0"/>
            <a:ext cx="2478933" cy="3143272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785786" y="6417254"/>
            <a:ext cx="96911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Вольтер</a:t>
            </a:r>
            <a:endParaRPr lang="uk-UA" dirty="0"/>
          </a:p>
        </p:txBody>
      </p:sp>
      <p:pic>
        <p:nvPicPr>
          <p:cNvPr id="49158" name="Picture 6" descr="https://briefly.ru/static/authors/xgugo.jpg,q1260958107.pagespeed.ic.LBLCoV47k1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786314" y="0"/>
            <a:ext cx="2250279" cy="3143248"/>
          </a:xfrm>
          <a:prstGeom prst="rect">
            <a:avLst/>
          </a:prstGeom>
          <a:noFill/>
        </p:spPr>
      </p:pic>
      <p:sp>
        <p:nvSpPr>
          <p:cNvPr id="7" name="Прямоугольник 6"/>
          <p:cNvSpPr/>
          <p:nvPr/>
        </p:nvSpPr>
        <p:spPr>
          <a:xfrm>
            <a:off x="5214942" y="3071810"/>
            <a:ext cx="130317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Віктор</a:t>
            </a:r>
            <a:r>
              <a:rPr lang="ru-RU" dirty="0" smtClean="0"/>
              <a:t> Гюго</a:t>
            </a:r>
            <a:endParaRPr lang="uk-UA" dirty="0"/>
          </a:p>
        </p:txBody>
      </p:sp>
      <p:pic>
        <p:nvPicPr>
          <p:cNvPr id="49160" name="Picture 8" descr="http://pelym-biblio.ekb.muzkult.ru/img/upload/4769/image_image_3767259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890956" y="0"/>
            <a:ext cx="2253044" cy="3143248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7500958" y="3071810"/>
            <a:ext cx="12250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Жуль Верн</a:t>
            </a:r>
            <a:endParaRPr lang="uk-UA" dirty="0"/>
          </a:p>
        </p:txBody>
      </p:sp>
      <p:pic>
        <p:nvPicPr>
          <p:cNvPr id="49162" name="Picture 10" descr="http://4.bp.blogspot.com/-1rRXt0qKDyw/UU3eFIsK37I/AAAAAAAAIPM/0m35ee60hhs/s1600/%D0%B7%D0%BE%D0%BB%D1%8F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3428999"/>
            <a:ext cx="2428860" cy="2928959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2928926" y="3000372"/>
            <a:ext cx="123674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err="1" smtClean="0"/>
              <a:t>Еміль</a:t>
            </a:r>
            <a:r>
              <a:rPr lang="ru-RU" dirty="0" smtClean="0"/>
              <a:t> Золя</a:t>
            </a:r>
            <a:endParaRPr lang="uk-UA" dirty="0"/>
          </a:p>
        </p:txBody>
      </p:sp>
      <p:pic>
        <p:nvPicPr>
          <p:cNvPr id="49164" name="Picture 12" descr="http://i.insparkl.com/i/93/d33/803ff3e88e79d29e6f23fbdfc03d3585.jpeg"/>
          <p:cNvPicPr>
            <a:picLocks noChangeAspect="1" noChangeArrowheads="1"/>
          </p:cNvPicPr>
          <p:nvPr/>
        </p:nvPicPr>
        <p:blipFill>
          <a:blip r:embed="rId7"/>
          <a:srcRect b="5083"/>
          <a:stretch>
            <a:fillRect/>
          </a:stretch>
        </p:blipFill>
        <p:spPr bwMode="auto">
          <a:xfrm>
            <a:off x="2500298" y="3428999"/>
            <a:ext cx="2214578" cy="2928959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857488" y="6417254"/>
            <a:ext cx="15142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Альбер Камю</a:t>
            </a:r>
            <a:endParaRPr lang="uk-UA" dirty="0"/>
          </a:p>
        </p:txBody>
      </p:sp>
      <p:pic>
        <p:nvPicPr>
          <p:cNvPr id="49166" name="Picture 14" descr="https://briefly.ru/static/authors/stendal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786314" y="3429000"/>
            <a:ext cx="2196719" cy="292895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5286380" y="6345816"/>
            <a:ext cx="109953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Стендаль</a:t>
            </a:r>
            <a:endParaRPr lang="uk-UA" dirty="0"/>
          </a:p>
        </p:txBody>
      </p:sp>
      <p:pic>
        <p:nvPicPr>
          <p:cNvPr id="49168" name="Picture 16" descr="http://s20.znimg.ru/1454002560/njokbklgw2.jpg"/>
          <p:cNvPicPr>
            <a:picLocks noChangeAspect="1" noChangeArrowheads="1"/>
          </p:cNvPicPr>
          <p:nvPr/>
        </p:nvPicPr>
        <p:blipFill>
          <a:blip r:embed="rId9" cstate="print"/>
          <a:srcRect l="8108" r="8107"/>
          <a:stretch>
            <a:fillRect/>
          </a:stretch>
        </p:blipFill>
        <p:spPr bwMode="auto">
          <a:xfrm>
            <a:off x="6929454" y="3429000"/>
            <a:ext cx="2214578" cy="2928958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7143768" y="6345816"/>
            <a:ext cx="169302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/>
              <a:t>Жак верб </a:t>
            </a:r>
            <a:r>
              <a:rPr lang="ru-RU" dirty="0" err="1" smtClean="0"/>
              <a:t>Кусто</a:t>
            </a:r>
            <a:endParaRPr lang="uk-UA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80" name="Picture 4" descr="http://www.playcast.ru/uploads/2014/03/24/7971302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" y="0"/>
            <a:ext cx="9558545" cy="6858000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428596" y="214290"/>
            <a:ext cx="52864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2400" b="1" dirty="0" smtClean="0">
                <a:latin typeface="Arial" pitchFamily="34" charset="0"/>
                <a:cs typeface="Arial" pitchFamily="34" charset="0"/>
              </a:rPr>
              <a:t>Перегляд  відеоролику  </a:t>
            </a:r>
          </a:p>
          <a:p>
            <a:pPr algn="ctr"/>
            <a:r>
              <a:rPr lang="uk-UA" sz="2400" b="1" dirty="0" smtClean="0">
                <a:latin typeface="Arial" pitchFamily="34" charset="0"/>
                <a:cs typeface="Arial" pitchFamily="34" charset="0"/>
              </a:rPr>
              <a:t>«Дивовижна Франція»</a:t>
            </a:r>
            <a:endParaRPr lang="uk-UA" sz="2400" dirty="0"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0"/>
            <a:ext cx="7772400" cy="908720"/>
          </a:xfrm>
        </p:spPr>
        <p:txBody>
          <a:bodyPr>
            <a:normAutofit/>
          </a:bodyPr>
          <a:lstStyle/>
          <a:p>
            <a:pPr algn="ctr"/>
            <a:r>
              <a:rPr lang="uk-UA" sz="2400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Державні символи країни</a:t>
            </a:r>
            <a:endParaRPr lang="ru-RU" sz="2400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057905" y="1124744"/>
            <a:ext cx="3048264" cy="29751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971600" y="4359545"/>
            <a:ext cx="367240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Прапор </a:t>
            </a:r>
            <a:r>
              <a:rPr lang="ru-RU" sz="2800" dirty="0" err="1" smtClean="0">
                <a:solidFill>
                  <a:schemeClr val="bg1"/>
                </a:solidFill>
              </a:rPr>
              <a:t>Франції</a:t>
            </a:r>
            <a:endParaRPr lang="ru-RU" sz="2800" dirty="0">
              <a:solidFill>
                <a:schemeClr val="bg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643570" y="4286256"/>
            <a:ext cx="218470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chemeClr val="bg1"/>
                </a:solidFill>
              </a:rPr>
              <a:t>Герб </a:t>
            </a:r>
            <a:r>
              <a:rPr lang="ru-RU" sz="2800" dirty="0" err="1">
                <a:solidFill>
                  <a:schemeClr val="bg1"/>
                </a:solidFill>
              </a:rPr>
              <a:t>Франції</a:t>
            </a:r>
            <a:r>
              <a:rPr lang="ru-RU" sz="2800" dirty="0">
                <a:solidFill>
                  <a:schemeClr val="bg1"/>
                </a:solidFill>
              </a:rPr>
              <a:t> 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2793605" y="5517231"/>
            <a:ext cx="578930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r-FR" dirty="0">
                <a:solidFill>
                  <a:schemeClr val="bg1"/>
                </a:solidFill>
              </a:rPr>
              <a:t>Девіз: Liberté, Égalité, Fraternité</a:t>
            </a:r>
          </a:p>
          <a:p>
            <a:r>
              <a:rPr lang="fr-FR" dirty="0">
                <a:solidFill>
                  <a:schemeClr val="bg1"/>
                </a:solidFill>
              </a:rPr>
              <a:t>(Свобода, Рівність, Братерство)</a:t>
            </a:r>
            <a:endParaRPr lang="ru-RU" dirty="0">
              <a:solidFill>
                <a:schemeClr val="bg1"/>
              </a:solidFill>
            </a:endParaRPr>
          </a:p>
        </p:txBody>
      </p:sp>
      <p:pic>
        <p:nvPicPr>
          <p:cNvPr id="14338" name="Picture 2" descr="http://animashki.info/uploads/posts/2016-06/1465583346_1715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85720" y="1214422"/>
            <a:ext cx="4666499" cy="3071834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20585727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Объект 5"/>
          <p:cNvSpPr>
            <a:spLocks noGrp="1"/>
          </p:cNvSpPr>
          <p:nvPr>
            <p:ph sz="half" idx="2"/>
          </p:nvPr>
        </p:nvSpPr>
        <p:spPr>
          <a:xfrm>
            <a:off x="323528" y="1196752"/>
            <a:ext cx="8640960" cy="5805873"/>
          </a:xfrm>
        </p:spPr>
        <p:txBody>
          <a:bodyPr>
            <a:normAutofit fontScale="77500" lnSpcReduction="20000"/>
          </a:bodyPr>
          <a:lstStyle/>
          <a:p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Офіційна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назва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Французька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Республіка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Площа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– 547 тис. км² (48-ме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у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2-ге – в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Населення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–  61,9  млн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чол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 (20-е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місце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у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світі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 2-ге  – в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Європі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Столиця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– Париж.</a:t>
            </a: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Тип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країни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високорозвинена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держава,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країна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“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Великої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сімки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”.</a:t>
            </a:r>
          </a:p>
          <a:p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Склад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95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департаментів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особлива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територіальна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одиниця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  Корсика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4 “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заморські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території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”,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2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спеціальні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територіальні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одиниці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(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острови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Майотта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острови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Сен-П‘єр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і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Мікелон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Член    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міжнародних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організацій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    ООН,    НАТО,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Європейського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Союзу.</a:t>
            </a:r>
          </a:p>
          <a:p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Релігія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християнство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(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католицтво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Форма </a:t>
            </a:r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правління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республіка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Глава </a:t>
            </a:r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держави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– президент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що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обирається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терміном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 7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Найвищий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законодавчий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орган 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вопалатний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парламент (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Національні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збори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що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обираються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на 5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і Сенат,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термін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повноважень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якого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9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років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). </a:t>
            </a:r>
            <a:endPara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Найвищий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виконавчий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орган - у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ряд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</a:p>
          <a:p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Великі</a:t>
            </a:r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міста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 Марсель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Ліон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Лілль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Бордо, Тулуза, </a:t>
            </a:r>
            <a:r>
              <a:rPr lang="ru-RU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Ніцца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, Нант, Страсбург, Тулон, Руан. </a:t>
            </a:r>
          </a:p>
          <a:p>
            <a:r>
              <a:rPr lang="ru-RU" b="1" dirty="0" err="1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Державна</a:t>
            </a:r>
            <a:r>
              <a:rPr lang="ru-RU" b="1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b="1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мова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французька</a:t>
            </a:r>
            <a:r>
              <a:rPr lang="ru-RU" dirty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 smtClean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Валюта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dirty="0" err="1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євро</a:t>
            </a:r>
            <a:r>
              <a:rPr lang="ru-RU" dirty="0" smtClean="0">
                <a:solidFill>
                  <a:sysClr val="windowText" lastClr="000000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endParaRPr lang="ru-RU" dirty="0">
              <a:solidFill>
                <a:sysClr val="windowText" lastClr="00000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>
              <a:solidFill>
                <a:schemeClr val="bg1"/>
              </a:solidFill>
            </a:endParaRPr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827584" y="116632"/>
            <a:ext cx="7772400" cy="1143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“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Візитна</a:t>
            </a:r>
            <a:r>
              <a:rPr lang="ru-RU" dirty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картка</a:t>
            </a:r>
            <a:r>
              <a:rPr lang="ru-RU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ru-RU" dirty="0" err="1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Ф</a:t>
            </a:r>
            <a:r>
              <a:rPr lang="ru-RU" dirty="0" err="1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ранції</a:t>
            </a:r>
            <a:r>
              <a:rPr lang="en-US" dirty="0" smtClean="0">
                <a:solidFill>
                  <a:schemeClr val="bg1"/>
                </a:solidFill>
                <a:latin typeface="Arial" pitchFamily="34" charset="0"/>
                <a:cs typeface="Arial" pitchFamily="34" charset="0"/>
              </a:rPr>
              <a:t>”</a:t>
            </a:r>
            <a:endParaRPr lang="ru-RU" dirty="0">
              <a:solidFill>
                <a:schemeClr val="bg1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362" name="Picture 2" descr="https://img1.picmix.com/output/stamp/thumb/4/7/3/9/869374_efaea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7577132" y="0"/>
            <a:ext cx="1566868" cy="2547921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36193312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1571604" y="0"/>
            <a:ext cx="5250668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400" i="1" dirty="0" smtClean="0"/>
              <a:t>Система розселення</a:t>
            </a:r>
            <a:endParaRPr lang="uk-UA" sz="4400" dirty="0"/>
          </a:p>
        </p:txBody>
      </p:sp>
      <p:pic>
        <p:nvPicPr>
          <p:cNvPr id="1026" name="Picture 2" descr="https://cf.ppt-online.org/files/slide/s/S1YEoG8ieV25qJgjnBOkKhDbAzyQ37w9WF6sxT/slide-13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4907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1836</TotalTime>
  <Words>686</Words>
  <Application>Microsoft Office PowerPoint</Application>
  <PresentationFormat>Экран (4:3)</PresentationFormat>
  <Paragraphs>107</Paragraphs>
  <Slides>20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1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Державні символи країни</vt:lpstr>
      <vt:lpstr>“Візитна картка Франції”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Вихователь</cp:lastModifiedBy>
  <cp:revision>128</cp:revision>
  <dcterms:created xsi:type="dcterms:W3CDTF">2012-04-22T11:20:51Z</dcterms:created>
  <dcterms:modified xsi:type="dcterms:W3CDTF">2018-11-14T11:00:28Z</dcterms:modified>
</cp:coreProperties>
</file>