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79" r:id="rId3"/>
    <p:sldId id="256" r:id="rId4"/>
    <p:sldId id="257" r:id="rId5"/>
    <p:sldId id="258" r:id="rId6"/>
    <p:sldId id="261" r:id="rId7"/>
    <p:sldId id="260" r:id="rId8"/>
    <p:sldId id="262" r:id="rId9"/>
    <p:sldId id="263" r:id="rId10"/>
    <p:sldId id="264" r:id="rId11"/>
    <p:sldId id="265" r:id="rId12"/>
    <p:sldId id="266" r:id="rId13"/>
    <p:sldId id="269" r:id="rId14"/>
    <p:sldId id="267" r:id="rId15"/>
    <p:sldId id="268" r:id="rId16"/>
    <p:sldId id="271" r:id="rId17"/>
    <p:sldId id="278" r:id="rId18"/>
    <p:sldId id="272" r:id="rId19"/>
    <p:sldId id="273" r:id="rId20"/>
    <p:sldId id="274" r:id="rId21"/>
    <p:sldId id="275" r:id="rId22"/>
    <p:sldId id="277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A4F31-65DD-4233-B31A-CD9CEE9B2767}" type="datetimeFigureOut">
              <a:rPr lang="ru-RU" smtClean="0"/>
              <a:pPr/>
              <a:t>17.09.2020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E7141-B657-4DF0-A193-12731362E14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1d6680627aae5744fc5cd91034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357818" y="0"/>
            <a:ext cx="3786182" cy="68634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4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Епіграф:</a:t>
            </a:r>
            <a:r>
              <a:rPr kumimoji="0" lang="uk-UA" sz="4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"</a:t>
            </a:r>
            <a:r>
              <a:rPr kumimoji="0" lang="ru-RU" sz="4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Турбуйся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не про те,</a:t>
            </a:r>
            <a:endParaRPr kumimoji="0" lang="ru-RU" sz="44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люди тебе не </a:t>
            </a:r>
            <a:r>
              <a:rPr kumimoji="0" lang="ru-RU" sz="4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знають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4400" b="1" i="0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а про те, </a:t>
            </a:r>
            <a:r>
              <a:rPr kumimoji="0" lang="ru-RU" sz="4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ти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не </a:t>
            </a:r>
            <a:r>
              <a:rPr kumimoji="0" lang="ru-RU" sz="4400" b="1" i="0" u="none" strike="noStrike" normalizeH="0" baseline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знаєш</a:t>
            </a:r>
            <a:r>
              <a:rPr kumimoji="0" lang="uk-UA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400" b="1" i="0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людей"</a:t>
            </a:r>
            <a:r>
              <a:rPr kumimoji="0" lang="ru-RU" sz="4400" b="1" i="1" u="none" strike="noStrike" normalizeH="0" baseline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4400" b="1" i="1" u="none" strike="noStrike" normalizeH="0" baseline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r>
              <a:rPr kumimoji="0" lang="uk-UA" sz="4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/ Конфуцій</a:t>
            </a:r>
            <a:r>
              <a:rPr kumimoji="0" lang="uk-UA" sz="14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Times New Roman" pitchFamily="18" charset="0"/>
                <a:cs typeface="Arial" pitchFamily="34" charset="0"/>
              </a:rPr>
              <a:t>/</a:t>
            </a:r>
            <a:endParaRPr kumimoji="0" lang="uk-UA" sz="1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lid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15074" y="6000768"/>
            <a:ext cx="2643206" cy="7143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034" y="285728"/>
            <a:ext cx="828680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endParaRPr kumimoji="0" lang="uk-UA" sz="48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uk-UA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Запитання: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Користуючись картою перелічіть корисні копалини Китаю.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7" name="Рисунок 6" descr="15066839-3d-small-person-sitting-in-a-meditative-pose-on-a-question-mark--Stock-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214290"/>
            <a:ext cx="1863489" cy="2890854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china-density-map_r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5357818" cy="4144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5214942" y="0"/>
            <a:ext cx="392905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r>
              <a:rPr kumimoji="0" 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Населення</a:t>
            </a:r>
            <a:r>
              <a:rPr kumimoji="0" lang="uk-UA" sz="24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endParaRPr lang="ru-RU" sz="2400" dirty="0" smtClean="0"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98475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21% населення Землі  (1 338 612 968 осіб на кінець 2010 р);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демографічна політика «одна родина – одна дитина»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98475" algn="l"/>
              </a:tabLst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нерівномірне розміщення -  близько 80% живуть у східній частині.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143380"/>
            <a:ext cx="5214942" cy="271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286257"/>
            <a:ext cx="48577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8475" algn="l"/>
              </a:tabLst>
            </a:pPr>
            <a:r>
              <a:rPr lang="uk-UA" sz="2400" b="1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Релігія: конфуціанство, буддизм, даосизм</a:t>
            </a:r>
            <a:endParaRPr lang="ru-RU" sz="2400" b="1" dirty="0" smtClean="0">
              <a:latin typeface="Georgia" pitchFamily="18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8475" algn="l"/>
              </a:tabLst>
            </a:pPr>
            <a:endParaRPr lang="uk-UA" sz="2400" b="1" dirty="0" smtClean="0"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lvl="0" indent="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98475" algn="l"/>
              </a:tabLst>
            </a:pPr>
            <a:r>
              <a:rPr lang="uk-UA" sz="2400" b="1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багатонаціональна країна -  56 націй і народностей, китайці – 91%</a:t>
            </a:r>
            <a:endParaRPr lang="uk-UA" sz="2400" b="1" dirty="0" smtClean="0"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15066839-3d-small-person-sitting-in-a-meditative-pose-on-a-question-mark--Stock-Phot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7950" y="0"/>
            <a:ext cx="2554224" cy="3962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Проблемне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запитання: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Чому китайці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обирають схід країни для проживання?</a:t>
            </a:r>
            <a:endParaRPr kumimoji="0" lang="uk-UA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7158" y="357166"/>
            <a:ext cx="8143932" cy="6143668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500043"/>
            <a:ext cx="7929618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Сьогоднішній Китай є індустріально –   аграрною країною.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Сьогодні Китай займає 26 перших місць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у світі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 видобутком,виплавкою 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,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виробництвом і вирощуванням: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  вугілля,  залізної руди, вольфраму, цинку, чавуну, сталі, первинного алюмінію, мінеральних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добрив, хімічних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волокон, цементу, радіоприймачів, телевізорів, пральних машин, велосипедів, взуття, сигарет, зернових, картоплі, арахісу, фруктів, </a:t>
            </a:r>
            <a:r>
              <a:rPr kumimoji="0" lang="uk-UA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овочей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,олійних, бавовни, м'яса, яєць, риби і морепродуктів;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 місце – за виробництвом електроенергії і за запасами іноземної валюти;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3 місце - за об'ємом економіки; </a:t>
            </a: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142852"/>
            <a:ext cx="8643998" cy="107157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atin typeface="Georgia" pitchFamily="18" charset="0"/>
              </a:rPr>
              <a:t>Промисловість  налічує 360 галузей</a:t>
            </a:r>
            <a:endParaRPr lang="ru-RU" sz="3600" b="1" dirty="0">
              <a:latin typeface="Georgia" pitchFamily="18" charset="0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285720" y="1357298"/>
            <a:ext cx="8572560" cy="50167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3200" b="1" dirty="0" smtClean="0">
                <a:solidFill>
                  <a:srgbClr val="000000"/>
                </a:solidFill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   </a:t>
            </a:r>
            <a:r>
              <a:rPr lang="uk-UA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Т</a:t>
            </a:r>
            <a:r>
              <a:rPr kumimoji="0" lang="uk-UA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радиційні: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текстильна 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-вугільна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-металургійна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     </a:t>
            </a:r>
            <a:r>
              <a:rPr kumimoji="0" lang="uk-UA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Нові</a:t>
            </a:r>
            <a:r>
              <a:rPr kumimoji="0" lang="uk-UA" sz="3200" b="1" i="0" u="none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галузі: 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-нафтодобувна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й нафтопереробна,  хімічна;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-космічна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, авіаційна;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uk-UA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-електронна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60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85786" y="214291"/>
            <a:ext cx="7572428" cy="6186309"/>
          </a:xfrm>
          <a:prstGeom prst="rect">
            <a:avLst/>
          </a:prstGeom>
          <a:ln>
            <a:noFill/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Найбільші промислові центри:</a:t>
            </a:r>
            <a:endParaRPr kumimoji="0" lang="ru-RU" sz="3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1. Пекін-Тяньцзінь-Таншань.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2. Шанхай-Ханчжоу.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3. Далянь-Шеньян.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4. Гуанчжоу.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Завдання</a:t>
            </a:r>
            <a:r>
              <a:rPr kumimoji="0" lang="uk-UA" sz="3600" b="1" i="1" u="none" strike="noStrike" normalizeH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uk-UA" sz="3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Нанести на контурну карту основні промислові центри країни.</a:t>
            </a:r>
            <a:endParaRPr kumimoji="0" lang="uk-UA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32795_9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14290"/>
            <a:ext cx="459314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5A7EBBcx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357166"/>
            <a:ext cx="4357686" cy="2832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eco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643055"/>
            <a:ext cx="4500562" cy="2994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7754" y="3857628"/>
            <a:ext cx="4266246" cy="2844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57158" y="214290"/>
            <a:ext cx="8501122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42900" algn="l"/>
                <a:tab pos="498475" algn="l"/>
              </a:tabLst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За різноманітністю сільськогосподарської продукції Китай посідає І місце в світі.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  <a:tab pos="498475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Основний напрямок сільського господарства  - зерновий (500 млн. т. зерна / щороку - світовий рекорд!!!)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  <a:tab pos="498475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Основна продовольча </a:t>
            </a:r>
            <a:r>
              <a:rPr kumimoji="0" lang="uk-UA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культура–рис</a:t>
            </a: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  <a:tab pos="498475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Також вирощують: пшеницю,бавовну,тютюн,ріпак,просо, арахіс,чай,цукрові буряки і тростину.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  <a:tab pos="498475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Розводять: свиней, кіз,яків,коней ,верблюдів,домашню птицю.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  <a:tab pos="498475" algn="l"/>
              </a:tabLst>
            </a:pPr>
            <a:r>
              <a:rPr kumimoji="0" lang="uk-UA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Головна проблема - постійна нестача угідь.</a:t>
            </a:r>
            <a:endParaRPr kumimoji="0" lang="uk-UA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2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Транспорт</a:t>
            </a: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По довжині ж/д шляхів Китай займає 2 місце у світі. </a:t>
            </a:r>
            <a:r>
              <a:rPr lang="uk-UA" sz="3200" b="1" dirty="0" smtClean="0">
                <a:latin typeface="Georgia" pitchFamily="18" charset="0"/>
                <a:ea typeface="Times New Roman" pitchFamily="18" charset="0"/>
                <a:cs typeface="Arial" pitchFamily="34" charset="0"/>
              </a:rPr>
              <a:t>М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ає найбільшу у світі мережу високошвидкісних залізниць.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lang="uk-UA" sz="3200" b="1" dirty="0" smtClean="0"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Зберігається велосипедний і гужовий транспорт в західних районах.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Морський транспорт обслуговує зовнішню торгівлю країни. У Китаї більш ніж 2000 портів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ad-Ryoandz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857232"/>
            <a:ext cx="7786742" cy="5840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071538" y="214290"/>
            <a:ext cx="7215238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Храм  </a:t>
            </a:r>
            <a:r>
              <a:rPr lang="uk-UA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Рьоан</a:t>
            </a:r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</a:t>
            </a:r>
            <a:r>
              <a:rPr lang="uk-UA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дзі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ukr_tijden34_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85728"/>
            <a:ext cx="8715436" cy="635798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00694" y="500042"/>
            <a:ext cx="1785950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Слайд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214290"/>
            <a:ext cx="8643998" cy="63238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0034" y="0"/>
            <a:ext cx="8215370" cy="7857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428596" y="571480"/>
            <a:ext cx="814393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Узагальнення та систематизація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ea typeface="Times New Roman" pitchFamily="18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Дати відповідь на 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проблемне запитання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Чи можна віднести Китай, враховуючи його економічні успіхи, до розвинутих країн? 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Домашнє завдання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                                                     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(питання за вибором)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1. Опрацювати текст підручника і дати письмово відповіді на запитання.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2. Скласти опис туристичного маршруту «Історичні пам’ятки Китаю»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  <a:p>
            <a:pPr marL="0" marR="0" lvl="0" indent="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3. Провести </a:t>
            </a:r>
            <a:r>
              <a:rPr kumimoji="0" lang="uk-UA" sz="32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соціогеографічний</a:t>
            </a:r>
            <a:r>
              <a:rPr kumimoji="0" lang="uk-UA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практикум</a:t>
            </a:r>
            <a:r>
              <a:rPr kumimoji="0" lang="uk-UA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: визначити, які предмети та речі, що вас оточують у повсякденному житті, зроблені у Китаї. Оцінити їх якість. Поміркуйте,  чи можна було б замінити їх товарами українського виробництва.</a:t>
            </a:r>
            <a:endParaRPr kumimoji="0" lang="uk-UA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tekstura-krasnyy-f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45920" y="1600200"/>
            <a:ext cx="5852160" cy="3657600"/>
          </a:xfrm>
          <a:prstGeom prst="rect">
            <a:avLst/>
          </a:prstGeom>
        </p:spPr>
      </p:pic>
      <p:pic>
        <p:nvPicPr>
          <p:cNvPr id="3" name="Рисунок 2" descr="zolotie-perya-1152x86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282" y="285728"/>
            <a:ext cx="8715436" cy="12144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Бесіда з питань і завдань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928802"/>
            <a:ext cx="8572560" cy="112871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b="1" dirty="0" smtClean="0">
                <a:latin typeface="Georgia" pitchFamily="18" charset="0"/>
              </a:rPr>
              <a:t>1. Опишіть природні умови і ресурси Японії.</a:t>
            </a:r>
            <a:endParaRPr lang="ru-RU" sz="2800" b="1" dirty="0"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3214686"/>
            <a:ext cx="8501122" cy="14287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endParaRPr lang="uk-UA" sz="2800" b="1" dirty="0" smtClean="0">
              <a:latin typeface="Georgia" pitchFamily="18" charset="0"/>
            </a:endParaRPr>
          </a:p>
          <a:p>
            <a:pPr lvl="0"/>
            <a:r>
              <a:rPr lang="uk-UA" sz="2800" b="1" dirty="0" smtClean="0">
                <a:latin typeface="Georgia" pitchFamily="18" charset="0"/>
              </a:rPr>
              <a:t>2.</a:t>
            </a:r>
            <a:r>
              <a:rPr lang="uk-UA" sz="2800" b="1" dirty="0">
                <a:latin typeface="Georgia" pitchFamily="18" charset="0"/>
              </a:rPr>
              <a:t> Які особливості адміністративно – територіального устрою і </a:t>
            </a:r>
            <a:r>
              <a:rPr lang="uk-UA" sz="2800" b="1" dirty="0" smtClean="0">
                <a:latin typeface="Georgia" pitchFamily="18" charset="0"/>
              </a:rPr>
              <a:t>населення Японії ?</a:t>
            </a:r>
            <a:endParaRPr lang="ru-RU" sz="2800" b="1" dirty="0">
              <a:latin typeface="Georgia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28596" y="5143512"/>
            <a:ext cx="8429684" cy="12858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2800" b="1" dirty="0" smtClean="0">
                <a:latin typeface="Georgia" pitchFamily="18" charset="0"/>
              </a:rPr>
              <a:t>3. Які галузі міжнародної спеціалізації Японії ?</a:t>
            </a:r>
            <a:endParaRPr lang="ru-RU" sz="28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69b162a116ed772bff2b561f6ffea8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142852"/>
            <a:ext cx="8572560" cy="1071570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</a:rPr>
              <a:t>Знайомство з Китаєм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http://images.myshared.ru/6/775266/slide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215206" y="6215082"/>
            <a:ext cx="1785950" cy="64291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-2-63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428604"/>
            <a:ext cx="8215370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slide_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6786578" y="6143644"/>
            <a:ext cx="2357422" cy="7143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6786578" y="5072074"/>
            <a:ext cx="1200152" cy="857256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643570" y="5643578"/>
            <a:ext cx="1143008" cy="571504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zolotie-perya-1152x86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34" y="357166"/>
            <a:ext cx="8358246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Times New Roman" pitchFamily="18" charset="0"/>
                <a:cs typeface="Arial" pitchFamily="34" charset="0"/>
              </a:rPr>
              <a:t>Завдання 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1.З якими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країнами  межує Китай?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2.Назвіть </a:t>
            </a:r>
            <a:r>
              <a:rPr kumimoji="0" lang="uk-UA" sz="5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іх</a:t>
            </a:r>
            <a:r>
              <a:rPr kumimoji="0" lang="uk-UA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Georgia" pitchFamily="18" charset="0"/>
                <a:ea typeface="Times New Roman" pitchFamily="18" charset="0"/>
                <a:cs typeface="Arial" pitchFamily="34" charset="0"/>
              </a:rPr>
              <a:t> і підпишіть на контурній карті.</a:t>
            </a:r>
            <a:endParaRPr kumimoji="0" lang="uk-UA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Georgia" pitchFamily="18" charset="0"/>
              <a:cs typeface="Arial" pitchFamily="34" charset="0"/>
            </a:endParaRPr>
          </a:p>
        </p:txBody>
      </p:sp>
      <p:pic>
        <p:nvPicPr>
          <p:cNvPr id="5" name="Рисунок 4" descr="15066839-3d-small-person-sitting-in-a-meditative-pose-on-a-question-mark--Stock-Phot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48064" y="1"/>
            <a:ext cx="1795936" cy="278605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chin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57158" y="214290"/>
            <a:ext cx="5572164" cy="914400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latin typeface="Georgia" pitchFamily="18" charset="0"/>
              </a:rPr>
              <a:t>Рельєф </a:t>
            </a:r>
            <a:endParaRPr lang="ru-RU" sz="3600" b="1" dirty="0">
              <a:latin typeface="Georgia" pitchFamily="18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502</Words>
  <Application>Microsoft Office PowerPoint</Application>
  <PresentationFormat>Экран (4:3)</PresentationFormat>
  <Paragraphs>82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Georgia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Admin-1</dc:creator>
  <cp:lastModifiedBy>Користувач Windows</cp:lastModifiedBy>
  <cp:revision>56</cp:revision>
  <dcterms:created xsi:type="dcterms:W3CDTF">2016-02-22T17:31:32Z</dcterms:created>
  <dcterms:modified xsi:type="dcterms:W3CDTF">2020-09-17T16:46:52Z</dcterms:modified>
</cp:coreProperties>
</file>