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7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45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4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530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2161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50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625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245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30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95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790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23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21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76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21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60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89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153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6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488832" cy="328210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uk-UA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Українська діаспора </a:t>
            </a:r>
            <a:r>
              <a:rPr lang="uk-UA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uk-UA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uk-UA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Канаді</a:t>
            </a:r>
            <a:endParaRPr lang="ru-RU" dirty="0">
              <a:ln>
                <a:solidFill>
                  <a:srgbClr val="FFFF00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9867" y="491182"/>
            <a:ext cx="6500858" cy="255454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/>
              <a:t>Де </a:t>
            </a:r>
            <a:r>
              <a:rPr lang="ru-RU" sz="1600" b="1" i="1" dirty="0" err="1" smtClean="0"/>
              <a:t>тільки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немає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сьогодні</a:t>
            </a:r>
            <a:r>
              <a:rPr lang="ru-RU" sz="1600" b="1" i="1" dirty="0" smtClean="0"/>
              <a:t> наших </a:t>
            </a:r>
            <a:r>
              <a:rPr lang="ru-RU" sz="1600" b="1" i="1" dirty="0" err="1" smtClean="0"/>
              <a:t>земляків</a:t>
            </a:r>
            <a:r>
              <a:rPr lang="ru-RU" sz="1600" b="1" i="1" dirty="0" smtClean="0"/>
              <a:t> та </a:t>
            </a:r>
            <a:r>
              <a:rPr lang="ru-RU" sz="1600" b="1" i="1" dirty="0" err="1" smtClean="0"/>
              <a:t>їхніх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численних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нащадків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Історичні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крутозлами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розсіяли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їх</a:t>
            </a:r>
            <a:r>
              <a:rPr lang="ru-RU" sz="1600" b="1" i="1" dirty="0" smtClean="0"/>
              <a:t> по </a:t>
            </a:r>
            <a:r>
              <a:rPr lang="ru-RU" sz="1600" b="1" i="1" dirty="0" err="1" smtClean="0"/>
              <a:t>всьому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світу</a:t>
            </a:r>
            <a:r>
              <a:rPr lang="ru-RU" sz="1600" b="1" i="1" dirty="0" smtClean="0"/>
              <a:t>. </a:t>
            </a:r>
            <a:r>
              <a:rPr lang="ru-RU" sz="1600" b="1" i="1" dirty="0" err="1" smtClean="0"/>
              <a:t>Українці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є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громадянами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кількох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десятків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країн</a:t>
            </a:r>
            <a:r>
              <a:rPr lang="ru-RU" sz="1600" b="1" i="1" dirty="0" smtClean="0"/>
              <a:t> на </a:t>
            </a:r>
            <a:r>
              <a:rPr lang="ru-RU" sz="1600" b="1" i="1" dirty="0" err="1" smtClean="0"/>
              <a:t>різних</a:t>
            </a:r>
            <a:r>
              <a:rPr lang="ru-RU" sz="1600" b="1" i="1" dirty="0" smtClean="0"/>
              <a:t> континентах: у </a:t>
            </a:r>
            <a:r>
              <a:rPr lang="ru-RU" sz="1600" b="1" i="1" dirty="0" err="1" smtClean="0"/>
              <a:t>Південній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Північній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Америці</a:t>
            </a:r>
            <a:r>
              <a:rPr lang="ru-RU" sz="1600" b="1" i="1" dirty="0" smtClean="0"/>
              <a:t> (тут </a:t>
            </a:r>
            <a:r>
              <a:rPr lang="ru-RU" sz="1600" b="1" i="1" dirty="0" err="1" smtClean="0"/>
              <a:t>мешкає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понад</a:t>
            </a:r>
            <a:r>
              <a:rPr lang="ru-RU" sz="1600" b="1" i="1" dirty="0" smtClean="0"/>
              <a:t> 75 </a:t>
            </a:r>
            <a:r>
              <a:rPr lang="ru-RU" sz="1600" b="1" i="1" dirty="0" err="1" smtClean="0"/>
              <a:t>відсотків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від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загальної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кількості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українців</a:t>
            </a:r>
            <a:r>
              <a:rPr lang="ru-RU" sz="1600" b="1" i="1" dirty="0" smtClean="0"/>
              <a:t> далекого </a:t>
            </a:r>
            <a:r>
              <a:rPr lang="ru-RU" sz="1600" b="1" i="1" dirty="0" err="1" smtClean="0"/>
              <a:t>зарубіжжя</a:t>
            </a:r>
            <a:r>
              <a:rPr lang="ru-RU" sz="1600" b="1" i="1" dirty="0" smtClean="0"/>
              <a:t>), в </a:t>
            </a:r>
            <a:r>
              <a:rPr lang="ru-RU" sz="1600" b="1" i="1" dirty="0" err="1" smtClean="0"/>
              <a:t>Австралії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Європі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Азії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Африці</a:t>
            </a:r>
            <a:r>
              <a:rPr lang="ru-RU" sz="1600" b="1" i="1" dirty="0" smtClean="0"/>
              <a:t>. В </a:t>
            </a:r>
            <a:r>
              <a:rPr lang="ru-RU" sz="1600" b="1" i="1" dirty="0" err="1" smtClean="0"/>
              <a:t>умовах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багатоетнічного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оточення</a:t>
            </a:r>
            <a:r>
              <a:rPr lang="ru-RU" sz="1600" b="1" i="1" dirty="0" smtClean="0"/>
              <a:t> вони </a:t>
            </a:r>
            <a:r>
              <a:rPr lang="ru-RU" sz="1600" b="1" i="1" dirty="0" err="1" smtClean="0"/>
              <a:t>зберігають</a:t>
            </a:r>
            <a:r>
              <a:rPr lang="ru-RU" sz="1600" b="1" i="1" dirty="0" smtClean="0"/>
              <a:t> у </a:t>
            </a:r>
            <a:r>
              <a:rPr lang="ru-RU" sz="1600" b="1" i="1" dirty="0" err="1" smtClean="0"/>
              <a:t>своєму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середовищі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українську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мову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народні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звичаї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культурні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мистецькі</a:t>
            </a:r>
            <a:r>
              <a:rPr lang="ru-RU" sz="1600" b="1" i="1" dirty="0" smtClean="0"/>
              <a:t>, </a:t>
            </a:r>
            <a:r>
              <a:rPr lang="ru-RU" sz="1600" b="1" i="1" dirty="0" err="1" smtClean="0"/>
              <a:t>побутові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традиції</a:t>
            </a:r>
            <a:r>
              <a:rPr lang="ru-RU" sz="1600" b="1" i="1" dirty="0" smtClean="0"/>
              <a:t> та свою </a:t>
            </a:r>
            <a:r>
              <a:rPr lang="ru-RU" sz="1600" b="1" i="1" dirty="0" err="1" smtClean="0"/>
              <a:t>національну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самобутність</a:t>
            </a:r>
            <a:r>
              <a:rPr lang="ru-RU" sz="1600" b="1" i="1" dirty="0" smtClean="0"/>
              <a:t>.</a:t>
            </a:r>
            <a:endParaRPr lang="ru-RU" sz="1600" b="1" i="1" dirty="0"/>
          </a:p>
        </p:txBody>
      </p:sp>
      <p:pic>
        <p:nvPicPr>
          <p:cNvPr id="3" name="Рисунок 2" descr="20ea40e99ccc458afdad6978a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284984"/>
            <a:ext cx="4801736" cy="33403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000108"/>
            <a:ext cx="4071966" cy="532453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Канада. </a:t>
            </a:r>
          </a:p>
          <a:p>
            <a:pPr algn="ctr"/>
            <a:r>
              <a:rPr lang="ru-RU" sz="1400" b="1" dirty="0" err="1" smtClean="0"/>
              <a:t>Масове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переселення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українців</a:t>
            </a:r>
            <a:r>
              <a:rPr lang="ru-RU" sz="1400" b="1" dirty="0" smtClean="0"/>
              <a:t> до </a:t>
            </a:r>
            <a:r>
              <a:rPr lang="ru-RU" sz="1400" b="1" dirty="0" err="1" smtClean="0"/>
              <a:t>Канади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почалося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наприкінці</a:t>
            </a:r>
            <a:r>
              <a:rPr lang="ru-RU" sz="1400" b="1" dirty="0" smtClean="0"/>
              <a:t> </a:t>
            </a:r>
            <a:r>
              <a:rPr lang="en-US" sz="1400" b="1" dirty="0" smtClean="0"/>
              <a:t>XIX </a:t>
            </a:r>
            <a:r>
              <a:rPr lang="ru-RU" sz="1400" b="1" dirty="0" smtClean="0"/>
              <a:t>ст. </a:t>
            </a:r>
            <a:r>
              <a:rPr lang="ru-RU" sz="1400" b="1" dirty="0" err="1" smtClean="0"/>
              <a:t>Історично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українська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етнічна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група</a:t>
            </a:r>
            <a:r>
              <a:rPr lang="ru-RU" sz="1400" b="1" dirty="0" smtClean="0"/>
              <a:t> - одна </a:t>
            </a:r>
            <a:r>
              <a:rPr lang="ru-RU" sz="1400" b="1" dirty="0" err="1" smtClean="0"/>
              <a:t>з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найбільших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етнічних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меншин</a:t>
            </a:r>
            <a:r>
              <a:rPr lang="ru-RU" sz="1400" b="1" dirty="0" smtClean="0"/>
              <a:t>. За </a:t>
            </a:r>
            <a:r>
              <a:rPr lang="ru-RU" sz="1400" b="1" dirty="0" err="1" smtClean="0"/>
              <a:t>даними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перепису</a:t>
            </a:r>
            <a:r>
              <a:rPr lang="ru-RU" sz="1400" b="1" dirty="0" smtClean="0"/>
              <a:t> 1981 </a:t>
            </a:r>
            <a:r>
              <a:rPr lang="en-US" sz="1400" b="1" dirty="0" smtClean="0"/>
              <a:t>p., 529615 </a:t>
            </a:r>
            <a:r>
              <a:rPr lang="ru-RU" sz="1400" b="1" dirty="0" err="1" smtClean="0"/>
              <a:t>осіб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оголосили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своїм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єдиним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походженням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українське</a:t>
            </a:r>
            <a:r>
              <a:rPr lang="ru-RU" sz="1400" b="1" dirty="0" smtClean="0"/>
              <a:t>, 225365 </a:t>
            </a:r>
            <a:r>
              <a:rPr lang="ru-RU" sz="1400" b="1" dirty="0" err="1" smtClean="0"/>
              <a:t>осіб</a:t>
            </a:r>
            <a:r>
              <a:rPr lang="ru-RU" sz="1400" b="1" dirty="0" smtClean="0"/>
              <a:t> назвали себе </a:t>
            </a:r>
            <a:r>
              <a:rPr lang="ru-RU" sz="1400" b="1" dirty="0" err="1" smtClean="0"/>
              <a:t>українцями</a:t>
            </a:r>
            <a:r>
              <a:rPr lang="ru-RU" sz="1400" b="1" dirty="0" smtClean="0"/>
              <a:t> за </a:t>
            </a:r>
            <a:r>
              <a:rPr lang="ru-RU" sz="1400" b="1" dirty="0" err="1" smtClean="0"/>
              <a:t>національною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приналежністю</a:t>
            </a:r>
            <a:r>
              <a:rPr lang="ru-RU" sz="1400" b="1" dirty="0" smtClean="0"/>
              <a:t> одного </a:t>
            </a:r>
            <a:r>
              <a:rPr lang="ru-RU" sz="1400" b="1" dirty="0" err="1" smtClean="0"/>
              <a:t>з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батьків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Отже</a:t>
            </a:r>
            <a:r>
              <a:rPr lang="ru-RU" sz="1400" b="1" dirty="0" smtClean="0"/>
              <a:t>, разом 754980 </a:t>
            </a:r>
            <a:r>
              <a:rPr lang="ru-RU" sz="1400" b="1" dirty="0" err="1" smtClean="0"/>
              <a:t>осіб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Обидві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ці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групи</a:t>
            </a:r>
            <a:r>
              <a:rPr lang="ru-RU" sz="1400" b="1" dirty="0" smtClean="0"/>
              <a:t> становили 31 </a:t>
            </a:r>
            <a:r>
              <a:rPr lang="ru-RU" sz="1400" b="1" dirty="0" err="1" smtClean="0"/>
              <a:t>відсоток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усього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канадського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населення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що</a:t>
            </a:r>
            <a:r>
              <a:rPr lang="ru-RU" sz="1400" b="1" dirty="0" smtClean="0"/>
              <a:t> поставило </a:t>
            </a:r>
            <a:r>
              <a:rPr lang="ru-RU" sz="1400" b="1" dirty="0" err="1" smtClean="0"/>
              <a:t>українців</a:t>
            </a:r>
            <a:r>
              <a:rPr lang="ru-RU" sz="1400" b="1" dirty="0" smtClean="0"/>
              <a:t> на </a:t>
            </a:r>
            <a:r>
              <a:rPr lang="ru-RU" sz="1400" b="1" dirty="0" err="1" smtClean="0"/>
              <a:t>п'яте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місце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Кількісно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їх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переважають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лише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британці</a:t>
            </a:r>
            <a:r>
              <a:rPr lang="ru-RU" sz="1400" b="1" dirty="0" smtClean="0"/>
              <a:t> (</a:t>
            </a:r>
            <a:r>
              <a:rPr lang="ru-RU" sz="1400" b="1" dirty="0" err="1" smtClean="0"/>
              <a:t>англійці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шотландці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валлійці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ірландці</a:t>
            </a:r>
            <a:r>
              <a:rPr lang="ru-RU" sz="1400" b="1" dirty="0" smtClean="0"/>
              <a:t> разом </a:t>
            </a:r>
            <a:r>
              <a:rPr lang="ru-RU" sz="1400" b="1" dirty="0" err="1" smtClean="0"/>
              <a:t>узяті</a:t>
            </a:r>
            <a:r>
              <a:rPr lang="ru-RU" sz="1400" b="1" dirty="0" smtClean="0"/>
              <a:t>), </a:t>
            </a:r>
            <a:r>
              <a:rPr lang="ru-RU" sz="1400" b="1" dirty="0" err="1" smtClean="0"/>
              <a:t>французи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німці</a:t>
            </a:r>
            <a:r>
              <a:rPr lang="ru-RU" sz="1400" b="1" dirty="0" smtClean="0"/>
              <a:t> та </a:t>
            </a:r>
            <a:r>
              <a:rPr lang="ru-RU" sz="1400" b="1" dirty="0" err="1" smtClean="0"/>
              <a:t>італійці</a:t>
            </a:r>
            <a:r>
              <a:rPr lang="ru-RU" sz="1400" b="1" dirty="0" smtClean="0"/>
              <a:t>.</a:t>
            </a:r>
          </a:p>
          <a:p>
            <a:pPr algn="ctr"/>
            <a:r>
              <a:rPr lang="ru-RU" sz="1400" b="1" dirty="0" err="1" smtClean="0"/>
              <a:t>Українців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можна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бачити</a:t>
            </a:r>
            <a:r>
              <a:rPr lang="ru-RU" sz="1400" b="1" dirty="0" smtClean="0"/>
              <a:t> на </a:t>
            </a:r>
            <a:r>
              <a:rPr lang="ru-RU" sz="1400" b="1" dirty="0" err="1" smtClean="0"/>
              <a:t>високих</a:t>
            </a:r>
            <a:r>
              <a:rPr lang="ru-RU" sz="1400" b="1" dirty="0" smtClean="0"/>
              <a:t> посадах у сферах </a:t>
            </a:r>
            <a:r>
              <a:rPr lang="ru-RU" sz="1400" b="1" dirty="0" err="1" smtClean="0"/>
              <a:t>бізнесу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юриспруденції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масової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інформації</a:t>
            </a:r>
            <a:r>
              <a:rPr lang="ru-RU" sz="1400" b="1" dirty="0" smtClean="0"/>
              <a:t> та </a:t>
            </a:r>
            <a:r>
              <a:rPr lang="ru-RU" sz="1400" b="1" dirty="0" err="1" smtClean="0"/>
              <a:t>інших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галузях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Останніми</a:t>
            </a:r>
            <a:r>
              <a:rPr lang="ru-RU" sz="1400" b="1" dirty="0" smtClean="0"/>
              <a:t> роками </a:t>
            </a:r>
            <a:r>
              <a:rPr lang="ru-RU" sz="1400" b="1" dirty="0" err="1" smtClean="0"/>
              <a:t>деякі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українці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удостоїлися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найпрестижніших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призначень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серед</a:t>
            </a:r>
            <a:r>
              <a:rPr lang="ru-RU" sz="1400" b="1" dirty="0" smtClean="0"/>
              <a:t> них Роман </a:t>
            </a:r>
            <a:r>
              <a:rPr lang="ru-RU" sz="1400" b="1" dirty="0" err="1" smtClean="0"/>
              <a:t>Гнатишин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який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певний</a:t>
            </a:r>
            <a:r>
              <a:rPr lang="ru-RU" sz="1400" b="1" dirty="0" smtClean="0"/>
              <a:t> час </a:t>
            </a:r>
            <a:r>
              <a:rPr lang="ru-RU" sz="1400" b="1" dirty="0" err="1" smtClean="0"/>
              <a:t>був</a:t>
            </a:r>
            <a:r>
              <a:rPr lang="ru-RU" sz="1400" b="1" dirty="0" smtClean="0"/>
              <a:t> генерал-губернатором </a:t>
            </a:r>
            <a:r>
              <a:rPr lang="ru-RU" sz="1400" b="1" dirty="0" err="1" smtClean="0"/>
              <a:t>Канади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pic>
        <p:nvPicPr>
          <p:cNvPr id="3" name="Рисунок 2" descr="clip_image0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1916832"/>
            <a:ext cx="4464516" cy="30123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4" y="337121"/>
            <a:ext cx="4857752" cy="181588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sz="1400" b="1" i="1" dirty="0" err="1" smtClean="0"/>
              <a:t>Канадські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українці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досягли</a:t>
            </a:r>
            <a:r>
              <a:rPr lang="ru-RU" sz="1400" b="1" i="1" dirty="0" smtClean="0"/>
              <a:t> великих </a:t>
            </a:r>
            <a:r>
              <a:rPr lang="ru-RU" sz="1400" b="1" i="1" dirty="0" err="1" smtClean="0"/>
              <a:t>успіхів</a:t>
            </a:r>
            <a:r>
              <a:rPr lang="ru-RU" sz="1400" b="1" i="1" dirty="0" smtClean="0"/>
              <a:t> у </a:t>
            </a:r>
            <a:r>
              <a:rPr lang="ru-RU" sz="1400" b="1" i="1" dirty="0" err="1" smtClean="0"/>
              <a:t>канадійському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суспільстві</a:t>
            </a:r>
            <a:r>
              <a:rPr lang="ru-RU" sz="1400" b="1" i="1" dirty="0" smtClean="0"/>
              <a:t>. М.Стар (</a:t>
            </a:r>
            <a:r>
              <a:rPr lang="ru-RU" sz="1400" b="1" i="1" dirty="0" err="1" smtClean="0"/>
              <a:t>Старчевський</a:t>
            </a:r>
            <a:r>
              <a:rPr lang="ru-RU" sz="1400" b="1" i="1" dirty="0" smtClean="0"/>
              <a:t>) у </a:t>
            </a:r>
            <a:r>
              <a:rPr lang="ru-RU" sz="1400" b="1" i="1" dirty="0" err="1" smtClean="0"/>
              <a:t>післявоєнні</a:t>
            </a:r>
            <a:r>
              <a:rPr lang="ru-RU" sz="1400" b="1" i="1" dirty="0" smtClean="0"/>
              <a:t> роки </a:t>
            </a:r>
            <a:r>
              <a:rPr lang="ru-RU" sz="1400" b="1" i="1" dirty="0" err="1" smtClean="0"/>
              <a:t>був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міністром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праці</a:t>
            </a:r>
            <a:r>
              <a:rPr lang="ru-RU" sz="1400" b="1" i="1" dirty="0" smtClean="0"/>
              <a:t>, </a:t>
            </a:r>
            <a:r>
              <a:rPr lang="ru-RU" sz="1400" b="1" i="1" dirty="0" err="1" smtClean="0"/>
              <a:t>Н.Кафік</a:t>
            </a:r>
            <a:r>
              <a:rPr lang="ru-RU" sz="1400" b="1" i="1" dirty="0" smtClean="0"/>
              <a:t> - </a:t>
            </a:r>
            <a:r>
              <a:rPr lang="ru-RU" sz="1400" b="1" i="1" dirty="0" err="1" smtClean="0"/>
              <a:t>міністром</a:t>
            </a:r>
            <a:r>
              <a:rPr lang="ru-RU" sz="1400" b="1" i="1" dirty="0" smtClean="0"/>
              <a:t> у справах </a:t>
            </a:r>
            <a:r>
              <a:rPr lang="ru-RU" sz="1400" b="1" i="1" dirty="0" err="1" smtClean="0"/>
              <a:t>багатокультурності</a:t>
            </a:r>
            <a:r>
              <a:rPr lang="ru-RU" sz="1400" b="1" i="1" dirty="0" smtClean="0"/>
              <a:t>, сенаторами та </a:t>
            </a:r>
            <a:r>
              <a:rPr lang="ru-RU" sz="1400" b="1" i="1" dirty="0" err="1" smtClean="0"/>
              <a:t>міністрами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були</a:t>
            </a:r>
            <a:r>
              <a:rPr lang="ru-RU" sz="1400" b="1" i="1" dirty="0" smtClean="0"/>
              <a:t> Д.Кларк, </a:t>
            </a:r>
            <a:r>
              <a:rPr lang="ru-RU" sz="1400" b="1" i="1" dirty="0" err="1" smtClean="0"/>
              <a:t>В.Уолл</a:t>
            </a:r>
            <a:r>
              <a:rPr lang="ru-RU" sz="1400" b="1" i="1" dirty="0" smtClean="0"/>
              <a:t>, </a:t>
            </a:r>
            <a:r>
              <a:rPr lang="ru-RU" sz="1400" b="1" i="1" dirty="0" err="1" smtClean="0"/>
              <a:t>Д.Гнатишин</a:t>
            </a:r>
            <a:r>
              <a:rPr lang="ru-RU" sz="1400" b="1" i="1" dirty="0" smtClean="0"/>
              <a:t>, </a:t>
            </a:r>
            <a:r>
              <a:rPr lang="ru-RU" sz="1400" b="1" i="1" dirty="0" err="1" smtClean="0"/>
              <a:t>П.Юзик</a:t>
            </a:r>
            <a:r>
              <a:rPr lang="ru-RU" sz="1400" b="1" i="1" dirty="0" smtClean="0"/>
              <a:t>, </a:t>
            </a:r>
            <a:r>
              <a:rPr lang="ru-RU" sz="1400" b="1" i="1" dirty="0" err="1" smtClean="0"/>
              <a:t>Д.Івасів</a:t>
            </a:r>
            <a:r>
              <a:rPr lang="ru-RU" sz="1400" b="1" i="1" dirty="0" smtClean="0"/>
              <a:t>, </a:t>
            </a:r>
            <a:r>
              <a:rPr lang="ru-RU" sz="1400" b="1" i="1" dirty="0" err="1" smtClean="0"/>
              <a:t>М.Білих</a:t>
            </a:r>
            <a:r>
              <a:rPr lang="ru-RU" sz="1400" b="1" i="1" dirty="0" smtClean="0"/>
              <a:t>. </a:t>
            </a:r>
            <a:r>
              <a:rPr lang="ru-RU" sz="1400" b="1" i="1" dirty="0" err="1" smtClean="0"/>
              <a:t>Рамон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Гнатишин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з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провінції</a:t>
            </a:r>
            <a:r>
              <a:rPr lang="ru-RU" sz="1400" b="1" i="1" dirty="0" smtClean="0"/>
              <a:t> Саскачеван став генерал-губернатором </a:t>
            </a:r>
            <a:r>
              <a:rPr lang="ru-RU" sz="1400" b="1" i="1" dirty="0" err="1" smtClean="0"/>
              <a:t>Канади</a:t>
            </a:r>
            <a:r>
              <a:rPr lang="ru-RU" sz="1400" b="1" i="1" dirty="0" smtClean="0"/>
              <a:t>.</a:t>
            </a:r>
            <a:endParaRPr lang="ru-RU" sz="1400" b="1" i="1" dirty="0"/>
          </a:p>
        </p:txBody>
      </p:sp>
      <p:pic>
        <p:nvPicPr>
          <p:cNvPr id="5" name="Рисунок 4" descr="Starr_Mi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643182"/>
            <a:ext cx="1689100" cy="2108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786322"/>
            <a:ext cx="19364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/>
              <a:t>М.Стар (</a:t>
            </a:r>
            <a:r>
              <a:rPr lang="ru-RU" sz="1200" i="1" dirty="0" err="1" smtClean="0"/>
              <a:t>Старчевський</a:t>
            </a:r>
            <a:r>
              <a:rPr lang="ru-RU" sz="1200" i="1" dirty="0" smtClean="0"/>
              <a:t>) </a:t>
            </a:r>
            <a:endParaRPr lang="ru-RU" sz="1200" dirty="0"/>
          </a:p>
        </p:txBody>
      </p:sp>
      <p:pic>
        <p:nvPicPr>
          <p:cNvPr id="7" name="Рисунок 6" descr="i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571744"/>
            <a:ext cx="1714512" cy="22759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43240" y="4857760"/>
            <a:ext cx="10711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err="1" smtClean="0"/>
              <a:t>Д.Гнатишин</a:t>
            </a:r>
            <a:endParaRPr lang="ru-RU" sz="1200" dirty="0"/>
          </a:p>
        </p:txBody>
      </p:sp>
      <p:pic>
        <p:nvPicPr>
          <p:cNvPr id="9" name="Рисунок 8" descr="gnatishin-ram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928670"/>
            <a:ext cx="2286000" cy="24479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57884" y="3429000"/>
            <a:ext cx="14362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err="1" smtClean="0"/>
              <a:t>Рамон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Гнатишин</a:t>
            </a:r>
            <a:r>
              <a:rPr lang="ru-RU" sz="1200" i="1" dirty="0" smtClean="0"/>
              <a:t> </a:t>
            </a:r>
            <a:endParaRPr lang="ru-RU" sz="1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221</TotalTime>
  <Words>146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Ион</vt:lpstr>
      <vt:lpstr>Українська діаспора у Канаді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діаспора в  США та Канаді</dc:title>
  <dc:creator>Komp</dc:creator>
  <cp:lastModifiedBy>Metod_</cp:lastModifiedBy>
  <cp:revision>25</cp:revision>
  <dcterms:created xsi:type="dcterms:W3CDTF">2013-03-21T08:57:24Z</dcterms:created>
  <dcterms:modified xsi:type="dcterms:W3CDTF">2020-12-28T07:06:20Z</dcterms:modified>
</cp:coreProperties>
</file>