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3" r:id="rId10"/>
    <p:sldId id="274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5" r:id="rId20"/>
    <p:sldId id="272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3602E"/>
    <a:srgbClr val="3C7F88"/>
    <a:srgbClr val="47B6EE"/>
    <a:srgbClr val="3EA8D0"/>
    <a:srgbClr val="FCA7DE"/>
    <a:srgbClr val="543480"/>
    <a:srgbClr val="FCA847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313" autoAdjust="0"/>
    <p:restoredTop sz="94660"/>
  </p:normalViewPr>
  <p:slideViewPr>
    <p:cSldViewPr snapToGrid="0">
      <p:cViewPr varScale="1">
        <p:scale>
          <a:sx n="69" d="100"/>
          <a:sy n="69" d="100"/>
        </p:scale>
        <p:origin x="-88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61084589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17424030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0859641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5906753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7442192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99717215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47036111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92575546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477509213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4067254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247076870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A9D8BC-3F7A-4360-BB6D-F1FCB3470FB4}" type="datetimeFigureOut">
              <a:rPr lang="en-US" smtClean="0"/>
              <a:pPr/>
              <a:t>1/24/2021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08BC49-1B67-4826-A1F3-48AF839B00E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2493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43684" y="2057400"/>
            <a:ext cx="5056632" cy="1941394"/>
          </a:xfrm>
        </p:spPr>
        <p:txBody>
          <a:bodyPr>
            <a:noAutofit/>
          </a:bodyPr>
          <a:lstStyle/>
          <a:p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Водно-болотні</a:t>
            </a:r>
            <a:b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</a:br>
            <a:r>
              <a:rPr lang="uk-UA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угіддя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777368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355" y="1276985"/>
            <a:ext cx="7424381" cy="336806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Болото завжди здавалося для людей чимось міфічним,місцем, яке всі обходять іншою дорогою.</a:t>
            </a:r>
          </a:p>
          <a:p>
            <a:pPr marL="0" indent="0"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Зізнайтеся, Вам також при згадуванні назви цієї екосистеми, відтворюються не найкращі пейзажі. </a:t>
            </a:r>
          </a:p>
          <a:p>
            <a:pPr marL="0" indent="0" algn="just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німаційний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фільм кіностудії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Dreamworks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Pictures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«Шрек», є одним з кращих сучасних прикладів  кіноіндустрії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endParaRPr lang="uk-UA" dirty="0">
              <a:solidFill>
                <a:schemeClr val="bg1"/>
              </a:solidFill>
            </a:endParaRPr>
          </a:p>
        </p:txBody>
      </p:sp>
      <p:pic>
        <p:nvPicPr>
          <p:cNvPr id="1026" name="Picture 2" descr="Картинки по запросу шрек бол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83684" y="4211883"/>
            <a:ext cx="4548146" cy="2093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478084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55343" y="1332644"/>
            <a:ext cx="7862155" cy="281793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uk-UA" dirty="0"/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Багатьом героям даної стрічки було неприємно розмовляти з Шреком та його оточенням, коли співрозмовники дізнавались про те, де він живе.</a:t>
            </a:r>
          </a:p>
          <a:p>
            <a:pPr marL="0" indent="0"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Це в котрий раз дає зрозуміти ставлення до болота суспільства. І здавалось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звичайний мультфільм, але однозначно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можна визначити безліч проблем, які режисери намагались зобразити через творчість.</a:t>
            </a:r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2050" name="Picture 2" descr="Картинки по запросу шрек бол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72584" y="4374353"/>
            <a:ext cx="3979104" cy="2483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572584" y="4154892"/>
            <a:ext cx="3972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i="1" dirty="0" smtClean="0"/>
              <a:t>«Він  любить бруд, болото і віслюка»</a:t>
            </a:r>
            <a:endParaRPr lang="uk-UA" i="1" dirty="0"/>
          </a:p>
        </p:txBody>
      </p:sp>
    </p:spTree>
    <p:extLst>
      <p:ext uri="{BB962C8B-B14F-4D97-AF65-F5344CB8AC3E}">
        <p14:creationId xmlns:p14="http://schemas.microsoft.com/office/powerpoint/2010/main" xmlns="" val="7758252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2889" y="1351128"/>
            <a:ext cx="7356143" cy="5008729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/>
              <a:t>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Але кінострічки зазвичай  грунтуються на книжках, а ті в свою чергу на міфології. Проте вони також не мають бажання висвітлювати з позитивної сторони ці угіддя. У    міфах та казках на болотах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зазвичай нічого гарного трапитися не могло.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Погана репутація болота виходить ще з часів Середньовіччя. Це був час відьом, інквізицій та епідемій.</a:t>
            </a:r>
          </a:p>
          <a:p>
            <a:pPr marL="0" indent="0" algn="just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Отже, відьми і будь-яка брудна магія, мала в ту епоху не один десяток віруючих. Це зараз до «чаклунів» ставляться скептично, але тоді в усіх бідах звинувачували саме їх.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95707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0060" y="1308790"/>
            <a:ext cx="7649488" cy="3063567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Тому середньовічні люди користувалися такою логікою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рудним» чаклунам  </a:t>
            </a:r>
            <a:r>
              <a:rPr lang="ru-RU" sz="26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«брудну» землю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Цією землею і стали болотні угіддя.Адже через постійну високу вологість, утворюється стійкий туман, який, встилаючи всю поверхню, додає неабияку містичність, загадковість. </a:t>
            </a:r>
          </a:p>
          <a:p>
            <a:pPr marL="0" indent="0" algn="just">
              <a:buNone/>
            </a:pP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За повір</a:t>
            </a:r>
            <a:r>
              <a:rPr lang="uk-UA" sz="2600" b="1" dirty="0" smtClean="0">
                <a:latin typeface="Times New Roman" pitchFamily="18" charset="0"/>
                <a:cs typeface="Times New Roman" pitchFamily="18" charset="0"/>
              </a:rPr>
              <a:t>'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ям вважається, що саме там живуть усі відьми, 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чудовиська, чаклуни і взагалі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туди краще не ходити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pic>
        <p:nvPicPr>
          <p:cNvPr id="3074" name="Picture 2" descr="Картинки по запросу болото туман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3502" y="4326340"/>
            <a:ext cx="4495938" cy="2150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302035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8300" y="1269242"/>
            <a:ext cx="7369790" cy="490772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 Звісно, ніяких доказів не з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явилось з тих часів, але репутація боліт ще довгий час буде залишатися містичною.Особливо серед людей, які вірять в містику. Цим стали активно користуватися письменники.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Похожее изображение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820" b="-8964"/>
          <a:stretch/>
        </p:blipFill>
        <p:spPr bwMode="auto">
          <a:xfrm>
            <a:off x="2161840" y="3108010"/>
            <a:ext cx="4679069" cy="3307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09310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60059" y="1828800"/>
            <a:ext cx="7482511" cy="3016155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Взявши за основу перекази людських фантазій та уяви, письменники з усього світу почали використовувати опис боліт виключно для містифікації, щоб зайвий раз розповісти читачу легенди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пов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язані з цим місцем. Проте ці твори тільки погіршували становище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а проблема охорони водно-болотних угідь тільки загострилась.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59376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0185" y="1446663"/>
            <a:ext cx="7205164" cy="4730300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/>
              <a:t>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Покращити ситуацію намагались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художники з усього світу, пишучи картини, що зображували чудові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пейзажі  болотних угідь. Це вплинуло на позитивне сприйняття цієї неповторної екосистеми.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pic>
        <p:nvPicPr>
          <p:cNvPr id="6146" name="Picture 2" descr="Пейзаж: Болото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288" y="3341379"/>
            <a:ext cx="4357960" cy="266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Картинки по запросу картины болото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96248" y="3341379"/>
            <a:ext cx="4293310" cy="2667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163281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640" y="1378424"/>
            <a:ext cx="7532710" cy="4798539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одно-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болотними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угіддями вважаються природні комплекси боліт, заплавних лук і лісів, а також плавні та мілководні водойми чи їх ділянки глибиною до 6 метрів. Крім прісних територій, сюди відносять також солонкуваті та солоні, наприклад, морські акваторії, глибина яких під час відпливу також не перевищує 6 метрів.</a:t>
            </a:r>
          </a:p>
        </p:txBody>
      </p:sp>
    </p:spTree>
    <p:extLst>
      <p:ext uri="{BB962C8B-B14F-4D97-AF65-F5344CB8AC3E}">
        <p14:creationId xmlns:p14="http://schemas.microsoft.com/office/powerpoint/2010/main" xmlns="" val="9216630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82638" y="1296537"/>
            <a:ext cx="7438031" cy="446281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dirty="0"/>
              <a:t>РАМСАРСЬКА КОНВЕНЦІЯ</a:t>
            </a:r>
          </a:p>
          <a:p>
            <a:pPr marL="0" indent="0" algn="just">
              <a:buNone/>
            </a:pPr>
            <a:r>
              <a:rPr lang="en-US" dirty="0" smtClean="0"/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Основні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положення щодо захисту водно-болотних угідь міжнародного значення були закріплені 2 лютого 1971 року підписанням Рамсарської конвенції в іранському місті Рамсаре. Тоді її підписали 18 країн. Цей документ став першою глобальною угодою з охорони та збереження природних ресурсів. Наразі до Конвенції приєдналися вже 170 країн світу, серед яких і Україна. Мережа водно-болотних угідь міжнародного значення у нашій країні вже нараховує 50 територій</a:t>
            </a:r>
          </a:p>
        </p:txBody>
      </p:sp>
    </p:spTree>
    <p:extLst>
      <p:ext uri="{BB962C8B-B14F-4D97-AF65-F5344CB8AC3E}">
        <p14:creationId xmlns:p14="http://schemas.microsoft.com/office/powerpoint/2010/main" xmlns="" val="10827744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6537" y="1405719"/>
            <a:ext cx="7218812" cy="47712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Загалом в Україні близько 1 млн.га. боліт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значна частина з яких осушена. Найбільше боліт на Поліссі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у Рівненській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Волинській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Чернігівській областях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 але є вони і в долинах річок у лісостеповій та степовій зонах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а також у Карпатах.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56510" y="3190107"/>
            <a:ext cx="4786686" cy="339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2660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1337481" y="1296537"/>
            <a:ext cx="7543628" cy="252804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Болота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- своєрідні природно-територіальні комплекси, в формуванні яких найважливішу роль відіграють поверхневі і грунтові води. У них формуються специфічні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грунти вкриті вологолюбними рослинами, із залишків яких утворюється торф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живуть унікальні види тварин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та формуються 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мікрокліматичні умови.</a:t>
            </a:r>
          </a:p>
        </p:txBody>
      </p:sp>
      <p:pic>
        <p:nvPicPr>
          <p:cNvPr id="2050" name="Picture 2" descr="Картинки по запросу боло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1250" y="3616183"/>
            <a:ext cx="5696586" cy="2900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48428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14651" y="1419367"/>
            <a:ext cx="7300697" cy="4757596"/>
          </a:xfrm>
        </p:spPr>
        <p:txBody>
          <a:bodyPr/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Площа 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власне боліт і торфоболотних земель на початку 1980-х років в Україні становила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613  тис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, а в даний час вона оцінюється приблизно в 1 млн.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 При цьому досить значна частина боліт осушена, і використовується в сільському і лісовому господарстві. Загальний меліоративно-боліт-ний фонд України становив 6568,7 тис.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uk-UA" dirty="0">
                <a:latin typeface="Times New Roman" pitchFamily="18" charset="0"/>
                <a:cs typeface="Times New Roman" pitchFamily="18" charset="0"/>
              </a:rPr>
              <a:t>. Він складається з власне боліт і торфоболотних земель, заболочених і перезволожених земель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7766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3707" y="859809"/>
            <a:ext cx="7492718" cy="3123795"/>
          </a:xfrm>
        </p:spPr>
        <p:txBody>
          <a:bodyPr>
            <a:normAutofit/>
          </a:bodyPr>
          <a:lstStyle/>
          <a:p>
            <a:endParaRPr lang="ru-RU" dirty="0"/>
          </a:p>
          <a:p>
            <a:pPr marL="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Із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загальної меліоративного фонду країни виділено 1186,1 тис.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або 18%, які не підлягають осушенню. З них 311,6 тис.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становлять заповідники і заказники, найбільші площі яких розташовані в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Чернігівській та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Сумській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областях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 descr="Картинки по запросу болот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2526" y="3788561"/>
            <a:ext cx="4957113" cy="27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173533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3458" y="1050878"/>
            <a:ext cx="7753210" cy="5102231"/>
          </a:xfrm>
        </p:spPr>
        <p:txBody>
          <a:bodyPr>
            <a:normAutofit fontScale="92500" lnSpcReduction="10000"/>
          </a:bodyPr>
          <a:lstStyle/>
          <a:p>
            <a:endParaRPr lang="ru-RU" dirty="0"/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даний час осушено 3273,6 тис.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або 49,8% болотно-меліоративного фонду України; ще 2500 тис. га можна умовно віднести до земель, прилеглих до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висушених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масивів і схильних до впливу складних процесів осушувальних меліорацій. Приблизно кожен шостий гектар осушених земель знаходиться в несприятливому меліоративному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стані. 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поліпшення меліоративного стану осушених земель необхідно використовувати комплекс заходів - застосовувати закритий дренаж,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осушувально-зволожуючі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водозбірні, контурно-меліоративні системи, широко впроваджувати автоматизацію меліоративних процесів, поліпшувати структуру посівних площ і т.д.</a:t>
            </a:r>
          </a:p>
        </p:txBody>
      </p:sp>
    </p:spTree>
    <p:extLst>
      <p:ext uri="{BB962C8B-B14F-4D97-AF65-F5344CB8AC3E}">
        <p14:creationId xmlns:p14="http://schemas.microsoft.com/office/powerpoint/2010/main" xmlns="" val="10308775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7230" y="1405719"/>
            <a:ext cx="7478119" cy="465388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Незважаючи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на невелику в цілому заболоченість країни, болота в окремих її регіонах - важливий елемент природного середовища. Заболоченість окремих районів України дуже нерівномірна - вона зменшується на рівнинній території з півночі на південь і з заходу на схід. Це обумовлено тим, що в тому ж напрямку, особливо в теплу пору року, зменшується кількість опадів і зростає кількість тепла. Відхилення від загальної закономірності залежать від рельєфу, характеру покриву четвертинних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відкладів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і деяких інших геолого-геоморфологічних особливостей.</a:t>
            </a:r>
          </a:p>
        </p:txBody>
      </p:sp>
    </p:spTree>
    <p:extLst>
      <p:ext uri="{BB962C8B-B14F-4D97-AF65-F5344CB8AC3E}">
        <p14:creationId xmlns:p14="http://schemas.microsoft.com/office/powerpoint/2010/main" xmlns="" val="22327874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897" y="1364449"/>
            <a:ext cx="7886700" cy="4702396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Але чи лише в Україні така ситуація з болотними угіддями?</a:t>
            </a:r>
          </a:p>
          <a:p>
            <a:pPr marL="0" indent="0" algn="just">
              <a:buNone/>
            </a:pP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Вчені визначили,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що темпи висихання торф'яних боліт в Європі за останні два століття помітно підвищилися, і пов'язано це з глобальним потеплінням і діяльністю людини. Т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орф'яні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болота містять шари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органічної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речовини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, яка не розклалася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в яких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знаходиться вуглець.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При висиханні і розкладанні торфу виділяється вуглекислий газ, перетворюючи торфовища з поглиначів вуглецю в його джерело. І тут ми маємо справу з тим, що вчені називають позитивним зворотним зв'язком: потепління викликає прискорене висихання боліт, а виділяється при цьому вуглекислий газ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uk-UA" sz="2600" dirty="0">
                <a:latin typeface="Times New Roman" pitchFamily="18" charset="0"/>
                <a:cs typeface="Times New Roman" pitchFamily="18" charset="0"/>
              </a:rPr>
              <a:t>це </a:t>
            </a:r>
            <a:r>
              <a:rPr lang="uk-UA" sz="2600" dirty="0" smtClean="0">
                <a:latin typeface="Times New Roman" pitchFamily="18" charset="0"/>
                <a:cs typeface="Times New Roman" pitchFamily="18" charset="0"/>
              </a:rPr>
              <a:t>посилює потепління.</a:t>
            </a:r>
            <a:endParaRPr lang="uk-UA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09138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10185" y="1351127"/>
            <a:ext cx="7205164" cy="4825835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/>
              <a:t> 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З'ясувалося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, що в останні 200 років болота осушуються істотно швидше, ніж це відбувалося в середньому за дві тисячі років, і чверть з них сьогодні перебувають в найменш зволоженому стані за весь вивчений період. Темпи осушення виходять за рамки природних коливань і це, очевидно, пов'язано з глобальним потеплінням і активною діяльністю людини в Європі. Так, вчені відзначають, що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42% </a:t>
            </a: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досліджених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боліт зазнали змін внаслідок  вирубування лісів, осушення, пожежі, випасання худоби.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58145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50878" y="1296538"/>
            <a:ext cx="7450824" cy="485313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8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Водно-болотні угіддя виконують безліч життєво важливих функцій, наприклад: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накопичення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і зберігання води;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захист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від штормів і повеней;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зміцнення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берегової лінії і стримування ерозії;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поповнення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запасів підземних вод (проникнення води з водно-болотного угіддя вниз в підземний водоносний горизонт);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вихід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підземних вод (рух води вгору і її перетворення в поверхневу воду в водно-болотному угідді);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очистка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води;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утримування поживних речовин; відкладення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опадів; утримування забруднюючих речовин;</a:t>
            </a:r>
          </a:p>
          <a:p>
            <a:pPr marL="0" indent="0" algn="just">
              <a:buNone/>
            </a:pPr>
            <a:r>
              <a:rPr lang="ru-RU" sz="8000" dirty="0" smtClean="0">
                <a:latin typeface="Times New Roman" pitchFamily="18" charset="0"/>
                <a:cs typeface="Times New Roman" pitchFamily="18" charset="0"/>
              </a:rPr>
              <a:t>- стабілізація </a:t>
            </a:r>
            <a:r>
              <a:rPr lang="ru-RU" sz="8000" dirty="0">
                <a:latin typeface="Times New Roman" pitchFamily="18" charset="0"/>
                <a:cs typeface="Times New Roman" pitchFamily="18" charset="0"/>
              </a:rPr>
              <a:t>місцевих кліматичних умов, особливо кількості атмосферних опадів і температури.</a:t>
            </a:r>
          </a:p>
        </p:txBody>
      </p:sp>
    </p:spTree>
    <p:extLst>
      <p:ext uri="{BB962C8B-B14F-4D97-AF65-F5344CB8AC3E}">
        <p14:creationId xmlns:p14="http://schemas.microsoft.com/office/powerpoint/2010/main" xmlns="" val="3134870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4410" y="1160060"/>
            <a:ext cx="7886700" cy="4993049"/>
          </a:xfrm>
        </p:spPr>
        <p:txBody>
          <a:bodyPr/>
          <a:lstStyle/>
          <a:p>
            <a:pPr marL="0" indent="0" algn="just">
              <a:buNone/>
            </a:pP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 Кожен з нас може внести свій невеликий внесок у охорону водно-болотних угідь.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Пам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ятаємо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що це - унікальна екосистема. Через осушення боліт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зараз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k-UA" dirty="0" smtClean="0">
                <a:latin typeface="Times New Roman" pitchFamily="18" charset="0"/>
                <a:cs typeface="Times New Roman" pitchFamily="18" charset="0"/>
              </a:rPr>
              <a:t> Європа посідає 2 місце в світі за викидами парникових газів.</a:t>
            </a:r>
          </a:p>
          <a:p>
            <a:pPr marL="0" indent="0">
              <a:buNone/>
            </a:pPr>
            <a:r>
              <a:rPr lang="uk-UA" dirty="0" smtClean="0"/>
              <a:t>               </a:t>
            </a:r>
            <a:r>
              <a:rPr lang="uk-UA" sz="3600" dirty="0" smtClean="0">
                <a:latin typeface="Times New Roman" pitchFamily="18" charset="0"/>
                <a:cs typeface="Times New Roman" pitchFamily="18" charset="0"/>
              </a:rPr>
              <a:t>Чи не час зупинитись?!</a:t>
            </a:r>
            <a:endParaRPr lang="uk-UA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Похожее изображени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537" y="3908631"/>
            <a:ext cx="4278871" cy="271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Картинки по запросу болота высыхают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17409" y="3908630"/>
            <a:ext cx="4388052" cy="271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9272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466</TotalTime>
  <Words>1225</Words>
  <Application>Microsoft Office PowerPoint</Application>
  <PresentationFormat>Экран (4:3)</PresentationFormat>
  <Paragraphs>42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Водно-болотні угіддя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Жанна</cp:lastModifiedBy>
  <cp:revision>46</cp:revision>
  <dcterms:created xsi:type="dcterms:W3CDTF">2019-02-21T15:01:25Z</dcterms:created>
  <dcterms:modified xsi:type="dcterms:W3CDTF">2021-01-24T09:34:15Z</dcterms:modified>
</cp:coreProperties>
</file>