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38" r:id="rId1"/>
  </p:sldMasterIdLst>
  <p:sldIdLst>
    <p:sldId id="256" r:id="rId2"/>
    <p:sldId id="262" r:id="rId3"/>
    <p:sldId id="257" r:id="rId4"/>
    <p:sldId id="258" r:id="rId5"/>
    <p:sldId id="259" r:id="rId6"/>
    <p:sldId id="260" r:id="rId7"/>
    <p:sldId id="261" r:id="rId8"/>
    <p:sldId id="263" r:id="rId9"/>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Средний стиль 2 — акцент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73A0DAA-6AF3-43AB-8588-CEC1D06C72B9}" styleName="Средний стиль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Средний стиль 2 — акцент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603" autoAdjust="0"/>
    <p:restoredTop sz="94660"/>
  </p:normalViewPr>
  <p:slideViewPr>
    <p:cSldViewPr snapToGrid="0">
      <p:cViewPr varScale="1">
        <p:scale>
          <a:sx n="85" d="100"/>
          <a:sy n="85" d="100"/>
        </p:scale>
        <p:origin x="43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3AC681A0-3AA7-4F85-8A06-D156720D1010}" type="datetimeFigureOut">
              <a:rPr lang="ru-RU" smtClean="0"/>
              <a:t>03.03.2025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6569B6D-186E-4F29-8929-7321DFF2B950}" type="slidenum">
              <a:rPr lang="ru-RU" smtClean="0"/>
              <a:t>‹#›</a:t>
            </a:fld>
            <a:endParaRPr lang="ru-RU"/>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452244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3AC681A0-3AA7-4F85-8A06-D156720D1010}" type="datetimeFigureOut">
              <a:rPr lang="ru-RU" smtClean="0"/>
              <a:t>03.03.2025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6569B6D-186E-4F29-8929-7321DFF2B950}" type="slidenum">
              <a:rPr lang="ru-RU" smtClean="0"/>
              <a:t>‹#›</a:t>
            </a:fld>
            <a:endParaRPr lang="ru-RU"/>
          </a:p>
        </p:txBody>
      </p:sp>
    </p:spTree>
    <p:extLst>
      <p:ext uri="{BB962C8B-B14F-4D97-AF65-F5344CB8AC3E}">
        <p14:creationId xmlns:p14="http://schemas.microsoft.com/office/powerpoint/2010/main" val="7312954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ru-RU" smtClean="0"/>
              <a:t>Образец заголовка</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3AC681A0-3AA7-4F85-8A06-D156720D1010}" type="datetimeFigureOut">
              <a:rPr lang="ru-RU" smtClean="0"/>
              <a:t>03.03.2025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6569B6D-186E-4F29-8929-7321DFF2B950}" type="slidenum">
              <a:rPr lang="ru-RU" smtClean="0"/>
              <a:t>‹#›</a:t>
            </a:fld>
            <a:endParaRPr lang="ru-RU"/>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527184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3AC681A0-3AA7-4F85-8A06-D156720D1010}" type="datetimeFigureOut">
              <a:rPr lang="ru-RU" smtClean="0"/>
              <a:t>03.03.2025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96569B6D-186E-4F29-8929-7321DFF2B950}" type="slidenum">
              <a:rPr lang="ru-RU" smtClean="0"/>
              <a:t>‹#›</a:t>
            </a:fld>
            <a:endParaRPr lang="ru-RU"/>
          </a:p>
        </p:txBody>
      </p:sp>
    </p:spTree>
    <p:extLst>
      <p:ext uri="{BB962C8B-B14F-4D97-AF65-F5344CB8AC3E}">
        <p14:creationId xmlns:p14="http://schemas.microsoft.com/office/powerpoint/2010/main" val="39736111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097280" y="2582334"/>
            <a:ext cx="4937760" cy="3378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6217920" y="2582334"/>
            <a:ext cx="4937760" cy="3378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3AC681A0-3AA7-4F85-8A06-D156720D1010}" type="datetimeFigureOut">
              <a:rPr lang="ru-RU" smtClean="0"/>
              <a:t>03.03.2025</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96569B6D-186E-4F29-8929-7321DFF2B950}" type="slidenum">
              <a:rPr lang="ru-RU" smtClean="0"/>
              <a:t>‹#›</a:t>
            </a:fld>
            <a:endParaRPr lang="ru-RU"/>
          </a:p>
        </p:txBody>
      </p:sp>
    </p:spTree>
    <p:extLst>
      <p:ext uri="{BB962C8B-B14F-4D97-AF65-F5344CB8AC3E}">
        <p14:creationId xmlns:p14="http://schemas.microsoft.com/office/powerpoint/2010/main" val="434302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3AC681A0-3AA7-4F85-8A06-D156720D1010}" type="datetimeFigureOut">
              <a:rPr lang="ru-RU" smtClean="0"/>
              <a:t>03.03.2025</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96569B6D-186E-4F29-8929-7321DFF2B950}" type="slidenum">
              <a:rPr lang="ru-RU" smtClean="0"/>
              <a:t>‹#›</a:t>
            </a:fld>
            <a:endParaRPr lang="ru-RU"/>
          </a:p>
        </p:txBody>
      </p:sp>
    </p:spTree>
    <p:extLst>
      <p:ext uri="{BB962C8B-B14F-4D97-AF65-F5344CB8AC3E}">
        <p14:creationId xmlns:p14="http://schemas.microsoft.com/office/powerpoint/2010/main" val="21407887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3AC681A0-3AA7-4F85-8A06-D156720D1010}" type="datetimeFigureOut">
              <a:rPr lang="ru-RU" smtClean="0"/>
              <a:t>03.03.2025</a:t>
            </a:fld>
            <a:endParaRPr lang="ru-RU"/>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ru-RU"/>
          </a:p>
        </p:txBody>
      </p:sp>
      <p:sp>
        <p:nvSpPr>
          <p:cNvPr id="9" name="Slide Number Placeholder 8"/>
          <p:cNvSpPr>
            <a:spLocks noGrp="1"/>
          </p:cNvSpPr>
          <p:nvPr>
            <p:ph type="sldNum" sz="quarter" idx="12"/>
          </p:nvPr>
        </p:nvSpPr>
        <p:spPr/>
        <p:txBody>
          <a:bodyPr/>
          <a:lstStyle/>
          <a:p>
            <a:fld id="{96569B6D-186E-4F29-8929-7321DFF2B950}" type="slidenum">
              <a:rPr lang="ru-RU" smtClean="0"/>
              <a:t>‹#›</a:t>
            </a:fld>
            <a:endParaRPr lang="ru-RU"/>
          </a:p>
        </p:txBody>
      </p:sp>
    </p:spTree>
    <p:extLst>
      <p:ext uri="{BB962C8B-B14F-4D97-AF65-F5344CB8AC3E}">
        <p14:creationId xmlns:p14="http://schemas.microsoft.com/office/powerpoint/2010/main" val="4114514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ru-RU" smtClean="0"/>
              <a:t>Образец заголовка</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3AC681A0-3AA7-4F85-8A06-D156720D1010}" type="datetimeFigureOut">
              <a:rPr lang="ru-RU" smtClean="0"/>
              <a:t>03.03.2025</a:t>
            </a:fld>
            <a:endParaRPr lang="ru-RU"/>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ru-RU"/>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96569B6D-186E-4F29-8929-7321DFF2B950}" type="slidenum">
              <a:rPr lang="ru-RU" smtClean="0"/>
              <a:t>‹#›</a:t>
            </a:fld>
            <a:endParaRPr lang="ru-RU"/>
          </a:p>
        </p:txBody>
      </p:sp>
    </p:spTree>
    <p:extLst>
      <p:ext uri="{BB962C8B-B14F-4D97-AF65-F5344CB8AC3E}">
        <p14:creationId xmlns:p14="http://schemas.microsoft.com/office/powerpoint/2010/main" val="38284298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3AC681A0-3AA7-4F85-8A06-D156720D1010}" type="datetimeFigureOut">
              <a:rPr lang="ru-RU" smtClean="0"/>
              <a:t>03.03.2025</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96569B6D-186E-4F29-8929-7321DFF2B950}" type="slidenum">
              <a:rPr lang="ru-RU" smtClean="0"/>
              <a:t>‹#›</a:t>
            </a:fld>
            <a:endParaRPr lang="ru-RU"/>
          </a:p>
        </p:txBody>
      </p:sp>
    </p:spTree>
    <p:extLst>
      <p:ext uri="{BB962C8B-B14F-4D97-AF65-F5344CB8AC3E}">
        <p14:creationId xmlns:p14="http://schemas.microsoft.com/office/powerpoint/2010/main" val="31897329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3AC681A0-3AA7-4F85-8A06-D156720D1010}" type="datetimeFigureOut">
              <a:rPr lang="ru-RU" smtClean="0"/>
              <a:t>03.03.2025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6569B6D-186E-4F29-8929-7321DFF2B950}" type="slidenum">
              <a:rPr lang="ru-RU" smtClean="0"/>
              <a:t>‹#›</a:t>
            </a:fld>
            <a:endParaRPr lang="ru-RU"/>
          </a:p>
        </p:txBody>
      </p:sp>
    </p:spTree>
    <p:extLst>
      <p:ext uri="{BB962C8B-B14F-4D97-AF65-F5344CB8AC3E}">
        <p14:creationId xmlns:p14="http://schemas.microsoft.com/office/powerpoint/2010/main" val="341646424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3AC681A0-3AA7-4F85-8A06-D156720D1010}" type="datetimeFigureOut">
              <a:rPr lang="ru-RU" smtClean="0"/>
              <a:t>03.03.2025</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96569B6D-186E-4F29-8929-7321DFF2B950}" type="slidenum">
              <a:rPr lang="ru-RU" smtClean="0"/>
              <a:t>‹#›</a:t>
            </a:fld>
            <a:endParaRPr lang="ru-RU"/>
          </a:p>
        </p:txBody>
      </p:sp>
    </p:spTree>
    <p:extLst>
      <p:ext uri="{BB962C8B-B14F-4D97-AF65-F5344CB8AC3E}">
        <p14:creationId xmlns:p14="http://schemas.microsoft.com/office/powerpoint/2010/main" val="13452846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3AC681A0-3AA7-4F85-8A06-D156720D1010}" type="datetimeFigureOut">
              <a:rPr lang="ru-RU" smtClean="0"/>
              <a:t>03.03.2025</a:t>
            </a:fld>
            <a:endParaRPr lang="ru-RU"/>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ru-RU"/>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96569B6D-186E-4F29-8929-7321DFF2B950}" type="slidenum">
              <a:rPr lang="ru-RU" smtClean="0"/>
              <a:t>‹#›</a:t>
            </a:fld>
            <a:endParaRPr lang="ru-RU"/>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62746888"/>
      </p:ext>
    </p:extLst>
  </p:cSld>
  <p:clrMap bg1="lt1" tx1="dk1" bg2="lt2" tx2="dk2" accent1="accent1" accent2="accent2" accent3="accent3" accent4="accent4" accent5="accent5" accent6="accent6" hlink="hlink" folHlink="folHlink"/>
  <p:sldLayoutIdLst>
    <p:sldLayoutId id="2147483839" r:id="rId1"/>
    <p:sldLayoutId id="2147483840" r:id="rId2"/>
    <p:sldLayoutId id="2147483841" r:id="rId3"/>
    <p:sldLayoutId id="2147483842" r:id="rId4"/>
    <p:sldLayoutId id="2147483843" r:id="rId5"/>
    <p:sldLayoutId id="2147483844" r:id="rId6"/>
    <p:sldLayoutId id="2147483845" r:id="rId7"/>
    <p:sldLayoutId id="2147483846" r:id="rId8"/>
    <p:sldLayoutId id="2147483847" r:id="rId9"/>
    <p:sldLayoutId id="2147483848" r:id="rId10"/>
    <p:sldLayoutId id="2147483849"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ctrTitle"/>
          </p:nvPr>
        </p:nvSpPr>
        <p:spPr>
          <a:xfrm>
            <a:off x="2765778" y="363582"/>
            <a:ext cx="7876096" cy="3200400"/>
          </a:xfrm>
        </p:spPr>
        <p:txBody>
          <a:bodyPr/>
          <a:lstStyle/>
          <a:p>
            <a:r>
              <a:rPr lang="uk-UA" dirty="0" smtClean="0">
                <a:solidFill>
                  <a:srgbClr val="002060"/>
                </a:solidFill>
              </a:rPr>
              <a:t>Дослідження</a:t>
            </a:r>
            <a:r>
              <a:rPr lang="uk-UA" dirty="0" smtClean="0"/>
              <a:t> </a:t>
            </a:r>
            <a:br>
              <a:rPr lang="uk-UA" dirty="0" smtClean="0"/>
            </a:br>
            <a:r>
              <a:rPr lang="uk-UA" dirty="0"/>
              <a:t/>
            </a:r>
            <a:br>
              <a:rPr lang="uk-UA" dirty="0"/>
            </a:br>
            <a:endParaRPr lang="ru-RU" dirty="0"/>
          </a:p>
        </p:txBody>
      </p:sp>
      <p:sp>
        <p:nvSpPr>
          <p:cNvPr id="4" name="Подзаголовок 3"/>
          <p:cNvSpPr>
            <a:spLocks noGrp="1"/>
          </p:cNvSpPr>
          <p:nvPr>
            <p:ph type="subTitle" idx="1"/>
          </p:nvPr>
        </p:nvSpPr>
        <p:spPr>
          <a:xfrm>
            <a:off x="2038396" y="3257004"/>
            <a:ext cx="8676222" cy="1905000"/>
          </a:xfrm>
        </p:spPr>
        <p:txBody>
          <a:bodyPr>
            <a:normAutofit/>
          </a:bodyPr>
          <a:lstStyle/>
          <a:p>
            <a:r>
              <a:rPr lang="uk-UA" b="1" dirty="0" smtClean="0">
                <a:solidFill>
                  <a:schemeClr val="tx1"/>
                </a:solidFill>
              </a:rPr>
              <a:t>Тема: Українські та імпортні продукти в споживчому кошику вашої родини</a:t>
            </a:r>
            <a:endParaRPr lang="ru-RU" b="1" dirty="0">
              <a:solidFill>
                <a:schemeClr val="tx1"/>
              </a:solidFill>
            </a:endParaRPr>
          </a:p>
        </p:txBody>
      </p:sp>
      <p:sp>
        <p:nvSpPr>
          <p:cNvPr id="6" name="Половина рамки 5"/>
          <p:cNvSpPr/>
          <p:nvPr/>
        </p:nvSpPr>
        <p:spPr>
          <a:xfrm rot="10800000">
            <a:off x="9091749" y="3459478"/>
            <a:ext cx="3100251" cy="3405051"/>
          </a:xfrm>
          <a:prstGeom prst="halfFra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
        <p:nvSpPr>
          <p:cNvPr id="7" name="Половина рамки 6"/>
          <p:cNvSpPr/>
          <p:nvPr/>
        </p:nvSpPr>
        <p:spPr>
          <a:xfrm>
            <a:off x="0" y="0"/>
            <a:ext cx="3065418" cy="3361508"/>
          </a:xfrm>
          <a:prstGeom prst="halfFra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solidFill>
                <a:schemeClr val="tx1"/>
              </a:solidFill>
            </a:endParaRPr>
          </a:p>
        </p:txBody>
      </p:sp>
    </p:spTree>
    <p:extLst>
      <p:ext uri="{BB962C8B-B14F-4D97-AF65-F5344CB8AC3E}">
        <p14:creationId xmlns:p14="http://schemas.microsoft.com/office/powerpoint/2010/main" val="362526282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201783" y="1228398"/>
            <a:ext cx="10563497" cy="4401205"/>
          </a:xfrm>
          <a:prstGeom prst="rect">
            <a:avLst/>
          </a:prstGeom>
          <a:noFill/>
        </p:spPr>
        <p:txBody>
          <a:bodyPr wrap="square" rtlCol="0">
            <a:spAutoFit/>
          </a:bodyPr>
          <a:lstStyle/>
          <a:p>
            <a:r>
              <a:rPr lang="uk-UA" sz="4000" b="1" dirty="0" smtClean="0">
                <a:ln w="9525">
                  <a:solidFill>
                    <a:schemeClr val="bg1"/>
                  </a:solidFill>
                  <a:prstDash val="solid"/>
                </a:ln>
                <a:effectLst>
                  <a:outerShdw blurRad="12700" dist="38100" dir="2700000" algn="tl" rotWithShape="0">
                    <a:schemeClr val="bg1">
                      <a:lumMod val="50000"/>
                    </a:schemeClr>
                  </a:outerShdw>
                </a:effectLst>
              </a:rPr>
              <a:t>У цьому досліджені зібрано дані про вітчизняні та імпортні продукти, які найбільше споживає моя родина. З’ясовано, які переваги та недоліки має ця продукція. Зроблено висновки щодо необхідності розвитку виробництва української харчової промисловості. </a:t>
            </a:r>
            <a:endParaRPr lang="ru-RU" sz="4000" b="1" dirty="0">
              <a:ln w="9525">
                <a:solidFill>
                  <a:schemeClr val="bg1"/>
                </a:solidFill>
                <a:prstDash val="solid"/>
              </a:ln>
              <a:effectLst>
                <a:outerShdw blurRad="12700" dist="38100" dir="2700000" algn="tl" rotWithShape="0">
                  <a:schemeClr val="bg1">
                    <a:lumMod val="50000"/>
                  </a:schemeClr>
                </a:outerShdw>
              </a:effectLst>
            </a:endParaRPr>
          </a:p>
        </p:txBody>
      </p:sp>
      <p:cxnSp>
        <p:nvCxnSpPr>
          <p:cNvPr id="4" name="Прямая соединительная линия 3"/>
          <p:cNvCxnSpPr/>
          <p:nvPr/>
        </p:nvCxnSpPr>
        <p:spPr>
          <a:xfrm flipV="1">
            <a:off x="3030583" y="574341"/>
            <a:ext cx="9161417" cy="34835"/>
          </a:xfrm>
          <a:prstGeom prst="line">
            <a:avLst/>
          </a:prstGeom>
        </p:spPr>
        <p:style>
          <a:lnRef idx="3">
            <a:schemeClr val="accent1"/>
          </a:lnRef>
          <a:fillRef idx="0">
            <a:schemeClr val="accent1"/>
          </a:fillRef>
          <a:effectRef idx="2">
            <a:schemeClr val="accent1"/>
          </a:effectRef>
          <a:fontRef idx="minor">
            <a:schemeClr val="tx1"/>
          </a:fontRef>
        </p:style>
      </p:cxnSp>
      <p:pic>
        <p:nvPicPr>
          <p:cNvPr id="6" name="Рисунок 5"/>
          <p:cNvPicPr>
            <a:picLocks noChangeAspect="1"/>
          </p:cNvPicPr>
          <p:nvPr/>
        </p:nvPicPr>
        <p:blipFill>
          <a:blip r:embed="rId2"/>
          <a:stretch>
            <a:fillRect/>
          </a:stretch>
        </p:blipFill>
        <p:spPr>
          <a:xfrm>
            <a:off x="-71379" y="6283660"/>
            <a:ext cx="9321592" cy="195089"/>
          </a:xfrm>
          <a:prstGeom prst="rect">
            <a:avLst/>
          </a:prstGeom>
        </p:spPr>
      </p:pic>
    </p:spTree>
    <p:extLst>
      <p:ext uri="{BB962C8B-B14F-4D97-AF65-F5344CB8AC3E}">
        <p14:creationId xmlns:p14="http://schemas.microsoft.com/office/powerpoint/2010/main" val="2907146139"/>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987058" y="803919"/>
            <a:ext cx="10440538" cy="830997"/>
          </a:xfrm>
          <a:prstGeom prst="rect">
            <a:avLst/>
          </a:prstGeom>
          <a:noFill/>
        </p:spPr>
        <p:txBody>
          <a:bodyPr wrap="square" rtlCol="0">
            <a:spAutoFit/>
          </a:bodyPr>
          <a:lstStyle/>
          <a:p>
            <a:r>
              <a:rPr lang="uk-UA" sz="2400" dirty="0" smtClean="0"/>
              <a:t>Споживчий кошик – асортимент товарів, що характеризує типовий рівень і структуру місячного (річного) споживання людини або сім’ї.</a:t>
            </a:r>
            <a:endParaRPr lang="ru-RU" sz="2400" dirty="0"/>
          </a:p>
        </p:txBody>
      </p:sp>
      <p:pic>
        <p:nvPicPr>
          <p:cNvPr id="6" name="Рисунок 5"/>
          <p:cNvPicPr>
            <a:picLocks noChangeAspect="1"/>
          </p:cNvPicPr>
          <p:nvPr/>
        </p:nvPicPr>
        <p:blipFill>
          <a:blip r:embed="rId2"/>
          <a:stretch>
            <a:fillRect/>
          </a:stretch>
        </p:blipFill>
        <p:spPr>
          <a:xfrm>
            <a:off x="7406278" y="1784850"/>
            <a:ext cx="4785722" cy="4586317"/>
          </a:xfrm>
          <a:prstGeom prst="rect">
            <a:avLst/>
          </a:prstGeom>
          <a:ln w="38100" cap="sq">
            <a:solidFill>
              <a:srgbClr val="FF6600"/>
            </a:solidFill>
            <a:prstDash val="solid"/>
            <a:miter lim="800000"/>
          </a:ln>
          <a:effectLst>
            <a:outerShdw blurRad="50800" dist="38100" dir="2700000" algn="tl" rotWithShape="0">
              <a:srgbClr val="000000">
                <a:alpha val="43000"/>
              </a:srgbClr>
            </a:outerShdw>
          </a:effectLst>
        </p:spPr>
      </p:pic>
      <p:sp>
        <p:nvSpPr>
          <p:cNvPr id="7" name="TextBox 6"/>
          <p:cNvSpPr txBox="1"/>
          <p:nvPr/>
        </p:nvSpPr>
        <p:spPr>
          <a:xfrm>
            <a:off x="1048018" y="3715899"/>
            <a:ext cx="5693142" cy="1384995"/>
          </a:xfrm>
          <a:prstGeom prst="rect">
            <a:avLst/>
          </a:prstGeom>
          <a:noFill/>
        </p:spPr>
        <p:txBody>
          <a:bodyPr wrap="square" rtlCol="0">
            <a:spAutoFit/>
          </a:bodyPr>
          <a:lstStyle/>
          <a:p>
            <a:r>
              <a:rPr lang="ru-RU" sz="2800" b="1" dirty="0" smtClean="0">
                <a:ln w="9525">
                  <a:solidFill>
                    <a:schemeClr val="bg1"/>
                  </a:solidFill>
                  <a:prstDash val="solid"/>
                </a:ln>
                <a:effectLst>
                  <a:outerShdw blurRad="12700" dist="38100" dir="2700000" algn="tl" rotWithShape="0">
                    <a:schemeClr val="bg1">
                      <a:lumMod val="50000"/>
                    </a:schemeClr>
                  </a:outerShdw>
                </a:effectLst>
              </a:rPr>
              <a:t>У </a:t>
            </a:r>
            <a:r>
              <a:rPr lang="ru-RU" sz="2800" b="1" dirty="0" err="1" smtClean="0">
                <a:ln w="9525">
                  <a:solidFill>
                    <a:schemeClr val="bg1"/>
                  </a:solidFill>
                  <a:prstDash val="solid"/>
                </a:ln>
                <a:effectLst>
                  <a:outerShdw blurRad="12700" dist="38100" dir="2700000" algn="tl" rotWithShape="0">
                    <a:schemeClr val="bg1">
                      <a:lumMod val="50000"/>
                    </a:schemeClr>
                  </a:outerShdw>
                </a:effectLst>
              </a:rPr>
              <a:t>кожної</a:t>
            </a:r>
            <a:r>
              <a:rPr lang="ru-RU" sz="2800" b="1" dirty="0" smtClean="0">
                <a:ln w="9525">
                  <a:solidFill>
                    <a:schemeClr val="bg1"/>
                  </a:solidFill>
                  <a:prstDash val="solid"/>
                </a:ln>
                <a:effectLst>
                  <a:outerShdw blurRad="12700" dist="38100" dir="2700000" algn="tl" rotWithShape="0">
                    <a:schemeClr val="bg1">
                      <a:lumMod val="50000"/>
                    </a:schemeClr>
                  </a:outerShdw>
                </a:effectLst>
              </a:rPr>
              <a:t> </a:t>
            </a:r>
            <a:r>
              <a:rPr lang="ru-RU" sz="2800" b="1" dirty="0" err="1" smtClean="0">
                <a:ln w="9525">
                  <a:solidFill>
                    <a:schemeClr val="bg1"/>
                  </a:solidFill>
                  <a:prstDash val="solid"/>
                </a:ln>
                <a:effectLst>
                  <a:outerShdw blurRad="12700" dist="38100" dir="2700000" algn="tl" rotWithShape="0">
                    <a:schemeClr val="bg1">
                      <a:lumMod val="50000"/>
                    </a:schemeClr>
                  </a:outerShdw>
                </a:effectLst>
              </a:rPr>
              <a:t>сім’ї</a:t>
            </a:r>
            <a:r>
              <a:rPr lang="ru-RU" sz="2800" b="1" dirty="0">
                <a:ln w="9525">
                  <a:solidFill>
                    <a:schemeClr val="bg1"/>
                  </a:solidFill>
                  <a:prstDash val="solid"/>
                </a:ln>
                <a:effectLst>
                  <a:outerShdw blurRad="12700" dist="38100" dir="2700000" algn="tl" rotWithShape="0">
                    <a:schemeClr val="bg1">
                      <a:lumMod val="50000"/>
                    </a:schemeClr>
                  </a:outerShdw>
                </a:effectLst>
              </a:rPr>
              <a:t> </a:t>
            </a:r>
            <a:r>
              <a:rPr lang="ru-RU" sz="2800" b="1" dirty="0" smtClean="0">
                <a:ln w="9525">
                  <a:solidFill>
                    <a:schemeClr val="bg1"/>
                  </a:solidFill>
                  <a:prstDash val="solid"/>
                </a:ln>
                <a:effectLst>
                  <a:outerShdw blurRad="12700" dist="38100" dir="2700000" algn="tl" rotWithShape="0">
                    <a:schemeClr val="bg1">
                      <a:lumMod val="50000"/>
                    </a:schemeClr>
                  </a:outerShdw>
                </a:effectLst>
              </a:rPr>
              <a:t>є </a:t>
            </a:r>
            <a:r>
              <a:rPr lang="ru-RU" sz="2800" b="1" dirty="0" err="1" smtClean="0">
                <a:ln w="9525">
                  <a:solidFill>
                    <a:schemeClr val="bg1"/>
                  </a:solidFill>
                  <a:prstDash val="solid"/>
                </a:ln>
                <a:effectLst>
                  <a:outerShdw blurRad="12700" dist="38100" dir="2700000" algn="tl" rotWithShape="0">
                    <a:schemeClr val="bg1">
                      <a:lumMod val="50000"/>
                    </a:schemeClr>
                  </a:outerShdw>
                </a:effectLst>
              </a:rPr>
              <a:t>свій</a:t>
            </a:r>
            <a:r>
              <a:rPr lang="ru-RU" sz="2800" b="1" dirty="0" smtClean="0">
                <a:ln w="9525">
                  <a:solidFill>
                    <a:schemeClr val="bg1"/>
                  </a:solidFill>
                  <a:prstDash val="solid"/>
                </a:ln>
                <a:effectLst>
                  <a:outerShdw blurRad="12700" dist="38100" dir="2700000" algn="tl" rotWithShape="0">
                    <a:schemeClr val="bg1">
                      <a:lumMod val="50000"/>
                    </a:schemeClr>
                  </a:outerShdw>
                </a:effectLst>
              </a:rPr>
              <a:t> </a:t>
            </a:r>
            <a:r>
              <a:rPr lang="ru-RU" sz="2800" b="1" dirty="0" err="1" smtClean="0">
                <a:ln w="9525">
                  <a:solidFill>
                    <a:schemeClr val="bg1"/>
                  </a:solidFill>
                  <a:prstDash val="solid"/>
                </a:ln>
                <a:effectLst>
                  <a:outerShdw blurRad="12700" dist="38100" dir="2700000" algn="tl" rotWithShape="0">
                    <a:schemeClr val="bg1">
                      <a:lumMod val="50000"/>
                    </a:schemeClr>
                  </a:outerShdw>
                </a:effectLst>
              </a:rPr>
              <a:t>окремий</a:t>
            </a:r>
            <a:r>
              <a:rPr lang="ru-RU" sz="2800" b="1" dirty="0" smtClean="0">
                <a:ln w="9525">
                  <a:solidFill>
                    <a:schemeClr val="bg1"/>
                  </a:solidFill>
                  <a:prstDash val="solid"/>
                </a:ln>
                <a:effectLst>
                  <a:outerShdw blurRad="12700" dist="38100" dir="2700000" algn="tl" rotWithShape="0">
                    <a:schemeClr val="bg1">
                      <a:lumMod val="50000"/>
                    </a:schemeClr>
                  </a:outerShdw>
                </a:effectLst>
              </a:rPr>
              <a:t>  </a:t>
            </a:r>
            <a:r>
              <a:rPr lang="ru-RU" sz="2800" b="1" dirty="0" err="1" smtClean="0">
                <a:ln w="9525">
                  <a:solidFill>
                    <a:schemeClr val="bg1"/>
                  </a:solidFill>
                  <a:prstDash val="solid"/>
                </a:ln>
                <a:effectLst>
                  <a:outerShdw blurRad="12700" dist="38100" dir="2700000" algn="tl" rotWithShape="0">
                    <a:schemeClr val="bg1">
                      <a:lumMod val="50000"/>
                    </a:schemeClr>
                  </a:outerShdw>
                </a:effectLst>
              </a:rPr>
              <a:t>раціон</a:t>
            </a:r>
            <a:r>
              <a:rPr lang="ru-RU" sz="2800" b="1" dirty="0" smtClean="0">
                <a:ln w="9525">
                  <a:solidFill>
                    <a:schemeClr val="bg1"/>
                  </a:solidFill>
                  <a:prstDash val="solid"/>
                </a:ln>
                <a:effectLst>
                  <a:outerShdw blurRad="12700" dist="38100" dir="2700000" algn="tl" rotWithShape="0">
                    <a:schemeClr val="bg1">
                      <a:lumMod val="50000"/>
                    </a:schemeClr>
                  </a:outerShdw>
                </a:effectLst>
              </a:rPr>
              <a:t> </a:t>
            </a:r>
            <a:r>
              <a:rPr lang="ru-RU" sz="2800" b="1" dirty="0" err="1" smtClean="0">
                <a:ln w="9525">
                  <a:solidFill>
                    <a:schemeClr val="bg1"/>
                  </a:solidFill>
                  <a:prstDash val="solid"/>
                </a:ln>
                <a:effectLst>
                  <a:outerShdw blurRad="12700" dist="38100" dir="2700000" algn="tl" rotWithShape="0">
                    <a:schemeClr val="bg1">
                      <a:lumMod val="50000"/>
                    </a:schemeClr>
                  </a:outerShdw>
                </a:effectLst>
              </a:rPr>
              <a:t>харчування</a:t>
            </a:r>
            <a:r>
              <a:rPr lang="ru-RU" sz="2800" b="1" dirty="0" smtClean="0">
                <a:ln w="9525">
                  <a:solidFill>
                    <a:schemeClr val="bg1"/>
                  </a:solidFill>
                  <a:prstDash val="solid"/>
                </a:ln>
                <a:effectLst>
                  <a:outerShdw blurRad="12700" dist="38100" dir="2700000" algn="tl" rotWithShape="0">
                    <a:schemeClr val="bg1">
                      <a:lumMod val="50000"/>
                    </a:schemeClr>
                  </a:outerShdw>
                </a:effectLst>
              </a:rPr>
              <a:t>, </a:t>
            </a:r>
            <a:r>
              <a:rPr lang="ru-RU" sz="2800" b="1" dirty="0" err="1" smtClean="0">
                <a:ln w="9525">
                  <a:solidFill>
                    <a:schemeClr val="bg1"/>
                  </a:solidFill>
                  <a:prstDash val="solid"/>
                </a:ln>
                <a:effectLst>
                  <a:outerShdw blurRad="12700" dist="38100" dir="2700000" algn="tl" rotWithShape="0">
                    <a:schemeClr val="bg1">
                      <a:lumMod val="50000"/>
                    </a:schemeClr>
                  </a:outerShdw>
                </a:effectLst>
              </a:rPr>
              <a:t>звичайно</a:t>
            </a:r>
            <a:r>
              <a:rPr lang="ru-RU" sz="2800" b="1" dirty="0" smtClean="0">
                <a:ln w="9525">
                  <a:solidFill>
                    <a:schemeClr val="bg1"/>
                  </a:solidFill>
                  <a:prstDash val="solid"/>
                </a:ln>
                <a:effectLst>
                  <a:outerShdw blurRad="12700" dist="38100" dir="2700000" algn="tl" rotWithShape="0">
                    <a:schemeClr val="bg1">
                      <a:lumMod val="50000"/>
                    </a:schemeClr>
                  </a:outerShdw>
                </a:effectLst>
              </a:rPr>
              <a:t> ж </a:t>
            </a:r>
            <a:r>
              <a:rPr lang="ru-RU" sz="2800" b="1" dirty="0" err="1" smtClean="0">
                <a:ln w="9525">
                  <a:solidFill>
                    <a:schemeClr val="bg1"/>
                  </a:solidFill>
                  <a:prstDash val="solid"/>
                </a:ln>
                <a:effectLst>
                  <a:outerShdw blurRad="12700" dist="38100" dir="2700000" algn="tl" rotWithShape="0">
                    <a:schemeClr val="bg1">
                      <a:lumMod val="50000"/>
                    </a:schemeClr>
                  </a:outerShdw>
                </a:effectLst>
              </a:rPr>
              <a:t>кошики</a:t>
            </a:r>
            <a:r>
              <a:rPr lang="ru-RU" sz="2800" b="1" dirty="0" smtClean="0">
                <a:ln w="9525">
                  <a:solidFill>
                    <a:schemeClr val="bg1"/>
                  </a:solidFill>
                  <a:prstDash val="solid"/>
                </a:ln>
                <a:effectLst>
                  <a:outerShdw blurRad="12700" dist="38100" dir="2700000" algn="tl" rotWithShape="0">
                    <a:schemeClr val="bg1">
                      <a:lumMod val="50000"/>
                    </a:schemeClr>
                  </a:outerShdw>
                </a:effectLst>
              </a:rPr>
              <a:t> у </a:t>
            </a:r>
            <a:r>
              <a:rPr lang="ru-RU" sz="2800" b="1" dirty="0" err="1" smtClean="0">
                <a:ln w="9525">
                  <a:solidFill>
                    <a:schemeClr val="bg1"/>
                  </a:solidFill>
                  <a:prstDash val="solid"/>
                </a:ln>
                <a:effectLst>
                  <a:outerShdw blurRad="12700" dist="38100" dir="2700000" algn="tl" rotWithShape="0">
                    <a:schemeClr val="bg1">
                      <a:lumMod val="50000"/>
                    </a:schemeClr>
                  </a:outerShdw>
                </a:effectLst>
              </a:rPr>
              <a:t>всіх</a:t>
            </a:r>
            <a:r>
              <a:rPr lang="ru-RU" sz="2800" b="1" dirty="0" smtClean="0">
                <a:ln w="9525">
                  <a:solidFill>
                    <a:schemeClr val="bg1"/>
                  </a:solidFill>
                  <a:prstDash val="solid"/>
                </a:ln>
                <a:effectLst>
                  <a:outerShdw blurRad="12700" dist="38100" dir="2700000" algn="tl" rotWithShape="0">
                    <a:schemeClr val="bg1">
                      <a:lumMod val="50000"/>
                    </a:schemeClr>
                  </a:outerShdw>
                </a:effectLst>
              </a:rPr>
              <a:t> </a:t>
            </a:r>
            <a:r>
              <a:rPr lang="ru-RU" sz="2800" b="1" dirty="0" err="1" smtClean="0">
                <a:ln w="9525">
                  <a:solidFill>
                    <a:schemeClr val="bg1"/>
                  </a:solidFill>
                  <a:prstDash val="solid"/>
                </a:ln>
                <a:effectLst>
                  <a:outerShdw blurRad="12700" dist="38100" dir="2700000" algn="tl" rotWithShape="0">
                    <a:schemeClr val="bg1">
                      <a:lumMod val="50000"/>
                    </a:schemeClr>
                  </a:outerShdw>
                </a:effectLst>
              </a:rPr>
              <a:t>різні</a:t>
            </a:r>
            <a:r>
              <a:rPr lang="ru-RU" sz="2000" b="1" dirty="0" smtClean="0">
                <a:ln w="9525">
                  <a:solidFill>
                    <a:schemeClr val="bg1"/>
                  </a:solidFill>
                  <a:prstDash val="solid"/>
                </a:ln>
                <a:effectLst>
                  <a:outerShdw blurRad="12700" dist="38100" dir="2700000" algn="tl" rotWithShape="0">
                    <a:schemeClr val="bg1">
                      <a:lumMod val="50000"/>
                    </a:schemeClr>
                  </a:outerShdw>
                </a:effectLst>
              </a:rPr>
              <a:t>.   </a:t>
            </a:r>
            <a:endParaRPr lang="ru-RU" sz="2000" b="1" dirty="0">
              <a:ln w="9525">
                <a:solidFill>
                  <a:schemeClr val="bg1"/>
                </a:solidFill>
                <a:prstDash val="solid"/>
              </a:ln>
              <a:effectLst>
                <a:outerShdw blurRad="12700" dist="38100" dir="2700000" algn="tl" rotWithShape="0">
                  <a:schemeClr val="bg1">
                    <a:lumMod val="50000"/>
                  </a:schemeClr>
                </a:outerShdw>
              </a:effectLst>
            </a:endParaRPr>
          </a:p>
        </p:txBody>
      </p:sp>
    </p:spTree>
    <p:extLst>
      <p:ext uri="{BB962C8B-B14F-4D97-AF65-F5344CB8AC3E}">
        <p14:creationId xmlns:p14="http://schemas.microsoft.com/office/powerpoint/2010/main" val="203783115"/>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Таблица 2"/>
          <p:cNvGraphicFramePr>
            <a:graphicFrameLocks noGrp="1"/>
          </p:cNvGraphicFramePr>
          <p:nvPr>
            <p:extLst>
              <p:ext uri="{D42A27DB-BD31-4B8C-83A1-F6EECF244321}">
                <p14:modId xmlns:p14="http://schemas.microsoft.com/office/powerpoint/2010/main" val="2446920643"/>
              </p:ext>
            </p:extLst>
          </p:nvPr>
        </p:nvGraphicFramePr>
        <p:xfrm>
          <a:off x="2032000" y="1558830"/>
          <a:ext cx="8128000" cy="3721224"/>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302787308"/>
                    </a:ext>
                  </a:extLst>
                </a:gridCol>
                <a:gridCol w="4064000">
                  <a:extLst>
                    <a:ext uri="{9D8B030D-6E8A-4147-A177-3AD203B41FA5}">
                      <a16:colId xmlns:a16="http://schemas.microsoft.com/office/drawing/2014/main" val="3594217564"/>
                    </a:ext>
                  </a:extLst>
                </a:gridCol>
              </a:tblGrid>
              <a:tr h="465153">
                <a:tc>
                  <a:txBody>
                    <a:bodyPr/>
                    <a:lstStyle/>
                    <a:p>
                      <a:r>
                        <a:rPr lang="uk-UA" dirty="0" smtClean="0"/>
                        <a:t>Українська продукція</a:t>
                      </a:r>
                      <a:endParaRPr lang="ru-RU" dirty="0"/>
                    </a:p>
                  </a:txBody>
                  <a:tcPr/>
                </a:tc>
                <a:tc>
                  <a:txBody>
                    <a:bodyPr/>
                    <a:lstStyle/>
                    <a:p>
                      <a:r>
                        <a:rPr lang="uk-UA" dirty="0" smtClean="0"/>
                        <a:t>Імпортні</a:t>
                      </a:r>
                      <a:r>
                        <a:rPr lang="uk-UA" baseline="0" dirty="0" smtClean="0"/>
                        <a:t> продукти</a:t>
                      </a:r>
                      <a:endParaRPr lang="ru-RU" dirty="0"/>
                    </a:p>
                  </a:txBody>
                  <a:tcPr/>
                </a:tc>
                <a:extLst>
                  <a:ext uri="{0D108BD9-81ED-4DB2-BD59-A6C34878D82A}">
                    <a16:rowId xmlns:a16="http://schemas.microsoft.com/office/drawing/2014/main" val="2488608624"/>
                  </a:ext>
                </a:extLst>
              </a:tr>
              <a:tr h="465153">
                <a:tc>
                  <a:txBody>
                    <a:bodyPr/>
                    <a:lstStyle/>
                    <a:p>
                      <a:r>
                        <a:rPr lang="uk-UA" dirty="0" smtClean="0"/>
                        <a:t>Яйця</a:t>
                      </a:r>
                      <a:endParaRPr lang="ru-RU" dirty="0"/>
                    </a:p>
                  </a:txBody>
                  <a:tcPr/>
                </a:tc>
                <a:tc>
                  <a:txBody>
                    <a:bodyPr/>
                    <a:lstStyle/>
                    <a:p>
                      <a:r>
                        <a:rPr lang="uk-UA" dirty="0" smtClean="0"/>
                        <a:t>Чай/Кава</a:t>
                      </a:r>
                      <a:endParaRPr lang="ru-RU" dirty="0"/>
                    </a:p>
                  </a:txBody>
                  <a:tcPr/>
                </a:tc>
                <a:extLst>
                  <a:ext uri="{0D108BD9-81ED-4DB2-BD59-A6C34878D82A}">
                    <a16:rowId xmlns:a16="http://schemas.microsoft.com/office/drawing/2014/main" val="3683038581"/>
                  </a:ext>
                </a:extLst>
              </a:tr>
              <a:tr h="465153">
                <a:tc>
                  <a:txBody>
                    <a:bodyPr/>
                    <a:lstStyle/>
                    <a:p>
                      <a:r>
                        <a:rPr lang="uk-UA" dirty="0" smtClean="0"/>
                        <a:t>М’ясо, ковбаса,</a:t>
                      </a:r>
                      <a:r>
                        <a:rPr lang="uk-UA" baseline="0" dirty="0" smtClean="0"/>
                        <a:t> сосиски</a:t>
                      </a:r>
                      <a:endParaRPr lang="ru-RU" dirty="0"/>
                    </a:p>
                  </a:txBody>
                  <a:tcPr/>
                </a:tc>
                <a:tc>
                  <a:txBody>
                    <a:bodyPr/>
                    <a:lstStyle/>
                    <a:p>
                      <a:r>
                        <a:rPr lang="uk-UA" dirty="0" smtClean="0"/>
                        <a:t>Приправи</a:t>
                      </a:r>
                      <a:endParaRPr lang="ru-RU" dirty="0"/>
                    </a:p>
                  </a:txBody>
                  <a:tcPr/>
                </a:tc>
                <a:extLst>
                  <a:ext uri="{0D108BD9-81ED-4DB2-BD59-A6C34878D82A}">
                    <a16:rowId xmlns:a16="http://schemas.microsoft.com/office/drawing/2014/main" val="3615273453"/>
                  </a:ext>
                </a:extLst>
              </a:tr>
              <a:tr h="465153">
                <a:tc>
                  <a:txBody>
                    <a:bodyPr/>
                    <a:lstStyle/>
                    <a:p>
                      <a:r>
                        <a:rPr lang="uk-UA" dirty="0" smtClean="0"/>
                        <a:t>Риба</a:t>
                      </a:r>
                      <a:endParaRPr lang="ru-RU" dirty="0"/>
                    </a:p>
                  </a:txBody>
                  <a:tcPr/>
                </a:tc>
                <a:tc>
                  <a:txBody>
                    <a:bodyPr/>
                    <a:lstStyle/>
                    <a:p>
                      <a:r>
                        <a:rPr lang="uk-UA" dirty="0" smtClean="0"/>
                        <a:t>Різні соуси</a:t>
                      </a:r>
                      <a:endParaRPr lang="ru-RU" dirty="0"/>
                    </a:p>
                  </a:txBody>
                  <a:tcPr/>
                </a:tc>
                <a:extLst>
                  <a:ext uri="{0D108BD9-81ED-4DB2-BD59-A6C34878D82A}">
                    <a16:rowId xmlns:a16="http://schemas.microsoft.com/office/drawing/2014/main" val="2119796974"/>
                  </a:ext>
                </a:extLst>
              </a:tr>
              <a:tr h="465153">
                <a:tc>
                  <a:txBody>
                    <a:bodyPr/>
                    <a:lstStyle/>
                    <a:p>
                      <a:r>
                        <a:rPr lang="uk-UA" dirty="0" smtClean="0"/>
                        <a:t>Молочні вироби</a:t>
                      </a:r>
                      <a:endParaRPr lang="ru-RU" dirty="0"/>
                    </a:p>
                  </a:txBody>
                  <a:tcPr/>
                </a:tc>
                <a:tc>
                  <a:txBody>
                    <a:bodyPr/>
                    <a:lstStyle/>
                    <a:p>
                      <a:r>
                        <a:rPr lang="uk-UA" baseline="0" dirty="0" smtClean="0"/>
                        <a:t>Велика кількість фруктів</a:t>
                      </a:r>
                      <a:endParaRPr lang="ru-RU" dirty="0"/>
                    </a:p>
                  </a:txBody>
                  <a:tcPr/>
                </a:tc>
                <a:extLst>
                  <a:ext uri="{0D108BD9-81ED-4DB2-BD59-A6C34878D82A}">
                    <a16:rowId xmlns:a16="http://schemas.microsoft.com/office/drawing/2014/main" val="3743290819"/>
                  </a:ext>
                </a:extLst>
              </a:tr>
              <a:tr h="465153">
                <a:tc>
                  <a:txBody>
                    <a:bodyPr/>
                    <a:lstStyle/>
                    <a:p>
                      <a:r>
                        <a:rPr lang="uk-UA" dirty="0" smtClean="0"/>
                        <a:t>Овочі</a:t>
                      </a:r>
                      <a:endParaRPr lang="ru-RU" dirty="0"/>
                    </a:p>
                  </a:txBody>
                  <a:tcPr/>
                </a:tc>
                <a:tc>
                  <a:txBody>
                    <a:bodyPr/>
                    <a:lstStyle/>
                    <a:p>
                      <a:r>
                        <a:rPr lang="uk-UA" dirty="0" smtClean="0"/>
                        <a:t>Деякі види круп</a:t>
                      </a:r>
                      <a:endParaRPr lang="ru-RU" dirty="0"/>
                    </a:p>
                  </a:txBody>
                  <a:tcPr/>
                </a:tc>
                <a:extLst>
                  <a:ext uri="{0D108BD9-81ED-4DB2-BD59-A6C34878D82A}">
                    <a16:rowId xmlns:a16="http://schemas.microsoft.com/office/drawing/2014/main" val="1825923774"/>
                  </a:ext>
                </a:extLst>
              </a:tr>
              <a:tr h="465153">
                <a:tc>
                  <a:txBody>
                    <a:bodyPr/>
                    <a:lstStyle/>
                    <a:p>
                      <a:r>
                        <a:rPr lang="uk-UA" dirty="0" smtClean="0"/>
                        <a:t>Хліборобні</a:t>
                      </a:r>
                      <a:r>
                        <a:rPr lang="uk-UA" baseline="0" dirty="0" smtClean="0"/>
                        <a:t> вироби</a:t>
                      </a:r>
                      <a:endParaRPr lang="ru-RU" dirty="0"/>
                    </a:p>
                  </a:txBody>
                  <a:tcPr/>
                </a:tc>
                <a:tc>
                  <a:txBody>
                    <a:bodyPr/>
                    <a:lstStyle/>
                    <a:p>
                      <a:r>
                        <a:rPr lang="uk-UA" dirty="0" smtClean="0"/>
                        <a:t>Консерви</a:t>
                      </a:r>
                      <a:endParaRPr lang="ru-RU" dirty="0"/>
                    </a:p>
                  </a:txBody>
                  <a:tcPr/>
                </a:tc>
                <a:extLst>
                  <a:ext uri="{0D108BD9-81ED-4DB2-BD59-A6C34878D82A}">
                    <a16:rowId xmlns:a16="http://schemas.microsoft.com/office/drawing/2014/main" val="1556605479"/>
                  </a:ext>
                </a:extLst>
              </a:tr>
              <a:tr h="465153">
                <a:tc>
                  <a:txBody>
                    <a:bodyPr/>
                    <a:lstStyle/>
                    <a:p>
                      <a:r>
                        <a:rPr lang="uk-UA" dirty="0" smtClean="0"/>
                        <a:t>Кондитерські</a:t>
                      </a:r>
                      <a:r>
                        <a:rPr lang="uk-UA" baseline="0" dirty="0" smtClean="0"/>
                        <a:t> вироби</a:t>
                      </a:r>
                      <a:endParaRPr lang="ru-RU" dirty="0"/>
                    </a:p>
                  </a:txBody>
                  <a:tcPr/>
                </a:tc>
                <a:tc>
                  <a:txBody>
                    <a:bodyPr/>
                    <a:lstStyle/>
                    <a:p>
                      <a:r>
                        <a:rPr lang="uk-UA" dirty="0" smtClean="0"/>
                        <a:t>Шоколад,</a:t>
                      </a:r>
                      <a:r>
                        <a:rPr lang="uk-UA" baseline="0" dirty="0" smtClean="0"/>
                        <a:t> к</a:t>
                      </a:r>
                      <a:r>
                        <a:rPr lang="uk-UA" dirty="0" smtClean="0"/>
                        <a:t>акао</a:t>
                      </a:r>
                      <a:endParaRPr lang="ru-RU" dirty="0"/>
                    </a:p>
                  </a:txBody>
                  <a:tcPr/>
                </a:tc>
                <a:extLst>
                  <a:ext uri="{0D108BD9-81ED-4DB2-BD59-A6C34878D82A}">
                    <a16:rowId xmlns:a16="http://schemas.microsoft.com/office/drawing/2014/main" val="1146512028"/>
                  </a:ext>
                </a:extLst>
              </a:tr>
            </a:tbl>
          </a:graphicData>
        </a:graphic>
      </p:graphicFrame>
      <p:sp>
        <p:nvSpPr>
          <p:cNvPr id="4" name="TextBox 3"/>
          <p:cNvSpPr txBox="1"/>
          <p:nvPr/>
        </p:nvSpPr>
        <p:spPr>
          <a:xfrm>
            <a:off x="1698171" y="583475"/>
            <a:ext cx="8821783" cy="523220"/>
          </a:xfrm>
          <a:prstGeom prst="rect">
            <a:avLst/>
          </a:prstGeom>
          <a:noFill/>
        </p:spPr>
        <p:txBody>
          <a:bodyPr wrap="square" rtlCol="0">
            <a:spAutoFit/>
          </a:bodyPr>
          <a:lstStyle/>
          <a:p>
            <a:r>
              <a:rPr lang="uk-UA" sz="2800" dirty="0">
                <a:solidFill>
                  <a:srgbClr val="002060"/>
                </a:solidFill>
              </a:rPr>
              <a:t>П</a:t>
            </a:r>
            <a:r>
              <a:rPr lang="uk-UA" sz="2800" dirty="0" smtClean="0">
                <a:solidFill>
                  <a:srgbClr val="002060"/>
                </a:solidFill>
              </a:rPr>
              <a:t>родукти, які входять у раціон харчування моєї сім’ї</a:t>
            </a:r>
            <a:endParaRPr lang="ru-RU" sz="2800" dirty="0">
              <a:solidFill>
                <a:srgbClr val="002060"/>
              </a:solidFill>
            </a:endParaRPr>
          </a:p>
        </p:txBody>
      </p:sp>
    </p:spTree>
    <p:extLst>
      <p:ext uri="{BB962C8B-B14F-4D97-AF65-F5344CB8AC3E}">
        <p14:creationId xmlns:p14="http://schemas.microsoft.com/office/powerpoint/2010/main" val="783139083"/>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Таблица 2"/>
          <p:cNvGraphicFramePr>
            <a:graphicFrameLocks noGrp="1"/>
          </p:cNvGraphicFramePr>
          <p:nvPr>
            <p:extLst>
              <p:ext uri="{D42A27DB-BD31-4B8C-83A1-F6EECF244321}">
                <p14:modId xmlns:p14="http://schemas.microsoft.com/office/powerpoint/2010/main" val="474431828"/>
              </p:ext>
            </p:extLst>
          </p:nvPr>
        </p:nvGraphicFramePr>
        <p:xfrm>
          <a:off x="1701074" y="998340"/>
          <a:ext cx="8958218" cy="2049660"/>
        </p:xfrm>
        <a:graphic>
          <a:graphicData uri="http://schemas.openxmlformats.org/drawingml/2006/table">
            <a:tbl>
              <a:tblPr firstRow="1" bandRow="1">
                <a:tableStyleId>{5C22544A-7EE6-4342-B048-85BDC9FD1C3A}</a:tableStyleId>
              </a:tblPr>
              <a:tblGrid>
                <a:gridCol w="4479109">
                  <a:extLst>
                    <a:ext uri="{9D8B030D-6E8A-4147-A177-3AD203B41FA5}">
                      <a16:colId xmlns:a16="http://schemas.microsoft.com/office/drawing/2014/main" val="2837335122"/>
                    </a:ext>
                  </a:extLst>
                </a:gridCol>
                <a:gridCol w="4479109">
                  <a:extLst>
                    <a:ext uri="{9D8B030D-6E8A-4147-A177-3AD203B41FA5}">
                      <a16:colId xmlns:a16="http://schemas.microsoft.com/office/drawing/2014/main" val="1795269767"/>
                    </a:ext>
                  </a:extLst>
                </a:gridCol>
              </a:tblGrid>
              <a:tr h="591404">
                <a:tc>
                  <a:txBody>
                    <a:bodyPr/>
                    <a:lstStyle/>
                    <a:p>
                      <a:pPr algn="ctr"/>
                      <a:r>
                        <a:rPr lang="uk-UA" dirty="0" smtClean="0"/>
                        <a:t>Переваги</a:t>
                      </a:r>
                      <a:endParaRPr lang="ru-RU" dirty="0"/>
                    </a:p>
                  </a:txBody>
                  <a:tcPr/>
                </a:tc>
                <a:tc>
                  <a:txBody>
                    <a:bodyPr/>
                    <a:lstStyle/>
                    <a:p>
                      <a:pPr algn="ctr"/>
                      <a:r>
                        <a:rPr lang="uk-UA" dirty="0" smtClean="0"/>
                        <a:t>Недоліки</a:t>
                      </a:r>
                      <a:endParaRPr lang="ru-RU" dirty="0"/>
                    </a:p>
                  </a:txBody>
                  <a:tcPr/>
                </a:tc>
                <a:extLst>
                  <a:ext uri="{0D108BD9-81ED-4DB2-BD59-A6C34878D82A}">
                    <a16:rowId xmlns:a16="http://schemas.microsoft.com/office/drawing/2014/main" val="857198076"/>
                  </a:ext>
                </a:extLst>
              </a:tr>
              <a:tr h="1458256">
                <a:tc>
                  <a:txBody>
                    <a:bodyPr/>
                    <a:lstStyle/>
                    <a:p>
                      <a:pPr marL="285750" indent="-285750">
                        <a:buFont typeface="Wingdings" panose="05000000000000000000" pitchFamily="2" charset="2"/>
                        <a:buChar char="§"/>
                      </a:pPr>
                      <a:r>
                        <a:rPr lang="uk-UA" dirty="0" smtClean="0"/>
                        <a:t>Доступні</a:t>
                      </a:r>
                      <a:r>
                        <a:rPr lang="uk-UA" baseline="0" dirty="0" smtClean="0"/>
                        <a:t> ціни</a:t>
                      </a:r>
                    </a:p>
                    <a:p>
                      <a:pPr marL="285750" indent="-285750">
                        <a:buFont typeface="Wingdings" panose="05000000000000000000" pitchFamily="2" charset="2"/>
                        <a:buChar char="§"/>
                      </a:pPr>
                      <a:r>
                        <a:rPr lang="uk-UA" baseline="0" dirty="0" smtClean="0"/>
                        <a:t>Свіжість продуктів</a:t>
                      </a:r>
                    </a:p>
                    <a:p>
                      <a:pPr marL="285750" indent="-285750">
                        <a:buFont typeface="Wingdings" panose="05000000000000000000" pitchFamily="2" charset="2"/>
                        <a:buChar char="§"/>
                      </a:pPr>
                      <a:r>
                        <a:rPr lang="uk-UA" baseline="0" dirty="0" smtClean="0"/>
                        <a:t>Менше використання хімії</a:t>
                      </a:r>
                      <a:endParaRPr lang="uk-UA" dirty="0" smtClean="0"/>
                    </a:p>
                  </a:txBody>
                  <a:tcPr/>
                </a:tc>
                <a:tc>
                  <a:txBody>
                    <a:bodyPr/>
                    <a:lstStyle/>
                    <a:p>
                      <a:pPr marL="285750" indent="-285750">
                        <a:buFont typeface="Wingdings" panose="05000000000000000000" pitchFamily="2" charset="2"/>
                        <a:buChar char="§"/>
                      </a:pPr>
                      <a:r>
                        <a:rPr lang="uk-UA" dirty="0" smtClean="0"/>
                        <a:t>Малий асортимент</a:t>
                      </a:r>
                    </a:p>
                    <a:p>
                      <a:pPr marL="285750" indent="-285750">
                        <a:buFont typeface="Wingdings" panose="05000000000000000000" pitchFamily="2" charset="2"/>
                        <a:buChar char="§"/>
                      </a:pPr>
                      <a:r>
                        <a:rPr lang="uk-UA" dirty="0" smtClean="0"/>
                        <a:t>Часто занижена</a:t>
                      </a:r>
                      <a:r>
                        <a:rPr lang="uk-UA" baseline="0" dirty="0" smtClean="0"/>
                        <a:t> якість</a:t>
                      </a:r>
                      <a:endParaRPr lang="ru-RU" dirty="0"/>
                    </a:p>
                  </a:txBody>
                  <a:tcPr/>
                </a:tc>
                <a:extLst>
                  <a:ext uri="{0D108BD9-81ED-4DB2-BD59-A6C34878D82A}">
                    <a16:rowId xmlns:a16="http://schemas.microsoft.com/office/drawing/2014/main" val="4079403914"/>
                  </a:ext>
                </a:extLst>
              </a:tr>
            </a:tbl>
          </a:graphicData>
        </a:graphic>
      </p:graphicFrame>
      <p:sp>
        <p:nvSpPr>
          <p:cNvPr id="4" name="TextBox 3"/>
          <p:cNvSpPr txBox="1"/>
          <p:nvPr/>
        </p:nvSpPr>
        <p:spPr>
          <a:xfrm>
            <a:off x="4329611" y="278675"/>
            <a:ext cx="3701143" cy="523220"/>
          </a:xfrm>
          <a:prstGeom prst="rect">
            <a:avLst/>
          </a:prstGeom>
          <a:noFill/>
        </p:spPr>
        <p:txBody>
          <a:bodyPr wrap="square" rtlCol="0">
            <a:spAutoFit/>
          </a:bodyPr>
          <a:lstStyle/>
          <a:p>
            <a:r>
              <a:rPr lang="uk-UA" sz="2800" dirty="0" smtClean="0">
                <a:solidFill>
                  <a:srgbClr val="002060"/>
                </a:solidFill>
              </a:rPr>
              <a:t>Українська продукція</a:t>
            </a:r>
            <a:endParaRPr lang="ru-RU" sz="2800" dirty="0">
              <a:solidFill>
                <a:srgbClr val="002060"/>
              </a:solidFill>
            </a:endParaRPr>
          </a:p>
        </p:txBody>
      </p:sp>
      <p:sp>
        <p:nvSpPr>
          <p:cNvPr id="5" name="TextBox 4"/>
          <p:cNvSpPr txBox="1"/>
          <p:nvPr/>
        </p:nvSpPr>
        <p:spPr>
          <a:xfrm>
            <a:off x="4563291" y="3317966"/>
            <a:ext cx="3587932" cy="523220"/>
          </a:xfrm>
          <a:prstGeom prst="rect">
            <a:avLst/>
          </a:prstGeom>
          <a:noFill/>
        </p:spPr>
        <p:txBody>
          <a:bodyPr wrap="square" rtlCol="0">
            <a:spAutoFit/>
          </a:bodyPr>
          <a:lstStyle/>
          <a:p>
            <a:r>
              <a:rPr lang="uk-UA" sz="2800" dirty="0" smtClean="0">
                <a:solidFill>
                  <a:srgbClr val="002060"/>
                </a:solidFill>
              </a:rPr>
              <a:t>Імпортні продукти</a:t>
            </a:r>
            <a:endParaRPr lang="ru-RU" sz="2800" dirty="0">
              <a:solidFill>
                <a:srgbClr val="002060"/>
              </a:solidFill>
            </a:endParaRPr>
          </a:p>
        </p:txBody>
      </p:sp>
      <p:graphicFrame>
        <p:nvGraphicFramePr>
          <p:cNvPr id="6" name="Таблица 5"/>
          <p:cNvGraphicFramePr>
            <a:graphicFrameLocks noGrp="1"/>
          </p:cNvGraphicFramePr>
          <p:nvPr>
            <p:extLst>
              <p:ext uri="{D42A27DB-BD31-4B8C-83A1-F6EECF244321}">
                <p14:modId xmlns:p14="http://schemas.microsoft.com/office/powerpoint/2010/main" val="3240344779"/>
              </p:ext>
            </p:extLst>
          </p:nvPr>
        </p:nvGraphicFramePr>
        <p:xfrm>
          <a:off x="1701074" y="4111151"/>
          <a:ext cx="8958218" cy="2002265"/>
        </p:xfrm>
        <a:graphic>
          <a:graphicData uri="http://schemas.openxmlformats.org/drawingml/2006/table">
            <a:tbl>
              <a:tblPr firstRow="1" bandRow="1">
                <a:tableStyleId>{5C22544A-7EE6-4342-B048-85BDC9FD1C3A}</a:tableStyleId>
              </a:tblPr>
              <a:tblGrid>
                <a:gridCol w="4479109">
                  <a:extLst>
                    <a:ext uri="{9D8B030D-6E8A-4147-A177-3AD203B41FA5}">
                      <a16:colId xmlns:a16="http://schemas.microsoft.com/office/drawing/2014/main" val="2630283498"/>
                    </a:ext>
                  </a:extLst>
                </a:gridCol>
                <a:gridCol w="4479109">
                  <a:extLst>
                    <a:ext uri="{9D8B030D-6E8A-4147-A177-3AD203B41FA5}">
                      <a16:colId xmlns:a16="http://schemas.microsoft.com/office/drawing/2014/main" val="4123365354"/>
                    </a:ext>
                  </a:extLst>
                </a:gridCol>
              </a:tblGrid>
              <a:tr h="577728">
                <a:tc>
                  <a:txBody>
                    <a:bodyPr/>
                    <a:lstStyle/>
                    <a:p>
                      <a:pPr algn="ctr"/>
                      <a:r>
                        <a:rPr lang="uk-UA" dirty="0" smtClean="0"/>
                        <a:t>Переваги</a:t>
                      </a:r>
                      <a:endParaRPr lang="ru-RU" dirty="0"/>
                    </a:p>
                  </a:txBody>
                  <a:tcPr/>
                </a:tc>
                <a:tc>
                  <a:txBody>
                    <a:bodyPr/>
                    <a:lstStyle/>
                    <a:p>
                      <a:pPr algn="ctr"/>
                      <a:r>
                        <a:rPr lang="uk-UA" dirty="0" smtClean="0"/>
                        <a:t>Недоліки</a:t>
                      </a:r>
                      <a:endParaRPr lang="ru-RU" dirty="0"/>
                    </a:p>
                  </a:txBody>
                  <a:tcPr/>
                </a:tc>
                <a:extLst>
                  <a:ext uri="{0D108BD9-81ED-4DB2-BD59-A6C34878D82A}">
                    <a16:rowId xmlns:a16="http://schemas.microsoft.com/office/drawing/2014/main" val="2700221961"/>
                  </a:ext>
                </a:extLst>
              </a:tr>
              <a:tr h="1424537">
                <a:tc>
                  <a:txBody>
                    <a:bodyPr/>
                    <a:lstStyle/>
                    <a:p>
                      <a:pPr marL="285750" indent="-285750">
                        <a:buFont typeface="Wingdings" panose="05000000000000000000" pitchFamily="2" charset="2"/>
                        <a:buChar char="§"/>
                      </a:pPr>
                      <a:r>
                        <a:rPr lang="uk-UA" dirty="0" smtClean="0"/>
                        <a:t>Широкий асортимент</a:t>
                      </a:r>
                    </a:p>
                    <a:p>
                      <a:pPr marL="285750" indent="-285750">
                        <a:buFont typeface="Wingdings" panose="05000000000000000000" pitchFamily="2" charset="2"/>
                        <a:buChar char="§"/>
                      </a:pPr>
                      <a:r>
                        <a:rPr lang="uk-UA" dirty="0" smtClean="0"/>
                        <a:t>Більш висока якісь продуктів</a:t>
                      </a:r>
                    </a:p>
                    <a:p>
                      <a:pPr marL="285750" indent="-285750">
                        <a:buFont typeface="Wingdings" panose="05000000000000000000" pitchFamily="2" charset="2"/>
                        <a:buChar char="§"/>
                      </a:pPr>
                      <a:r>
                        <a:rPr lang="uk-UA" dirty="0" smtClean="0"/>
                        <a:t>Натуральність</a:t>
                      </a:r>
                      <a:endParaRPr lang="ru-RU" dirty="0"/>
                    </a:p>
                  </a:txBody>
                  <a:tcPr/>
                </a:tc>
                <a:tc>
                  <a:txBody>
                    <a:bodyPr/>
                    <a:lstStyle/>
                    <a:p>
                      <a:pPr marL="285750" indent="-285750">
                        <a:buFont typeface="Wingdings" panose="05000000000000000000" pitchFamily="2" charset="2"/>
                        <a:buChar char="§"/>
                      </a:pPr>
                      <a:r>
                        <a:rPr lang="uk-UA" dirty="0" smtClean="0"/>
                        <a:t>Високі ціни</a:t>
                      </a:r>
                    </a:p>
                    <a:p>
                      <a:pPr marL="285750" indent="-285750">
                        <a:buFont typeface="Wingdings" panose="05000000000000000000" pitchFamily="2" charset="2"/>
                        <a:buChar char="§"/>
                      </a:pPr>
                      <a:r>
                        <a:rPr lang="uk-UA" dirty="0" smtClean="0"/>
                        <a:t>Велика обробка овочів і фруктів хімією</a:t>
                      </a:r>
                      <a:endParaRPr lang="ru-RU" dirty="0"/>
                    </a:p>
                  </a:txBody>
                  <a:tcPr/>
                </a:tc>
                <a:extLst>
                  <a:ext uri="{0D108BD9-81ED-4DB2-BD59-A6C34878D82A}">
                    <a16:rowId xmlns:a16="http://schemas.microsoft.com/office/drawing/2014/main" val="28507346"/>
                  </a:ext>
                </a:extLst>
              </a:tr>
            </a:tbl>
          </a:graphicData>
        </a:graphic>
      </p:graphicFrame>
    </p:spTree>
    <p:extLst>
      <p:ext uri="{BB962C8B-B14F-4D97-AF65-F5344CB8AC3E}">
        <p14:creationId xmlns:p14="http://schemas.microsoft.com/office/powerpoint/2010/main" val="2427929390"/>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головок 2"/>
          <p:cNvSpPr>
            <a:spLocks noGrp="1"/>
          </p:cNvSpPr>
          <p:nvPr>
            <p:ph type="title"/>
          </p:nvPr>
        </p:nvSpPr>
        <p:spPr>
          <a:xfrm>
            <a:off x="878960" y="156753"/>
            <a:ext cx="10353762" cy="1502713"/>
          </a:xfrm>
        </p:spPr>
        <p:txBody>
          <a:bodyPr>
            <a:normAutofit/>
          </a:bodyPr>
          <a:lstStyle/>
          <a:p>
            <a:r>
              <a:rPr lang="uk-UA" b="1" dirty="0" smtClean="0">
                <a:solidFill>
                  <a:schemeClr val="tx1"/>
                </a:solidFill>
              </a:rPr>
              <a:t>Чому необхідно розвивати вітчизняну харчову промисловість?</a:t>
            </a:r>
            <a:endParaRPr lang="ru-RU" b="1" dirty="0">
              <a:solidFill>
                <a:schemeClr val="tx1"/>
              </a:solidFill>
            </a:endParaRPr>
          </a:p>
        </p:txBody>
      </p:sp>
      <p:sp>
        <p:nvSpPr>
          <p:cNvPr id="4" name="TextBox 3"/>
          <p:cNvSpPr txBox="1"/>
          <p:nvPr/>
        </p:nvSpPr>
        <p:spPr>
          <a:xfrm>
            <a:off x="3317966" y="2305616"/>
            <a:ext cx="5556068" cy="2246769"/>
          </a:xfrm>
          <a:prstGeom prst="rect">
            <a:avLst/>
          </a:prstGeom>
          <a:noFill/>
        </p:spPr>
        <p:txBody>
          <a:bodyPr wrap="square" rtlCol="0">
            <a:spAutoFit/>
          </a:bodyPr>
          <a:lstStyle/>
          <a:p>
            <a:pPr marL="285750" indent="-285750">
              <a:buFont typeface="Wingdings" panose="05000000000000000000" pitchFamily="2" charset="2"/>
              <a:buChar char="v"/>
            </a:pPr>
            <a:r>
              <a:rPr lang="uk-UA" sz="2800" b="1" spc="50" dirty="0" smtClean="0">
                <a:ln w="9525" cmpd="sng">
                  <a:solidFill>
                    <a:schemeClr val="accent1"/>
                  </a:solidFill>
                  <a:prstDash val="solid"/>
                </a:ln>
                <a:solidFill>
                  <a:schemeClr val="accent1">
                    <a:lumMod val="75000"/>
                  </a:schemeClr>
                </a:solidFill>
                <a:effectLst>
                  <a:glow rad="38100">
                    <a:schemeClr val="accent1">
                      <a:alpha val="40000"/>
                    </a:schemeClr>
                  </a:glow>
                </a:effectLst>
              </a:rPr>
              <a:t> Збільшення робочих місць</a:t>
            </a:r>
          </a:p>
          <a:p>
            <a:pPr marL="285750" indent="-285750">
              <a:buFont typeface="Wingdings" panose="05000000000000000000" pitchFamily="2" charset="2"/>
              <a:buChar char="v"/>
            </a:pPr>
            <a:endParaRPr lang="ru-RU" sz="2800" b="1" spc="50" dirty="0" smtClean="0">
              <a:ln w="9525" cmpd="sng">
                <a:solidFill>
                  <a:schemeClr val="accent1"/>
                </a:solidFill>
                <a:prstDash val="solid"/>
              </a:ln>
              <a:solidFill>
                <a:schemeClr val="accent1">
                  <a:lumMod val="75000"/>
                </a:schemeClr>
              </a:solidFill>
              <a:effectLst>
                <a:glow rad="38100">
                  <a:schemeClr val="accent1">
                    <a:alpha val="40000"/>
                  </a:schemeClr>
                </a:glow>
              </a:effectLst>
            </a:endParaRPr>
          </a:p>
          <a:p>
            <a:pPr marL="285750" indent="-285750">
              <a:buFont typeface="Wingdings" panose="05000000000000000000" pitchFamily="2" charset="2"/>
              <a:buChar char="v"/>
            </a:pPr>
            <a:r>
              <a:rPr lang="uk-UA" sz="2800" b="1" spc="50" dirty="0" smtClean="0">
                <a:ln w="9525" cmpd="sng">
                  <a:solidFill>
                    <a:schemeClr val="accent1"/>
                  </a:solidFill>
                  <a:prstDash val="solid"/>
                </a:ln>
                <a:solidFill>
                  <a:schemeClr val="accent1">
                    <a:lumMod val="75000"/>
                  </a:schemeClr>
                </a:solidFill>
                <a:effectLst>
                  <a:glow rad="38100">
                    <a:schemeClr val="accent1">
                      <a:alpha val="40000"/>
                    </a:schemeClr>
                  </a:glow>
                </a:effectLst>
              </a:rPr>
              <a:t> Розвиток економіки</a:t>
            </a:r>
          </a:p>
          <a:p>
            <a:pPr marL="285750" indent="-285750">
              <a:buFont typeface="Wingdings" panose="05000000000000000000" pitchFamily="2" charset="2"/>
              <a:buChar char="v"/>
            </a:pPr>
            <a:endParaRPr lang="uk-UA" sz="2800" b="1" spc="50" dirty="0" smtClean="0">
              <a:ln w="9525" cmpd="sng">
                <a:solidFill>
                  <a:schemeClr val="accent1"/>
                </a:solidFill>
                <a:prstDash val="solid"/>
              </a:ln>
              <a:solidFill>
                <a:schemeClr val="accent1">
                  <a:lumMod val="75000"/>
                </a:schemeClr>
              </a:solidFill>
              <a:effectLst>
                <a:glow rad="38100">
                  <a:schemeClr val="accent1">
                    <a:alpha val="40000"/>
                  </a:schemeClr>
                </a:glow>
              </a:effectLst>
            </a:endParaRPr>
          </a:p>
          <a:p>
            <a:pPr marL="285750" indent="-285750">
              <a:buFont typeface="Wingdings" panose="05000000000000000000" pitchFamily="2" charset="2"/>
              <a:buChar char="v"/>
            </a:pPr>
            <a:r>
              <a:rPr lang="uk-UA" sz="2800" b="1" spc="50" dirty="0" smtClean="0">
                <a:ln w="9525" cmpd="sng">
                  <a:solidFill>
                    <a:schemeClr val="accent1"/>
                  </a:solidFill>
                  <a:prstDash val="solid"/>
                </a:ln>
                <a:solidFill>
                  <a:schemeClr val="accent1">
                    <a:lumMod val="75000"/>
                  </a:schemeClr>
                </a:solidFill>
                <a:effectLst>
                  <a:glow rad="38100">
                    <a:schemeClr val="accent1">
                      <a:alpha val="40000"/>
                    </a:schemeClr>
                  </a:glow>
                </a:effectLst>
              </a:rPr>
              <a:t> Доступні ціни</a:t>
            </a:r>
          </a:p>
        </p:txBody>
      </p:sp>
    </p:spTree>
    <p:extLst>
      <p:ext uri="{BB962C8B-B14F-4D97-AF65-F5344CB8AC3E}">
        <p14:creationId xmlns:p14="http://schemas.microsoft.com/office/powerpoint/2010/main" val="3828408347"/>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56957" y="426720"/>
            <a:ext cx="4121354" cy="970450"/>
          </a:xfrm>
        </p:spPr>
        <p:txBody>
          <a:bodyPr/>
          <a:lstStyle/>
          <a:p>
            <a:r>
              <a:rPr lang="uk-UA" b="1" dirty="0" smtClean="0">
                <a:ln w="9525">
                  <a:solidFill>
                    <a:schemeClr val="bg1"/>
                  </a:solidFill>
                  <a:prstDash val="solid"/>
                </a:ln>
                <a:solidFill>
                  <a:srgbClr val="002060"/>
                </a:solidFill>
                <a:effectLst>
                  <a:outerShdw blurRad="12700" dist="38100" dir="2700000" algn="tl" rotWithShape="0">
                    <a:schemeClr val="accent5">
                      <a:lumMod val="60000"/>
                      <a:lumOff val="40000"/>
                    </a:schemeClr>
                  </a:outerShdw>
                </a:effectLst>
              </a:rPr>
              <a:t>Висновки</a:t>
            </a:r>
            <a:endParaRPr lang="ru-RU" b="1" dirty="0">
              <a:ln w="9525">
                <a:solidFill>
                  <a:schemeClr val="bg1"/>
                </a:solidFill>
                <a:prstDash val="solid"/>
              </a:ln>
              <a:solidFill>
                <a:srgbClr val="002060"/>
              </a:solidFill>
              <a:effectLst>
                <a:outerShdw blurRad="12700" dist="38100" dir="2700000" algn="tl" rotWithShape="0">
                  <a:schemeClr val="accent5">
                    <a:lumMod val="60000"/>
                    <a:lumOff val="40000"/>
                  </a:schemeClr>
                </a:outerShdw>
              </a:effectLst>
            </a:endParaRPr>
          </a:p>
        </p:txBody>
      </p:sp>
      <p:pic>
        <p:nvPicPr>
          <p:cNvPr id="3" name="Рисунок 2"/>
          <p:cNvPicPr>
            <a:picLocks noChangeAspect="1"/>
          </p:cNvPicPr>
          <p:nvPr/>
        </p:nvPicPr>
        <p:blipFill>
          <a:blip r:embed="rId2"/>
          <a:stretch>
            <a:fillRect/>
          </a:stretch>
        </p:blipFill>
        <p:spPr>
          <a:xfrm>
            <a:off x="9070577" y="3431751"/>
            <a:ext cx="3121423" cy="3426249"/>
          </a:xfrm>
          <a:prstGeom prst="rect">
            <a:avLst/>
          </a:prstGeom>
        </p:spPr>
      </p:pic>
      <p:sp>
        <p:nvSpPr>
          <p:cNvPr id="4" name="TextBox 3"/>
          <p:cNvSpPr txBox="1"/>
          <p:nvPr/>
        </p:nvSpPr>
        <p:spPr>
          <a:xfrm>
            <a:off x="1556957" y="1659285"/>
            <a:ext cx="9074331" cy="3970318"/>
          </a:xfrm>
          <a:prstGeom prst="rect">
            <a:avLst/>
          </a:prstGeom>
          <a:noFill/>
        </p:spPr>
        <p:txBody>
          <a:bodyPr wrap="square" rtlCol="0">
            <a:spAutoFit/>
          </a:bodyPr>
          <a:lstStyle/>
          <a:p>
            <a:r>
              <a:rPr lang="uk-UA" sz="2800" dirty="0" smtClean="0"/>
              <a:t>Отже, у кожної сім’ї є свій раціон та свій споживчий кошик, в який входить як вітчизняна продукція так й імпортна. Розвинувши виробництво української продукції можна підвищити економіку країни, буде працювати виробництво на експорт (надлишок продукції відправляється за кордон).У період війни наш регіон забезпечує мешканців інших міст, військових та переселенців, тому що налагоджене виробництво харчових продуктів у нашій області.</a:t>
            </a:r>
            <a:endParaRPr lang="ru-RU" sz="2800" dirty="0"/>
          </a:p>
        </p:txBody>
      </p:sp>
    </p:spTree>
    <p:extLst>
      <p:ext uri="{BB962C8B-B14F-4D97-AF65-F5344CB8AC3E}">
        <p14:creationId xmlns:p14="http://schemas.microsoft.com/office/powerpoint/2010/main" val="3047721226"/>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0" y="0"/>
            <a:ext cx="12180382" cy="6322149"/>
          </a:xfrm>
          <a:prstGeom prst="rect">
            <a:avLst/>
          </a:prstGeom>
        </p:spPr>
      </p:pic>
    </p:spTree>
    <p:extLst>
      <p:ext uri="{BB962C8B-B14F-4D97-AF65-F5344CB8AC3E}">
        <p14:creationId xmlns:p14="http://schemas.microsoft.com/office/powerpoint/2010/main" val="39822128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theme/theme1.xml><?xml version="1.0" encoding="utf-8"?>
<a:theme xmlns:a="http://schemas.openxmlformats.org/drawingml/2006/main" name="Ретро">
  <a:themeElements>
    <a:clrScheme name="Ретро">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Ретро">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Ретро">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Retrospect</Template>
  <TotalTime>389</TotalTime>
  <Words>248</Words>
  <Application>Microsoft Office PowerPoint</Application>
  <PresentationFormat>Широкоэкранный</PresentationFormat>
  <Paragraphs>46</Paragraphs>
  <Slides>8</Slides>
  <Notes>0</Notes>
  <HiddenSlides>0</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8</vt:i4>
      </vt:variant>
    </vt:vector>
  </HeadingPairs>
  <TitlesOfParts>
    <vt:vector size="12" baseType="lpstr">
      <vt:lpstr>Calibri</vt:lpstr>
      <vt:lpstr>Calibri Light</vt:lpstr>
      <vt:lpstr>Wingdings</vt:lpstr>
      <vt:lpstr>Ретро</vt:lpstr>
      <vt:lpstr>Дослідження   </vt:lpstr>
      <vt:lpstr>Презентация PowerPoint</vt:lpstr>
      <vt:lpstr>Презентация PowerPoint</vt:lpstr>
      <vt:lpstr>Презентация PowerPoint</vt:lpstr>
      <vt:lpstr>Презентация PowerPoint</vt:lpstr>
      <vt:lpstr>Чому необхідно розвивати вітчизняну харчову промисловість?</vt:lpstr>
      <vt:lpstr>Висновки</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Дослідження</dc:title>
  <dc:creator>Admin</dc:creator>
  <cp:lastModifiedBy>RePack by Diakov</cp:lastModifiedBy>
  <cp:revision>20</cp:revision>
  <dcterms:created xsi:type="dcterms:W3CDTF">2022-04-20T09:38:23Z</dcterms:created>
  <dcterms:modified xsi:type="dcterms:W3CDTF">2025-03-03T09:14:49Z</dcterms:modified>
</cp:coreProperties>
</file>