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  <p:sldMasterId id="2147483755" r:id="rId2"/>
  </p:sldMasterIdLst>
  <p:sldIdLst>
    <p:sldId id="256" r:id="rId3"/>
    <p:sldId id="279" r:id="rId4"/>
    <p:sldId id="313" r:id="rId5"/>
    <p:sldId id="300" r:id="rId6"/>
    <p:sldId id="301" r:id="rId7"/>
    <p:sldId id="302" r:id="rId8"/>
    <p:sldId id="303" r:id="rId9"/>
    <p:sldId id="298" r:id="rId10"/>
    <p:sldId id="312" r:id="rId11"/>
    <p:sldId id="299" r:id="rId12"/>
    <p:sldId id="305" r:id="rId13"/>
    <p:sldId id="304" r:id="rId14"/>
    <p:sldId id="263" r:id="rId15"/>
    <p:sldId id="264" r:id="rId16"/>
    <p:sldId id="266" r:id="rId17"/>
    <p:sldId id="265" r:id="rId18"/>
    <p:sldId id="269" r:id="rId19"/>
    <p:sldId id="268" r:id="rId20"/>
    <p:sldId id="267" r:id="rId21"/>
    <p:sldId id="278" r:id="rId22"/>
    <p:sldId id="306" r:id="rId23"/>
    <p:sldId id="309" r:id="rId24"/>
    <p:sldId id="273" r:id="rId25"/>
    <p:sldId id="307" r:id="rId26"/>
    <p:sldId id="308" r:id="rId27"/>
    <p:sldId id="311" r:id="rId2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000000"/>
    <a:srgbClr val="00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2147483647 h 1912"/>
              <a:gd name="T4" fmla="*/ 0 w 1588"/>
              <a:gd name="T5" fmla="*/ 2147483647 h 1912"/>
              <a:gd name="T6" fmla="*/ 0 w 1588"/>
              <a:gd name="T7" fmla="*/ 2147483647 h 1912"/>
              <a:gd name="T8" fmla="*/ 0 w 1588"/>
              <a:gd name="T9" fmla="*/ 2147483647 h 1912"/>
              <a:gd name="T10" fmla="*/ 0 w 1588"/>
              <a:gd name="T11" fmla="*/ 2147483647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A6526-7776-40AD-94DD-C460DE5E1F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56708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4AEEA-AE22-44FC-B8C3-80A2D67026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214510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BA6D0-3F30-4375-9BDD-88D9CE7B77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16089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5DCDE-8AEC-4B51-B7BB-70DB16CB9F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711474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0F708-66C4-4B01-9454-9B5902EA4B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76255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B5F16-FBF7-4E93-9279-3C40610593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791597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75A4A-8288-4366-A90B-52A0E4746D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25770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96D41-D089-4E9E-89A2-151FC8BFDF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476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0AB4-F50F-4766-AB89-12E67038D8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33165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E91EB-8ADA-41C5-8A9E-9EA3F7045A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833655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43F52-AC04-4953-A0DE-2B5EFB5C9C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598546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CDB13-CC76-4E49-BA63-36FA9FBE9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493829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CF4A6-199F-40A9-A7D0-7401B4AA16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18641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027A7-C29D-4D0D-8A36-239BC0F490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351084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8229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4038600"/>
            <a:ext cx="8229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AE53D-43DF-4383-8440-1D3B15EB89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460999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967C3CF-FFA2-4C3B-9D0F-6C408F18F36F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5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66AF7BA-57DF-445E-9A40-2D07901F7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333507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D4981A9-A80B-4493-8454-5279924EAD15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A2C6FEC-13A6-43AE-9F28-7283F779BF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869410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21E357C-6708-4D1B-AB49-1810EA474C15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5378A03-A8DB-4836-90FC-D2A435BD8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595368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F76DFB6-DE08-49D2-81E9-5C10D7D87DA6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590C974-7AF8-4B3E-8ECB-B0ABB1CFE4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121140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FFD33DA-4FAA-4790-ACE4-E20BC5BA2C34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617411E-BAA2-4517-8996-63F32448D7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618183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8AFC151-8A50-4ED8-B000-54C606CA1CC0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E8016635-815F-4FFD-AD63-E53DCD114E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835425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5056764-B0A2-4A71-9F64-767CB774B1AE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63E6847-5B12-433F-B371-365447C806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617881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3DF8C52-5270-4F84-9CB0-105EC0371D7B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55FBE14E-6E71-4E61-BB28-EE49146CA3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73497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9F99EFB-6356-42D2-BFC9-EE1B1A1076A9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7306F2B-2577-4BD1-9353-17068438E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833445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F69F04-3D51-442F-A3EA-047FF80CBBE9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0236CE3-3551-4D88-A5B1-BDB79C7149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217419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12AFCD4-ED85-45AD-848D-BAE6406D7196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9312ACE-A152-4BA0-A7F8-0085D0D61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687793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4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EFF3106-ED87-4570-A5FB-C491A8F9B0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69" r:id="rId2"/>
    <p:sldLayoutId id="2147483970" r:id="rId3"/>
    <p:sldLayoutId id="2147483971" r:id="rId4"/>
    <p:sldLayoutId id="2147483972" r:id="rId5"/>
    <p:sldLayoutId id="2147483973" r:id="rId6"/>
    <p:sldLayoutId id="2147483974" r:id="rId7"/>
    <p:sldLayoutId id="2147483975" r:id="rId8"/>
    <p:sldLayoutId id="2147483976" r:id="rId9"/>
    <p:sldLayoutId id="2147483977" r:id="rId10"/>
    <p:sldLayoutId id="2147483978" r:id="rId11"/>
    <p:sldLayoutId id="2147483979" r:id="rId12"/>
    <p:sldLayoutId id="2147483980" r:id="rId13"/>
    <p:sldLayoutId id="2147483981" r:id="rId14"/>
    <p:sldLayoutId id="2147483982" r:id="rId15"/>
  </p:sldLayoutIdLst>
  <p:transition spd="slow"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51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  <a:endParaRPr lang="en-US" altLang="uk-UA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white">
                    <a:shade val="50000"/>
                  </a:prstClr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0BF229A-0546-4FF1-A056-929DDEF8C925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white">
                    <a:shade val="50000"/>
                  </a:prstClr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CBCB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4D9F8872-7BAB-4E67-80F7-58E2A1A5FE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5" r:id="rId2"/>
    <p:sldLayoutId id="2147483986" r:id="rId3"/>
    <p:sldLayoutId id="2147483987" r:id="rId4"/>
    <p:sldLayoutId id="2147483988" r:id="rId5"/>
    <p:sldLayoutId id="2147483989" r:id="rId6"/>
    <p:sldLayoutId id="2147483990" r:id="rId7"/>
    <p:sldLayoutId id="2147483991" r:id="rId8"/>
    <p:sldLayoutId id="2147483992" r:id="rId9"/>
    <p:sldLayoutId id="2147483993" r:id="rId10"/>
    <p:sldLayoutId id="2147483994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20638"/>
            <a:ext cx="8229600" cy="90487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dirty="0" smtClean="0">
                <a:latin typeface="Times New Roman" panose="02020603050405020304" pitchFamily="18" charset="0"/>
              </a:rPr>
              <a:t> </a:t>
            </a:r>
            <a:r>
              <a:rPr lang="uk-UA" sz="5400" dirty="0" smtClean="0">
                <a:latin typeface="Times New Roman" panose="02020603050405020304" pitchFamily="18" charset="0"/>
                <a:cs typeface="Times New Roman" pitchFamily="18" charset="0"/>
              </a:rPr>
              <a:t>Євразія</a:t>
            </a:r>
            <a:r>
              <a:rPr lang="ru-RU" sz="5400" dirty="0" smtClean="0">
                <a:latin typeface="Times New Roman" panose="02020603050405020304" pitchFamily="18" charset="0"/>
                <a:cs typeface="Times New Roman" pitchFamily="18" charset="0"/>
              </a:rPr>
              <a:t>. </a:t>
            </a:r>
            <a:r>
              <a:rPr lang="uk-UA" sz="5400" dirty="0" smtClean="0">
                <a:latin typeface="Times New Roman" panose="02020603050405020304" pitchFamily="18" charset="0"/>
                <a:cs typeface="Times New Roman" pitchFamily="18" charset="0"/>
              </a:rPr>
              <a:t>Внутрішні </a:t>
            </a:r>
            <a:r>
              <a:rPr lang="uk-UA" sz="5400" dirty="0" smtClean="0">
                <a:latin typeface="Times New Roman" panose="02020603050405020304" pitchFamily="18" charset="0"/>
                <a:cs typeface="Times New Roman" pitchFamily="18" charset="0"/>
              </a:rPr>
              <a:t>води.</a:t>
            </a:r>
            <a:endParaRPr lang="ru-RU" sz="5400" dirty="0" smtClean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15363" name="Picture 6" descr="C:\Users\LordAlex\Downloads\dnies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96975"/>
            <a:ext cx="4032250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7" descr="C:\Users\LordAlex\Downloads\Прип’ятське-Полісся-ліс-річка-земля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4149725"/>
            <a:ext cx="4198938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8" descr="C:\Users\LordAlex\Downloads\riv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196975"/>
            <a:ext cx="3922712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9" descr="C:\Users\LordAlex\Downloads\льод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4149725"/>
            <a:ext cx="3908425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uk-UA" dirty="0" smtClean="0"/>
              <a:t>Види вод</a:t>
            </a:r>
            <a:r>
              <a:rPr lang="ru-RU" dirty="0" smtClean="0"/>
              <a:t> суходолу.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uk-UA" dirty="0" smtClean="0"/>
              <a:t> </a:t>
            </a:r>
            <a:r>
              <a:rPr lang="uk-UA" sz="3600" dirty="0" smtClean="0"/>
              <a:t>Річки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uk-UA" sz="3600" dirty="0" smtClean="0"/>
              <a:t>Озера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uk-UA" sz="3600" dirty="0" smtClean="0"/>
              <a:t>Болота 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uk-UA" sz="3600" dirty="0" smtClean="0"/>
              <a:t>Підземні води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  <a:defRPr/>
            </a:pPr>
            <a:r>
              <a:rPr lang="uk-UA" sz="3600" dirty="0" smtClean="0"/>
              <a:t>Льодовики :</a:t>
            </a:r>
          </a:p>
          <a:p>
            <a:pPr marL="0" indent="0">
              <a:buFontTx/>
              <a:buNone/>
              <a:defRPr/>
            </a:pPr>
            <a:r>
              <a:rPr lang="uk-UA" sz="3600" dirty="0"/>
              <a:t> </a:t>
            </a:r>
            <a:r>
              <a:rPr lang="uk-UA" sz="3600" dirty="0" smtClean="0"/>
              <a:t>  </a:t>
            </a:r>
            <a:r>
              <a:rPr lang="uk-UA" dirty="0" smtClean="0"/>
              <a:t>гірські, покривні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uk-UA" sz="3600" dirty="0" smtClean="0"/>
              <a:t>Багаторічна мерзлота</a:t>
            </a:r>
            <a:endParaRPr lang="ru-RU" sz="3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2" descr="C:\Users\Aj\Desktop\Дистанційне\7\7 зап\води Є\image130_4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0"/>
            <a:ext cx="7380287" cy="6858000"/>
          </a:xfrm>
        </p:spPr>
      </p:pic>
    </p:spTree>
    <p:extLst>
      <p:ext uri="{BB962C8B-B14F-4D97-AF65-F5344CB8AC3E}">
        <p14:creationId xmlns:p14="http://schemas.microsoft.com/office/powerpoint/2010/main" val="9294224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92100"/>
            <a:ext cx="8640763" cy="1384300"/>
          </a:xfrm>
        </p:spPr>
        <p:txBody>
          <a:bodyPr/>
          <a:lstStyle/>
          <a:p>
            <a:pPr>
              <a:defRPr/>
            </a:pPr>
            <a:r>
              <a:rPr lang="uk-UA" sz="4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4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ічки</a:t>
            </a:r>
            <a:r>
              <a:rPr lang="ru-RU" sz="4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басейну</a:t>
            </a:r>
            <a:r>
              <a:rPr lang="ru-RU" sz="4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Атлантичного</a:t>
            </a:r>
            <a:r>
              <a:rPr lang="ru-RU" sz="4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океану</a:t>
            </a:r>
            <a:r>
              <a:rPr lang="ru-RU" b="1" dirty="0" smtClean="0">
                <a:ln/>
                <a:solidFill>
                  <a:schemeClr val="accent3"/>
                </a:solidFill>
              </a:rPr>
              <a:t/>
            </a:r>
            <a:br>
              <a:rPr lang="ru-RU" b="1" dirty="0" smtClean="0">
                <a:ln/>
                <a:solidFill>
                  <a:schemeClr val="accent3"/>
                </a:solidFill>
              </a:rPr>
            </a:br>
            <a:r>
              <a:rPr lang="ru-RU" sz="2800" dirty="0" smtClean="0"/>
              <a:t>Дунай, </a:t>
            </a:r>
            <a:r>
              <a:rPr lang="ru-RU" sz="2800" dirty="0" err="1" smtClean="0"/>
              <a:t>Дніпро</a:t>
            </a:r>
            <a:r>
              <a:rPr lang="ru-RU" sz="2800" dirty="0" smtClean="0"/>
              <a:t>, </a:t>
            </a:r>
            <a:r>
              <a:rPr lang="ru-RU" sz="2800" dirty="0" err="1" smtClean="0"/>
              <a:t>Дністер</a:t>
            </a:r>
            <a:r>
              <a:rPr lang="ru-RU" sz="2800" dirty="0" smtClean="0"/>
              <a:t>, Дон, </a:t>
            </a:r>
            <a:r>
              <a:rPr lang="ru-RU" sz="2800" dirty="0" err="1" smtClean="0"/>
              <a:t>Ельба</a:t>
            </a:r>
            <a:r>
              <a:rPr lang="ru-RU" sz="2800" dirty="0" smtClean="0"/>
              <a:t>, Одер, Рейн, Сена, Луара, </a:t>
            </a:r>
            <a:r>
              <a:rPr lang="ru-RU" sz="2800" dirty="0" err="1" smtClean="0"/>
              <a:t>Вісла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/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813" y="1341438"/>
            <a:ext cx="6553200" cy="5516562"/>
          </a:xfrm>
          <a:ln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813"/>
            <a:ext cx="8929688" cy="1384300"/>
          </a:xfrm>
        </p:spPr>
        <p:txBody>
          <a:bodyPr/>
          <a:lstStyle/>
          <a:p>
            <a:pPr algn="ctr">
              <a:defRPr/>
            </a:pPr>
            <a:r>
              <a:rPr lang="uk-UA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6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ічки</a:t>
            </a:r>
            <a:r>
              <a:rPr lang="ru-RU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басейну</a:t>
            </a:r>
            <a:r>
              <a:rPr lang="ru-RU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Північного</a:t>
            </a:r>
            <a:r>
              <a:rPr lang="ru-RU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Льодовитого</a:t>
            </a:r>
            <a:r>
              <a:rPr lang="ru-RU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океану 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Лена, </a:t>
            </a:r>
            <a:r>
              <a:rPr lang="ru-RU" sz="4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Єнісей</a:t>
            </a:r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Об.</a:t>
            </a:r>
            <a:r>
              <a:rPr lang="ru-RU" b="1" dirty="0" smtClean="0">
                <a:ln/>
                <a:solidFill>
                  <a:schemeClr val="accent3"/>
                </a:solidFill>
              </a:rPr>
              <a:t/>
            </a:r>
            <a:br>
              <a:rPr lang="ru-RU" b="1" dirty="0" smtClean="0">
                <a:ln/>
                <a:solidFill>
                  <a:schemeClr val="accent3"/>
                </a:solidFill>
              </a:rPr>
            </a:br>
            <a:endParaRPr lang="ru-RU" dirty="0"/>
          </a:p>
        </p:txBody>
      </p:sp>
      <p:pic>
        <p:nvPicPr>
          <p:cNvPr id="20483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630363"/>
            <a:ext cx="6842125" cy="5227637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692150"/>
            <a:ext cx="8964612" cy="1384300"/>
          </a:xfrm>
        </p:spPr>
        <p:txBody>
          <a:bodyPr/>
          <a:lstStyle/>
          <a:p>
            <a:pPr marL="342900" indent="-342900" algn="ctr">
              <a:defRPr/>
            </a:pPr>
            <a:r>
              <a:rPr lang="uk-UA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ічки</a:t>
            </a:r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басейну</a:t>
            </a:r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Тихого океану 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Амур,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Хуанхе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Янцзи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Меконг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 smtClean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7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484313"/>
            <a:ext cx="6769100" cy="517207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292100"/>
            <a:ext cx="8856662" cy="1384300"/>
          </a:xfrm>
        </p:spPr>
        <p:txBody>
          <a:bodyPr/>
          <a:lstStyle/>
          <a:p>
            <a:pPr algn="ctr">
              <a:defRPr/>
            </a:pPr>
            <a:r>
              <a:rPr lang="uk-UA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ічки</a:t>
            </a:r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басейну</a:t>
            </a:r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Індійського</a:t>
            </a:r>
            <a:r>
              <a:rPr lang="ru-RU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океану </a:t>
            </a:r>
            <a:r>
              <a:rPr lang="ru-RU" dirty="0" smtClean="0">
                <a:solidFill>
                  <a:srgbClr val="7030A0"/>
                </a:solidFill>
              </a:rPr>
              <a:t>Ганг, </a:t>
            </a:r>
            <a:r>
              <a:rPr lang="ru-RU" dirty="0" err="1" smtClean="0">
                <a:solidFill>
                  <a:srgbClr val="7030A0"/>
                </a:solidFill>
              </a:rPr>
              <a:t>Інд,Тигр</a:t>
            </a:r>
            <a:r>
              <a:rPr lang="ru-RU" dirty="0" smtClean="0">
                <a:solidFill>
                  <a:srgbClr val="7030A0"/>
                </a:solidFill>
              </a:rPr>
              <a:t>, </a:t>
            </a:r>
            <a:r>
              <a:rPr lang="ru-RU" dirty="0" err="1" smtClean="0">
                <a:solidFill>
                  <a:srgbClr val="7030A0"/>
                </a:solidFill>
              </a:rPr>
              <a:t>Євфрат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  <a:r>
              <a:rPr lang="ru-RU" b="1" dirty="0" smtClean="0">
                <a:ln/>
                <a:solidFill>
                  <a:schemeClr val="accent3"/>
                </a:solidFill>
              </a:rPr>
              <a:t/>
            </a:r>
            <a:br>
              <a:rPr lang="ru-RU" b="1" dirty="0" smtClean="0">
                <a:ln/>
                <a:solidFill>
                  <a:schemeClr val="accent3"/>
                </a:solidFill>
              </a:rPr>
            </a:br>
            <a:endParaRPr lang="ru-RU" dirty="0"/>
          </a:p>
        </p:txBody>
      </p:sp>
      <p:pic>
        <p:nvPicPr>
          <p:cNvPr id="22531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341438"/>
            <a:ext cx="6985000" cy="533717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038" y="548680"/>
            <a:ext cx="7920880" cy="599728"/>
          </a:xfrm>
        </p:spPr>
        <p:txBody>
          <a:bodyPr rtlCol="0">
            <a:noAutofit/>
          </a:bodyPr>
          <a:lstStyle/>
          <a:p>
            <a:pPr marL="342900" indent="-342900" algn="ctr">
              <a:defRPr/>
            </a:pPr>
            <a:r>
              <a:rPr lang="uk-UA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Басейн внутрішнього стоку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Волга,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Амурдар’я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Сирдар’я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en-US" sz="4000" b="1" dirty="0">
              <a:ln>
                <a:solidFill>
                  <a:sysClr val="windowText" lastClr="000000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5" name="Picture 1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5" r="23586" b="20477"/>
          <a:stretch>
            <a:fillRect/>
          </a:stretch>
        </p:blipFill>
        <p:spPr bwMode="auto">
          <a:xfrm>
            <a:off x="457200" y="1196975"/>
            <a:ext cx="8367713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олилиния 12"/>
          <p:cNvSpPr/>
          <p:nvPr/>
        </p:nvSpPr>
        <p:spPr>
          <a:xfrm>
            <a:off x="3026684" y="2685032"/>
            <a:ext cx="781108" cy="1600782"/>
          </a:xfrm>
          <a:custGeom>
            <a:avLst/>
            <a:gdLst>
              <a:gd name="connsiteX0" fmla="*/ 516532 w 1041206"/>
              <a:gd name="connsiteY0" fmla="*/ 1600782 h 1600782"/>
              <a:gd name="connsiteX1" fmla="*/ 335048 w 1041206"/>
              <a:gd name="connsiteY1" fmla="*/ 1161032 h 1600782"/>
              <a:gd name="connsiteX2" fmla="*/ 614254 w 1041206"/>
              <a:gd name="connsiteY2" fmla="*/ 923707 h 1600782"/>
              <a:gd name="connsiteX3" fmla="*/ 879499 w 1041206"/>
              <a:gd name="connsiteY3" fmla="*/ 819005 h 1600782"/>
              <a:gd name="connsiteX4" fmla="*/ 893460 w 1041206"/>
              <a:gd name="connsiteY4" fmla="*/ 532818 h 1600782"/>
              <a:gd name="connsiteX5" fmla="*/ 998162 w 1041206"/>
              <a:gd name="connsiteY5" fmla="*/ 442076 h 1600782"/>
              <a:gd name="connsiteX6" fmla="*/ 635194 w 1041206"/>
              <a:gd name="connsiteY6" fmla="*/ 309453 h 1600782"/>
              <a:gd name="connsiteX7" fmla="*/ 656135 w 1041206"/>
              <a:gd name="connsiteY7" fmla="*/ 176831 h 1600782"/>
              <a:gd name="connsiteX8" fmla="*/ 481631 w 1041206"/>
              <a:gd name="connsiteY8" fmla="*/ 9307 h 1600782"/>
              <a:gd name="connsiteX9" fmla="*/ 209405 w 1041206"/>
              <a:gd name="connsiteY9" fmla="*/ 120989 h 1600782"/>
              <a:gd name="connsiteX10" fmla="*/ 244306 w 1041206"/>
              <a:gd name="connsiteY10" fmla="*/ 281533 h 1600782"/>
              <a:gd name="connsiteX11" fmla="*/ 0 w 1041206"/>
              <a:gd name="connsiteY11" fmla="*/ 86089 h 160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41206" h="1600782">
                <a:moveTo>
                  <a:pt x="516532" y="1600782"/>
                </a:moveTo>
                <a:cubicBezTo>
                  <a:pt x="417646" y="1437330"/>
                  <a:pt x="318761" y="1273878"/>
                  <a:pt x="335048" y="1161032"/>
                </a:cubicBezTo>
                <a:cubicBezTo>
                  <a:pt x="351335" y="1048186"/>
                  <a:pt x="523512" y="980711"/>
                  <a:pt x="614254" y="923707"/>
                </a:cubicBezTo>
                <a:cubicBezTo>
                  <a:pt x="704996" y="866703"/>
                  <a:pt x="832965" y="884153"/>
                  <a:pt x="879499" y="819005"/>
                </a:cubicBezTo>
                <a:cubicBezTo>
                  <a:pt x="926033" y="753857"/>
                  <a:pt x="873683" y="595640"/>
                  <a:pt x="893460" y="532818"/>
                </a:cubicBezTo>
                <a:cubicBezTo>
                  <a:pt x="913237" y="469997"/>
                  <a:pt x="1041206" y="479304"/>
                  <a:pt x="998162" y="442076"/>
                </a:cubicBezTo>
                <a:cubicBezTo>
                  <a:pt x="955118" y="404849"/>
                  <a:pt x="692198" y="353660"/>
                  <a:pt x="635194" y="309453"/>
                </a:cubicBezTo>
                <a:cubicBezTo>
                  <a:pt x="578190" y="265246"/>
                  <a:pt x="681729" y="226855"/>
                  <a:pt x="656135" y="176831"/>
                </a:cubicBezTo>
                <a:cubicBezTo>
                  <a:pt x="630541" y="126807"/>
                  <a:pt x="556086" y="18614"/>
                  <a:pt x="481631" y="9307"/>
                </a:cubicBezTo>
                <a:cubicBezTo>
                  <a:pt x="407176" y="0"/>
                  <a:pt x="248959" y="75618"/>
                  <a:pt x="209405" y="120989"/>
                </a:cubicBezTo>
                <a:cubicBezTo>
                  <a:pt x="169851" y="166360"/>
                  <a:pt x="279207" y="287350"/>
                  <a:pt x="244306" y="281533"/>
                </a:cubicBezTo>
                <a:cubicBezTo>
                  <a:pt x="209405" y="275716"/>
                  <a:pt x="104702" y="180902"/>
                  <a:pt x="0" y="86089"/>
                </a:cubicBezTo>
              </a:path>
            </a:pathLst>
          </a:custGeom>
          <a:ln w="12700"/>
          <a:effectLst>
            <a:glow rad="101600">
              <a:srgbClr val="7030A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3138677" y="4203940"/>
            <a:ext cx="556548" cy="1295400"/>
          </a:xfrm>
          <a:custGeom>
            <a:avLst/>
            <a:gdLst>
              <a:gd name="connsiteX0" fmla="*/ 120769 w 741871"/>
              <a:gd name="connsiteY0" fmla="*/ 212785 h 1295400"/>
              <a:gd name="connsiteX1" fmla="*/ 301924 w 741871"/>
              <a:gd name="connsiteY1" fmla="*/ 74762 h 1295400"/>
              <a:gd name="connsiteX2" fmla="*/ 552090 w 741871"/>
              <a:gd name="connsiteY2" fmla="*/ 23003 h 1295400"/>
              <a:gd name="connsiteX3" fmla="*/ 724618 w 741871"/>
              <a:gd name="connsiteY3" fmla="*/ 31630 h 1295400"/>
              <a:gd name="connsiteX4" fmla="*/ 655607 w 741871"/>
              <a:gd name="connsiteY4" fmla="*/ 212785 h 1295400"/>
              <a:gd name="connsiteX5" fmla="*/ 353682 w 741871"/>
              <a:gd name="connsiteY5" fmla="*/ 290422 h 1295400"/>
              <a:gd name="connsiteX6" fmla="*/ 534837 w 741871"/>
              <a:gd name="connsiteY6" fmla="*/ 540588 h 1295400"/>
              <a:gd name="connsiteX7" fmla="*/ 483079 w 741871"/>
              <a:gd name="connsiteY7" fmla="*/ 799381 h 1295400"/>
              <a:gd name="connsiteX8" fmla="*/ 448573 w 741871"/>
              <a:gd name="connsiteY8" fmla="*/ 1222075 h 1295400"/>
              <a:gd name="connsiteX9" fmla="*/ 215660 w 741871"/>
              <a:gd name="connsiteY9" fmla="*/ 1239328 h 1295400"/>
              <a:gd name="connsiteX10" fmla="*/ 86263 w 741871"/>
              <a:gd name="connsiteY10" fmla="*/ 1075426 h 1295400"/>
              <a:gd name="connsiteX11" fmla="*/ 8626 w 741871"/>
              <a:gd name="connsiteY11" fmla="*/ 937403 h 1295400"/>
              <a:gd name="connsiteX12" fmla="*/ 138022 w 741871"/>
              <a:gd name="connsiteY12" fmla="*/ 799381 h 1295400"/>
              <a:gd name="connsiteX13" fmla="*/ 112143 w 741871"/>
              <a:gd name="connsiteY13" fmla="*/ 454324 h 1295400"/>
              <a:gd name="connsiteX14" fmla="*/ 60384 w 741871"/>
              <a:gd name="connsiteY14" fmla="*/ 221411 h 1295400"/>
              <a:gd name="connsiteX15" fmla="*/ 267418 w 741871"/>
              <a:gd name="connsiteY15" fmla="*/ 83388 h 1295400"/>
              <a:gd name="connsiteX16" fmla="*/ 491705 w 741871"/>
              <a:gd name="connsiteY16" fmla="*/ 57509 h 1295400"/>
              <a:gd name="connsiteX17" fmla="*/ 491705 w 741871"/>
              <a:gd name="connsiteY17" fmla="*/ 66135 h 129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41871" h="1295400">
                <a:moveTo>
                  <a:pt x="120769" y="212785"/>
                </a:moveTo>
                <a:cubicBezTo>
                  <a:pt x="175403" y="159588"/>
                  <a:pt x="230037" y="106392"/>
                  <a:pt x="301924" y="74762"/>
                </a:cubicBezTo>
                <a:cubicBezTo>
                  <a:pt x="373811" y="43132"/>
                  <a:pt x="481641" y="30192"/>
                  <a:pt x="552090" y="23003"/>
                </a:cubicBezTo>
                <a:cubicBezTo>
                  <a:pt x="622539" y="15814"/>
                  <a:pt x="707365" y="0"/>
                  <a:pt x="724618" y="31630"/>
                </a:cubicBezTo>
                <a:cubicBezTo>
                  <a:pt x="741871" y="63260"/>
                  <a:pt x="717430" y="169653"/>
                  <a:pt x="655607" y="212785"/>
                </a:cubicBezTo>
                <a:cubicBezTo>
                  <a:pt x="593784" y="255917"/>
                  <a:pt x="373810" y="235788"/>
                  <a:pt x="353682" y="290422"/>
                </a:cubicBezTo>
                <a:cubicBezTo>
                  <a:pt x="333554" y="345056"/>
                  <a:pt x="513271" y="455762"/>
                  <a:pt x="534837" y="540588"/>
                </a:cubicBezTo>
                <a:cubicBezTo>
                  <a:pt x="556403" y="625415"/>
                  <a:pt x="497456" y="685800"/>
                  <a:pt x="483079" y="799381"/>
                </a:cubicBezTo>
                <a:cubicBezTo>
                  <a:pt x="468702" y="912962"/>
                  <a:pt x="493143" y="1148751"/>
                  <a:pt x="448573" y="1222075"/>
                </a:cubicBezTo>
                <a:cubicBezTo>
                  <a:pt x="404003" y="1295400"/>
                  <a:pt x="276045" y="1263770"/>
                  <a:pt x="215660" y="1239328"/>
                </a:cubicBezTo>
                <a:cubicBezTo>
                  <a:pt x="155275" y="1214887"/>
                  <a:pt x="120769" y="1125747"/>
                  <a:pt x="86263" y="1075426"/>
                </a:cubicBezTo>
                <a:cubicBezTo>
                  <a:pt x="51757" y="1025105"/>
                  <a:pt x="0" y="983411"/>
                  <a:pt x="8626" y="937403"/>
                </a:cubicBezTo>
                <a:cubicBezTo>
                  <a:pt x="17253" y="891396"/>
                  <a:pt x="120769" y="879894"/>
                  <a:pt x="138022" y="799381"/>
                </a:cubicBezTo>
                <a:cubicBezTo>
                  <a:pt x="155275" y="718868"/>
                  <a:pt x="125083" y="550652"/>
                  <a:pt x="112143" y="454324"/>
                </a:cubicBezTo>
                <a:cubicBezTo>
                  <a:pt x="99203" y="357996"/>
                  <a:pt x="34505" y="283234"/>
                  <a:pt x="60384" y="221411"/>
                </a:cubicBezTo>
                <a:cubicBezTo>
                  <a:pt x="86263" y="159588"/>
                  <a:pt x="195531" y="110705"/>
                  <a:pt x="267418" y="83388"/>
                </a:cubicBezTo>
                <a:cubicBezTo>
                  <a:pt x="339305" y="56071"/>
                  <a:pt x="454324" y="60384"/>
                  <a:pt x="491705" y="57509"/>
                </a:cubicBezTo>
                <a:cubicBezTo>
                  <a:pt x="529086" y="54634"/>
                  <a:pt x="510395" y="60384"/>
                  <a:pt x="491705" y="66135"/>
                </a:cubicBezTo>
              </a:path>
            </a:pathLst>
          </a:custGeom>
          <a:ln w="12700"/>
          <a:effectLst>
            <a:glow rad="101600">
              <a:srgbClr val="FF000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4161172" y="4494362"/>
            <a:ext cx="841295" cy="750498"/>
          </a:xfrm>
          <a:custGeom>
            <a:avLst/>
            <a:gdLst>
              <a:gd name="connsiteX0" fmla="*/ 1121434 w 1121434"/>
              <a:gd name="connsiteY0" fmla="*/ 664234 h 750498"/>
              <a:gd name="connsiteX1" fmla="*/ 854015 w 1121434"/>
              <a:gd name="connsiteY1" fmla="*/ 612476 h 750498"/>
              <a:gd name="connsiteX2" fmla="*/ 655607 w 1121434"/>
              <a:gd name="connsiteY2" fmla="*/ 741872 h 750498"/>
              <a:gd name="connsiteX3" fmla="*/ 422694 w 1121434"/>
              <a:gd name="connsiteY3" fmla="*/ 664234 h 750498"/>
              <a:gd name="connsiteX4" fmla="*/ 362309 w 1121434"/>
              <a:gd name="connsiteY4" fmla="*/ 439947 h 750498"/>
              <a:gd name="connsiteX5" fmla="*/ 327804 w 1121434"/>
              <a:gd name="connsiteY5" fmla="*/ 224287 h 750498"/>
              <a:gd name="connsiteX6" fmla="*/ 94890 w 1121434"/>
              <a:gd name="connsiteY6" fmla="*/ 129396 h 750498"/>
              <a:gd name="connsiteX7" fmla="*/ 0 w 1121434"/>
              <a:gd name="connsiteY7" fmla="*/ 0 h 750498"/>
              <a:gd name="connsiteX8" fmla="*/ 0 w 1121434"/>
              <a:gd name="connsiteY8" fmla="*/ 0 h 750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1434" h="750498">
                <a:moveTo>
                  <a:pt x="1121434" y="664234"/>
                </a:moveTo>
                <a:cubicBezTo>
                  <a:pt x="1026543" y="631885"/>
                  <a:pt x="931653" y="599536"/>
                  <a:pt x="854015" y="612476"/>
                </a:cubicBezTo>
                <a:cubicBezTo>
                  <a:pt x="776377" y="625416"/>
                  <a:pt x="727494" y="733246"/>
                  <a:pt x="655607" y="741872"/>
                </a:cubicBezTo>
                <a:cubicBezTo>
                  <a:pt x="583720" y="750498"/>
                  <a:pt x="471577" y="714555"/>
                  <a:pt x="422694" y="664234"/>
                </a:cubicBezTo>
                <a:cubicBezTo>
                  <a:pt x="373811" y="613913"/>
                  <a:pt x="378124" y="513271"/>
                  <a:pt x="362309" y="439947"/>
                </a:cubicBezTo>
                <a:cubicBezTo>
                  <a:pt x="346494" y="366623"/>
                  <a:pt x="372374" y="276045"/>
                  <a:pt x="327804" y="224287"/>
                </a:cubicBezTo>
                <a:cubicBezTo>
                  <a:pt x="283234" y="172529"/>
                  <a:pt x="149524" y="166777"/>
                  <a:pt x="94890" y="129396"/>
                </a:cubicBezTo>
                <a:cubicBezTo>
                  <a:pt x="40256" y="92015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  <a:ln w="12700"/>
          <a:effectLst>
            <a:glow rad="101600">
              <a:srgbClr val="FFFF0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3960556" y="4770408"/>
            <a:ext cx="698922" cy="914400"/>
          </a:xfrm>
          <a:custGeom>
            <a:avLst/>
            <a:gdLst>
              <a:gd name="connsiteX0" fmla="*/ 914400 w 931653"/>
              <a:gd name="connsiteY0" fmla="*/ 914400 h 914400"/>
              <a:gd name="connsiteX1" fmla="*/ 897147 w 931653"/>
              <a:gd name="connsiteY1" fmla="*/ 715992 h 914400"/>
              <a:gd name="connsiteX2" fmla="*/ 707366 w 931653"/>
              <a:gd name="connsiteY2" fmla="*/ 836762 h 914400"/>
              <a:gd name="connsiteX3" fmla="*/ 491706 w 931653"/>
              <a:gd name="connsiteY3" fmla="*/ 845388 h 914400"/>
              <a:gd name="connsiteX4" fmla="*/ 327804 w 931653"/>
              <a:gd name="connsiteY4" fmla="*/ 715992 h 914400"/>
              <a:gd name="connsiteX5" fmla="*/ 163902 w 931653"/>
              <a:gd name="connsiteY5" fmla="*/ 560717 h 914400"/>
              <a:gd name="connsiteX6" fmla="*/ 138023 w 931653"/>
              <a:gd name="connsiteY6" fmla="*/ 474452 h 914400"/>
              <a:gd name="connsiteX7" fmla="*/ 112143 w 931653"/>
              <a:gd name="connsiteY7" fmla="*/ 276045 h 914400"/>
              <a:gd name="connsiteX8" fmla="*/ 34506 w 931653"/>
              <a:gd name="connsiteY8" fmla="*/ 103517 h 914400"/>
              <a:gd name="connsiteX9" fmla="*/ 0 w 931653"/>
              <a:gd name="connsiteY9" fmla="*/ 0 h 914400"/>
              <a:gd name="connsiteX10" fmla="*/ 0 w 931653"/>
              <a:gd name="connsiteY10" fmla="*/ 0 h 914400"/>
              <a:gd name="connsiteX11" fmla="*/ 0 w 931653"/>
              <a:gd name="connsiteY11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1653" h="914400">
                <a:moveTo>
                  <a:pt x="914400" y="914400"/>
                </a:moveTo>
                <a:cubicBezTo>
                  <a:pt x="923026" y="821666"/>
                  <a:pt x="931653" y="728932"/>
                  <a:pt x="897147" y="715992"/>
                </a:cubicBezTo>
                <a:cubicBezTo>
                  <a:pt x="862641" y="703052"/>
                  <a:pt x="774939" y="815196"/>
                  <a:pt x="707366" y="836762"/>
                </a:cubicBezTo>
                <a:cubicBezTo>
                  <a:pt x="639793" y="858328"/>
                  <a:pt x="554966" y="865516"/>
                  <a:pt x="491706" y="845388"/>
                </a:cubicBezTo>
                <a:cubicBezTo>
                  <a:pt x="428446" y="825260"/>
                  <a:pt x="382438" y="763437"/>
                  <a:pt x="327804" y="715992"/>
                </a:cubicBezTo>
                <a:cubicBezTo>
                  <a:pt x="273170" y="668547"/>
                  <a:pt x="195532" y="600974"/>
                  <a:pt x="163902" y="560717"/>
                </a:cubicBezTo>
                <a:cubicBezTo>
                  <a:pt x="132272" y="520460"/>
                  <a:pt x="146649" y="521897"/>
                  <a:pt x="138023" y="474452"/>
                </a:cubicBezTo>
                <a:cubicBezTo>
                  <a:pt x="129397" y="427007"/>
                  <a:pt x="129396" y="337867"/>
                  <a:pt x="112143" y="276045"/>
                </a:cubicBezTo>
                <a:cubicBezTo>
                  <a:pt x="94890" y="214223"/>
                  <a:pt x="53196" y="149524"/>
                  <a:pt x="34506" y="103517"/>
                </a:cubicBezTo>
                <a:cubicBezTo>
                  <a:pt x="15816" y="57510"/>
                  <a:pt x="0" y="0"/>
                  <a:pt x="0" y="0"/>
                </a:cubicBezTo>
                <a:lnTo>
                  <a:pt x="0" y="0"/>
                </a:lnTo>
                <a:lnTo>
                  <a:pt x="0" y="0"/>
                </a:lnTo>
              </a:path>
            </a:pathLst>
          </a:custGeom>
          <a:ln w="12700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Кольцо 17"/>
          <p:cNvSpPr/>
          <p:nvPr/>
        </p:nvSpPr>
        <p:spPr>
          <a:xfrm>
            <a:off x="3821705" y="3929066"/>
            <a:ext cx="267962" cy="357190"/>
          </a:xfrm>
          <a:prstGeom prst="donut">
            <a:avLst/>
          </a:prstGeom>
          <a:solidFill>
            <a:srgbClr val="FF0066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07288" cy="1384300"/>
          </a:xfrm>
        </p:spPr>
        <p:txBody>
          <a:bodyPr/>
          <a:lstStyle/>
          <a:p>
            <a:pPr algn="ctr"/>
            <a:r>
              <a:rPr lang="ru-RU" sz="2400" b="1" dirty="0" err="1">
                <a:effectLst/>
              </a:rPr>
              <a:t>Прийом</a:t>
            </a:r>
            <a:r>
              <a:rPr lang="ru-RU" sz="2400" b="1" dirty="0">
                <a:effectLst/>
              </a:rPr>
              <a:t> «</a:t>
            </a:r>
            <a:r>
              <a:rPr lang="ru-RU" sz="2400" b="1" dirty="0" err="1">
                <a:effectLst/>
              </a:rPr>
              <a:t>Творча</a:t>
            </a:r>
            <a:r>
              <a:rPr lang="ru-RU" sz="2400" b="1" dirty="0">
                <a:effectLst/>
              </a:rPr>
              <a:t> </a:t>
            </a:r>
            <a:r>
              <a:rPr lang="ru-RU" sz="2400" b="1" dirty="0" err="1">
                <a:effectLst/>
              </a:rPr>
              <a:t>лабораторія</a:t>
            </a:r>
            <a:r>
              <a:rPr lang="ru-RU" sz="2400" b="1" dirty="0">
                <a:effectLst/>
              </a:rPr>
              <a:t>»</a:t>
            </a:r>
            <a:r>
              <a:rPr lang="ru-RU" sz="2400" dirty="0">
                <a:effectLst/>
              </a:rPr>
              <a:t> </a:t>
            </a:r>
            <a:br>
              <a:rPr lang="ru-RU" sz="2400" dirty="0">
                <a:effectLst/>
              </a:rPr>
            </a:br>
            <a:r>
              <a:rPr lang="ru-RU" sz="2400" b="1" i="1" dirty="0" err="1">
                <a:effectLst/>
              </a:rPr>
              <a:t>Завдання</a:t>
            </a:r>
            <a:r>
              <a:rPr lang="ru-RU" sz="2400" b="1" i="1" dirty="0">
                <a:effectLst/>
              </a:rPr>
              <a:t>. </a:t>
            </a:r>
            <a:r>
              <a:rPr lang="ru-RU" sz="2400" dirty="0">
                <a:effectLst/>
              </a:rPr>
              <a:t>За </a:t>
            </a:r>
            <a:r>
              <a:rPr lang="ru-RU" sz="2400" dirty="0" err="1">
                <a:effectLst/>
              </a:rPr>
              <a:t>допомогою</a:t>
            </a:r>
            <a:r>
              <a:rPr lang="ru-RU" sz="2400" dirty="0">
                <a:effectLst/>
              </a:rPr>
              <a:t> карт атласу </a:t>
            </a:r>
            <a:r>
              <a:rPr lang="ru-RU" sz="2400" dirty="0" err="1">
                <a:effectLst/>
              </a:rPr>
              <a:t>визначте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належність</a:t>
            </a:r>
            <a:r>
              <a:rPr lang="ru-RU" sz="2400" dirty="0">
                <a:effectLst/>
              </a:rPr>
              <a:t> великих </a:t>
            </a:r>
            <a:r>
              <a:rPr lang="ru-RU" sz="2400" dirty="0" err="1">
                <a:effectLst/>
              </a:rPr>
              <a:t>річок</a:t>
            </a:r>
            <a:r>
              <a:rPr lang="ru-RU" sz="2400" dirty="0">
                <a:effectLst/>
              </a:rPr>
              <a:t> материка до </a:t>
            </a:r>
            <a:r>
              <a:rPr lang="ru-RU" sz="2400" dirty="0" err="1">
                <a:effectLst/>
              </a:rPr>
              <a:t>відповідних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басейнів</a:t>
            </a:r>
            <a:r>
              <a:rPr lang="ru-RU" sz="2400" dirty="0">
                <a:effectLst/>
              </a:rPr>
              <a:t>. </a:t>
            </a:r>
            <a:r>
              <a:rPr lang="ru-RU" sz="2400" dirty="0" err="1">
                <a:effectLst/>
              </a:rPr>
              <a:t>Заповніть</a:t>
            </a:r>
            <a:r>
              <a:rPr lang="ru-RU" sz="2400" dirty="0">
                <a:effectLst/>
              </a:rPr>
              <a:t> </a:t>
            </a:r>
            <a:r>
              <a:rPr lang="ru-RU" sz="2400" dirty="0" err="1">
                <a:effectLst/>
              </a:rPr>
              <a:t>таблицю</a:t>
            </a:r>
            <a:r>
              <a:rPr lang="ru-RU" sz="2400" dirty="0">
                <a:effectLst/>
              </a:rPr>
              <a:t>.</a:t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1082258"/>
              </p:ext>
            </p:extLst>
          </p:nvPr>
        </p:nvGraphicFramePr>
        <p:xfrm>
          <a:off x="611560" y="2276872"/>
          <a:ext cx="8208912" cy="4387907"/>
        </p:xfrm>
        <a:graphic>
          <a:graphicData uri="http://schemas.openxmlformats.org/drawingml/2006/table">
            <a:tbl>
              <a:tblPr/>
              <a:tblGrid>
                <a:gridCol w="1077142"/>
                <a:gridCol w="1282614"/>
                <a:gridCol w="1436492"/>
                <a:gridCol w="1565025"/>
                <a:gridCol w="2847639"/>
              </a:tblGrid>
              <a:tr h="864096">
                <a:tc gridSpan="4">
                  <a:txBody>
                    <a:bodyPr/>
                    <a:lstStyle/>
                    <a:p>
                      <a:pPr algn="ctr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 u="none" strike="noStrike" dirty="0" err="1">
                          <a:solidFill>
                            <a:srgbClr val="2979FF"/>
                          </a:solidFill>
                          <a:effectLst/>
                          <a:latin typeface="Times New Roman"/>
                        </a:rPr>
                        <a:t>Басейн</a:t>
                      </a:r>
                      <a:r>
                        <a:rPr lang="ru-RU" sz="2400" b="1" u="none" strike="noStrike" dirty="0">
                          <a:solidFill>
                            <a:srgbClr val="2979FF"/>
                          </a:solidFill>
                          <a:effectLst/>
                          <a:latin typeface="Times New Roman"/>
                        </a:rPr>
                        <a:t> океану</a:t>
                      </a:r>
                      <a:endParaRPr lang="ru-RU" sz="2400" dirty="0">
                        <a:effectLst/>
                      </a:endParaRPr>
                    </a:p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</a:rPr>
                        <a:t> </a:t>
                      </a:r>
                      <a:endParaRPr lang="ru-RU" sz="2400" dirty="0">
                        <a:effectLst/>
                      </a:endParaRPr>
                    </a:p>
                  </a:txBody>
                  <a:tcPr marL="31496" marR="31496" marT="31496" marB="3149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 dirty="0" err="1">
                          <a:effectLst/>
                          <a:latin typeface="Times New Roman"/>
                        </a:rPr>
                        <a:t>Басейн</a:t>
                      </a:r>
                      <a:r>
                        <a:rPr lang="ru-RU" sz="2400" b="1" dirty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Times New Roman"/>
                        </a:rPr>
                        <a:t>внутрішнього</a:t>
                      </a:r>
                      <a:r>
                        <a:rPr lang="ru-RU" sz="2400" b="1" dirty="0">
                          <a:effectLst/>
                          <a:latin typeface="Times New Roman"/>
                        </a:rPr>
                        <a:t> стоку</a:t>
                      </a:r>
                      <a:endParaRPr lang="ru-RU" sz="2400" dirty="0">
                        <a:effectLst/>
                      </a:endParaRPr>
                    </a:p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</a:rPr>
                        <a:t> </a:t>
                      </a:r>
                      <a:endParaRPr lang="ru-RU" sz="2400" dirty="0">
                        <a:effectLst/>
                      </a:endParaRPr>
                    </a:p>
                  </a:txBody>
                  <a:tcPr marL="31496" marR="31496" marT="31496" marB="3149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45376">
                <a:tc>
                  <a:txBody>
                    <a:bodyPr/>
                    <a:lstStyle/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</a:rPr>
                        <a:t>Тихого</a:t>
                      </a:r>
                      <a:endParaRPr lang="ru-RU" sz="2400">
                        <a:effectLst/>
                      </a:endParaRPr>
                    </a:p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</a:rPr>
                        <a:t> </a:t>
                      </a:r>
                      <a:endParaRPr lang="ru-RU" sz="2400">
                        <a:effectLst/>
                      </a:endParaRPr>
                    </a:p>
                  </a:txBody>
                  <a:tcPr marL="31496" marR="31496" marT="31496" marB="3149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</a:rPr>
                        <a:t>Індійського</a:t>
                      </a:r>
                      <a:endParaRPr lang="ru-RU" sz="2400">
                        <a:effectLst/>
                      </a:endParaRPr>
                    </a:p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</a:rPr>
                        <a:t> </a:t>
                      </a:r>
                      <a:endParaRPr lang="ru-RU" sz="2400">
                        <a:effectLst/>
                      </a:endParaRPr>
                    </a:p>
                  </a:txBody>
                  <a:tcPr marL="31496" marR="31496" marT="31496" marB="3149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</a:rPr>
                        <a:t>Атлантичного</a:t>
                      </a:r>
                      <a:endParaRPr lang="ru-RU" sz="2400">
                        <a:effectLst/>
                      </a:endParaRPr>
                    </a:p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</a:rPr>
                        <a:t> </a:t>
                      </a:r>
                      <a:endParaRPr lang="ru-RU" sz="2400">
                        <a:effectLst/>
                      </a:endParaRPr>
                    </a:p>
                  </a:txBody>
                  <a:tcPr marL="31496" marR="31496" marT="31496" marB="3149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 dirty="0" err="1">
                          <a:effectLst/>
                          <a:latin typeface="Times New Roman"/>
                        </a:rPr>
                        <a:t>Північного</a:t>
                      </a:r>
                      <a:r>
                        <a:rPr lang="ru-RU" sz="2400" b="1" dirty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Times New Roman"/>
                        </a:rPr>
                        <a:t>Льодовитого</a:t>
                      </a:r>
                      <a:endParaRPr lang="ru-RU" sz="2400" dirty="0">
                        <a:effectLst/>
                      </a:endParaRPr>
                    </a:p>
                    <a:p>
                      <a:pPr algn="just" fontAlgn="ctr">
                        <a:spcBef>
                          <a:spcPts val="565"/>
                        </a:spcBef>
                        <a:spcAft>
                          <a:spcPts val="565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</a:rPr>
                        <a:t> </a:t>
                      </a:r>
                      <a:endParaRPr lang="ru-RU" sz="2400" dirty="0">
                        <a:effectLst/>
                      </a:endParaRPr>
                    </a:p>
                  </a:txBody>
                  <a:tcPr marL="31496" marR="31496" marT="31496" marB="3149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6803">
                <a:tc>
                  <a:txBody>
                    <a:bodyPr/>
                    <a:lstStyle/>
                    <a:p>
                      <a:pPr algn="just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</a:txBody>
                  <a:tcPr marL="31496" marR="31496" marT="31496" marB="3149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</a:txBody>
                  <a:tcPr marL="31496" marR="31496" marT="31496" marB="3149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</a:txBody>
                  <a:tcPr marL="31496" marR="31496" marT="31496" marB="3149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</a:txBody>
                  <a:tcPr marL="31496" marR="31496" marT="31496" marB="3149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</a:rPr>
                        <a:t> </a:t>
                      </a:r>
                      <a:endParaRPr lang="ru-RU" sz="1200" dirty="0">
                        <a:effectLst/>
                      </a:endParaRPr>
                    </a:p>
                  </a:txBody>
                  <a:tcPr marL="31496" marR="31496" marT="31496" marB="3149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6392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uk-UA" sz="6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Озера Євразії</a:t>
            </a:r>
            <a:r>
              <a:rPr lang="ru-RU" sz="4400" dirty="0">
                <a:ln w="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>
                <a:ln w="0"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5049888" cy="5544616"/>
          </a:xfrm>
        </p:spPr>
        <p:txBody>
          <a:bodyPr/>
          <a:lstStyle/>
          <a:p>
            <a:r>
              <a:rPr lang="ru-RU" dirty="0"/>
              <a:t>  Озера в </a:t>
            </a:r>
            <a:r>
              <a:rPr lang="ru-RU" dirty="0" err="1"/>
              <a:t>Євразії</a:t>
            </a:r>
            <a:r>
              <a:rPr lang="ru-RU" dirty="0"/>
              <a:t> </a:t>
            </a:r>
            <a:r>
              <a:rPr lang="ru-RU" dirty="0" err="1"/>
              <a:t>розміщені</a:t>
            </a:r>
            <a:r>
              <a:rPr lang="ru-RU" dirty="0"/>
              <a:t>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нерівномірно</a:t>
            </a:r>
            <a:r>
              <a:rPr lang="ru-RU" dirty="0"/>
              <a:t>. </a:t>
            </a:r>
            <a:r>
              <a:rPr lang="ru-RU" dirty="0" err="1"/>
              <a:t>Найбільші</a:t>
            </a:r>
            <a:r>
              <a:rPr lang="ru-RU" dirty="0"/>
              <a:t> з них </a:t>
            </a:r>
            <a:r>
              <a:rPr lang="ru-RU" dirty="0" err="1"/>
              <a:t>зосереджені</a:t>
            </a:r>
            <a:r>
              <a:rPr lang="ru-RU" dirty="0"/>
              <a:t>, </a:t>
            </a:r>
            <a:r>
              <a:rPr lang="ru-RU" dirty="0" smtClean="0"/>
              <a:t>не </a:t>
            </a:r>
            <a:r>
              <a:rPr lang="ru-RU" dirty="0"/>
              <a:t>у </a:t>
            </a:r>
            <a:r>
              <a:rPr lang="ru-RU" dirty="0" err="1"/>
              <a:t>вологих</a:t>
            </a:r>
            <a:r>
              <a:rPr lang="ru-RU" dirty="0"/>
              <a:t>, а в </a:t>
            </a:r>
            <a:r>
              <a:rPr lang="ru-RU" dirty="0" err="1"/>
              <a:t>посушливих</a:t>
            </a:r>
            <a:r>
              <a:rPr lang="ru-RU" dirty="0"/>
              <a:t> областях.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залишкові</a:t>
            </a:r>
            <a:r>
              <a:rPr lang="ru-RU" dirty="0"/>
              <a:t> озера,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збереглися</a:t>
            </a:r>
            <a:r>
              <a:rPr lang="ru-RU" dirty="0"/>
              <a:t> на </a:t>
            </a:r>
            <a:r>
              <a:rPr lang="ru-RU" dirty="0" err="1"/>
              <a:t>місці</a:t>
            </a:r>
            <a:r>
              <a:rPr lang="ru-RU" dirty="0"/>
              <a:t> </a:t>
            </a:r>
            <a:r>
              <a:rPr lang="ru-RU" dirty="0" err="1"/>
              <a:t>давніх</a:t>
            </a:r>
            <a:r>
              <a:rPr lang="ru-RU" dirty="0"/>
              <a:t> великих </a:t>
            </a:r>
            <a:r>
              <a:rPr lang="ru-RU" dirty="0" err="1"/>
              <a:t>водойм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існували</a:t>
            </a:r>
            <a:r>
              <a:rPr lang="ru-RU" dirty="0"/>
              <a:t> у </a:t>
            </a:r>
            <a:r>
              <a:rPr lang="ru-RU" dirty="0" err="1"/>
              <a:t>більш</a:t>
            </a:r>
            <a:r>
              <a:rPr lang="ru-RU" dirty="0"/>
              <a:t> </a:t>
            </a:r>
            <a:r>
              <a:rPr lang="ru-RU" dirty="0" err="1"/>
              <a:t>вологу</a:t>
            </a:r>
            <a:r>
              <a:rPr lang="ru-RU" dirty="0"/>
              <a:t> </a:t>
            </a:r>
            <a:r>
              <a:rPr lang="ru-RU" dirty="0" err="1"/>
              <a:t>епоху</a:t>
            </a:r>
            <a:r>
              <a:rPr lang="ru-RU" dirty="0"/>
              <a:t>. До них належать </a:t>
            </a:r>
            <a:r>
              <a:rPr lang="ru-RU" dirty="0" err="1"/>
              <a:t>Каспійське</a:t>
            </a:r>
            <a:r>
              <a:rPr lang="ru-RU" dirty="0"/>
              <a:t> й </a:t>
            </a:r>
            <a:r>
              <a:rPr lang="ru-RU" dirty="0" err="1"/>
              <a:t>Аральське</a:t>
            </a:r>
            <a:r>
              <a:rPr lang="ru-RU" dirty="0"/>
              <a:t> моря-озера, а </a:t>
            </a:r>
            <a:r>
              <a:rPr lang="ru-RU" dirty="0" err="1"/>
              <a:t>також</a:t>
            </a:r>
            <a:r>
              <a:rPr lang="ru-RU" dirty="0"/>
              <a:t> озера Балхаш, </a:t>
            </a:r>
            <a:r>
              <a:rPr lang="ru-RU" dirty="0" err="1"/>
              <a:t>Ельтон</a:t>
            </a:r>
            <a:r>
              <a:rPr lang="ru-RU" dirty="0"/>
              <a:t>, </a:t>
            </a:r>
            <a:r>
              <a:rPr lang="ru-RU" dirty="0" smtClean="0"/>
              <a:t>Баскунчак.</a:t>
            </a:r>
            <a:endParaRPr lang="ru-RU" dirty="0"/>
          </a:p>
        </p:txBody>
      </p:sp>
      <p:pic>
        <p:nvPicPr>
          <p:cNvPr id="1026" name="Picture 2" descr="C:\Users\LordAlex\Downloads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78120"/>
            <a:ext cx="402134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1331913" y="-38100"/>
            <a:ext cx="6538912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uk-UA" sz="3600" b="1" i="1"/>
              <a:t>Типи  озер  за  походженням  улуговин.</a:t>
            </a:r>
          </a:p>
        </p:txBody>
      </p:sp>
      <p:sp>
        <p:nvSpPr>
          <p:cNvPr id="3" name="Прямокутник: округлені кути 2">
            <a:extLst>
              <a:ext uri="{FF2B5EF4-FFF2-40B4-BE49-F238E27FC236}"/>
            </a:extLst>
          </p:cNvPr>
          <p:cNvSpPr/>
          <p:nvPr/>
        </p:nvSpPr>
        <p:spPr>
          <a:xfrm>
            <a:off x="898525" y="1974850"/>
            <a:ext cx="1525588" cy="928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Залишкові</a:t>
            </a:r>
          </a:p>
        </p:txBody>
      </p:sp>
      <p:sp>
        <p:nvSpPr>
          <p:cNvPr id="4" name="Прямокутник: округлені кути 3">
            <a:extLst>
              <a:ext uri="{FF2B5EF4-FFF2-40B4-BE49-F238E27FC236}"/>
            </a:extLst>
          </p:cNvPr>
          <p:cNvSpPr/>
          <p:nvPr/>
        </p:nvSpPr>
        <p:spPr>
          <a:xfrm>
            <a:off x="3282950" y="2397125"/>
            <a:ext cx="1458913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Тектонічні</a:t>
            </a:r>
          </a:p>
        </p:txBody>
      </p:sp>
      <p:sp>
        <p:nvSpPr>
          <p:cNvPr id="5" name="Прямокутник: округлені кути 4">
            <a:extLst>
              <a:ext uri="{FF2B5EF4-FFF2-40B4-BE49-F238E27FC236}"/>
            </a:extLst>
          </p:cNvPr>
          <p:cNvSpPr/>
          <p:nvPr/>
        </p:nvSpPr>
        <p:spPr>
          <a:xfrm>
            <a:off x="5553075" y="1989138"/>
            <a:ext cx="1524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Льодовикові</a:t>
            </a:r>
          </a:p>
        </p:txBody>
      </p:sp>
      <p:sp>
        <p:nvSpPr>
          <p:cNvPr id="6" name="Прямокутник: округлені кути 5">
            <a:extLst>
              <a:ext uri="{FF2B5EF4-FFF2-40B4-BE49-F238E27FC236}"/>
            </a:extLst>
          </p:cNvPr>
          <p:cNvSpPr/>
          <p:nvPr/>
        </p:nvSpPr>
        <p:spPr>
          <a:xfrm>
            <a:off x="1644650" y="3779838"/>
            <a:ext cx="1524000" cy="927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Вулканічні</a:t>
            </a:r>
          </a:p>
        </p:txBody>
      </p:sp>
      <p:sp>
        <p:nvSpPr>
          <p:cNvPr id="7" name="Прямокутник: округлені кути 6">
            <a:extLst>
              <a:ext uri="{FF2B5EF4-FFF2-40B4-BE49-F238E27FC236}"/>
            </a:extLst>
          </p:cNvPr>
          <p:cNvSpPr/>
          <p:nvPr/>
        </p:nvSpPr>
        <p:spPr>
          <a:xfrm>
            <a:off x="4294188" y="4164013"/>
            <a:ext cx="152558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Загатні</a:t>
            </a:r>
          </a:p>
        </p:txBody>
      </p:sp>
      <p:sp>
        <p:nvSpPr>
          <p:cNvPr id="8" name="Прямокутник: округлені кути 7">
            <a:extLst>
              <a:ext uri="{FF2B5EF4-FFF2-40B4-BE49-F238E27FC236}"/>
            </a:extLst>
          </p:cNvPr>
          <p:cNvSpPr/>
          <p:nvPr/>
        </p:nvSpPr>
        <p:spPr>
          <a:xfrm>
            <a:off x="6613525" y="3779838"/>
            <a:ext cx="1524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Лиманні</a:t>
            </a:r>
          </a:p>
        </p:txBody>
      </p:sp>
      <p:cxnSp>
        <p:nvCxnSpPr>
          <p:cNvPr id="10" name="Пряма зі стрілкою 9">
            <a:extLst>
              <a:ext uri="{FF2B5EF4-FFF2-40B4-BE49-F238E27FC236}"/>
            </a:extLst>
          </p:cNvPr>
          <p:cNvCxnSpPr/>
          <p:nvPr/>
        </p:nvCxnSpPr>
        <p:spPr>
          <a:xfrm flipH="1">
            <a:off x="2330450" y="1119188"/>
            <a:ext cx="525463" cy="7000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4098925" y="1163638"/>
            <a:ext cx="0" cy="11096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>
            <a:extLst>
              <a:ext uri="{FF2B5EF4-FFF2-40B4-BE49-F238E27FC236}"/>
            </a:extLst>
          </p:cNvPr>
          <p:cNvCxnSpPr/>
          <p:nvPr/>
        </p:nvCxnSpPr>
        <p:spPr>
          <a:xfrm>
            <a:off x="5726113" y="1119188"/>
            <a:ext cx="439737" cy="7889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>
            <a:extLst>
              <a:ext uri="{FF2B5EF4-FFF2-40B4-BE49-F238E27FC236}"/>
            </a:extLst>
          </p:cNvPr>
          <p:cNvCxnSpPr/>
          <p:nvPr/>
        </p:nvCxnSpPr>
        <p:spPr>
          <a:xfrm flipH="1">
            <a:off x="2593975" y="1119188"/>
            <a:ext cx="715963" cy="2309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 зі стрілкою 17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5170488" y="1185863"/>
            <a:ext cx="0" cy="24003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 зі стрілкою 19">
            <a:extLst>
              <a:ext uri="{FF2B5EF4-FFF2-40B4-BE49-F238E27FC236}"/>
            </a:extLst>
          </p:cNvPr>
          <p:cNvCxnSpPr/>
          <p:nvPr/>
        </p:nvCxnSpPr>
        <p:spPr>
          <a:xfrm>
            <a:off x="7024688" y="1163638"/>
            <a:ext cx="665162" cy="2422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9" name="TextBox 8"/>
          <p:cNvSpPr txBox="1">
            <a:spLocks noChangeArrowheads="1"/>
          </p:cNvSpPr>
          <p:nvPr/>
        </p:nvSpPr>
        <p:spPr bwMode="auto">
          <a:xfrm>
            <a:off x="371475" y="5300663"/>
            <a:ext cx="78454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uk-UA" sz="4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Озеро</a:t>
            </a:r>
            <a:r>
              <a:rPr lang="uk-UA" sz="4000">
                <a:latin typeface="Times New Roman" pitchFamily="18" charset="0"/>
                <a:cs typeface="Times New Roman" pitchFamily="18" charset="0"/>
              </a:rPr>
              <a:t> - природна  заглибина  на  суходолі  заповнена  водою.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28675" name="Picture 2" descr="C:\Users\Aj\Desktop\Дистанційне\7\7 зап\води Є\image130_4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0"/>
            <a:ext cx="7380287" cy="68580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7" name="Rectangle 7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384300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Залишкові озера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844675"/>
            <a:ext cx="4040188" cy="41148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800" dirty="0" smtClean="0"/>
              <a:t>   Такі озера є найбільшими за площею, оскільки вони є залишками морських басейнів минулого. Звідси і походить їх назва.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(Каспійське море, Аральське море)</a:t>
            </a:r>
            <a:endParaRPr lang="ru-RU" sz="2800" dirty="0" smtClean="0"/>
          </a:p>
        </p:txBody>
      </p:sp>
      <p:pic>
        <p:nvPicPr>
          <p:cNvPr id="29700" name="Объект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400" y="1844675"/>
            <a:ext cx="5427663" cy="403225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-17120"/>
            <a:ext cx="8229600" cy="1384300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Тектонічні озера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23528" y="1556792"/>
            <a:ext cx="4040187" cy="41148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800" dirty="0" smtClean="0"/>
              <a:t>   Їх утворення пов'язані з розломами в земній корі.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 Озера утворенні таким способом, як правило, мають велику глибину.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 ( Байкал, Мертве море, Женевське )</a:t>
            </a:r>
            <a:endParaRPr lang="ru-RU" sz="2800" dirty="0" smtClean="0"/>
          </a:p>
        </p:txBody>
      </p:sp>
      <p:pic>
        <p:nvPicPr>
          <p:cNvPr id="30724" name="Picture 7" descr="Байкал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4008" y="1556792"/>
            <a:ext cx="4105275" cy="4248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-1588"/>
            <a:ext cx="8229600" cy="1384301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Льодовикові озера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05000"/>
            <a:ext cx="4040188" cy="41148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800" dirty="0" smtClean="0"/>
              <a:t>   Утворилися в западинах, які після себе залишили льодовики. Такі озера мають велику протяжність, малу ширину та значну глибину.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(Ладозьке, Онезьке)</a:t>
            </a:r>
            <a:endParaRPr lang="ru-RU" sz="2800" dirty="0" smtClean="0"/>
          </a:p>
        </p:txBody>
      </p:sp>
      <p:pic>
        <p:nvPicPr>
          <p:cNvPr id="31748" name="Picture 7" descr="лох-несс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1844675"/>
            <a:ext cx="4537075" cy="4248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Rectangle 7"/>
          <p:cNvSpPr>
            <a:spLocks noGrp="1" noChangeArrowheads="1"/>
          </p:cNvSpPr>
          <p:nvPr>
            <p:ph type="title"/>
          </p:nvPr>
        </p:nvSpPr>
        <p:spPr>
          <a:xfrm>
            <a:off x="395536" y="-1383"/>
            <a:ext cx="8229600" cy="1384300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Вулканічні озера: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72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773238"/>
            <a:ext cx="4040188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800" dirty="0" smtClean="0"/>
              <a:t>   Такі озера утворилися у кратерах згаслих вулканів. Вони мають невелику площу, але можуть бути дуже глибокими.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800" dirty="0" smtClean="0"/>
              <a:t>   Поширені на Японських островах, в горах.</a:t>
            </a:r>
            <a:endParaRPr lang="ru-RU" sz="2800" dirty="0" smtClean="0"/>
          </a:p>
        </p:txBody>
      </p:sp>
      <p:pic>
        <p:nvPicPr>
          <p:cNvPr id="32772" name="Picture 12" descr="Так виглядають найкрасивіші в світі вулканічні озера. Фото - All-news.to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1638" y="1916113"/>
            <a:ext cx="4727575" cy="4105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2" name="Rectangle 8"/>
          <p:cNvSpPr>
            <a:spLocks noGrp="1" noChangeArrowheads="1"/>
          </p:cNvSpPr>
          <p:nvPr>
            <p:ph type="title"/>
          </p:nvPr>
        </p:nvSpPr>
        <p:spPr>
          <a:xfrm>
            <a:off x="544513" y="0"/>
            <a:ext cx="8229600" cy="1384300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Загатні озера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3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927225"/>
            <a:ext cx="3276600" cy="41148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800" dirty="0" smtClean="0"/>
              <a:t>   Утворилися внаслідок </a:t>
            </a:r>
            <a:r>
              <a:rPr lang="uk-UA" sz="2800" dirty="0" err="1" smtClean="0"/>
              <a:t>перегородження</a:t>
            </a:r>
            <a:r>
              <a:rPr lang="uk-UA" sz="2800" dirty="0" smtClean="0"/>
              <a:t> річки під час гірських обвалів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 (Синевір,   </a:t>
            </a:r>
            <a:r>
              <a:rPr lang="uk-UA" sz="2800" dirty="0" err="1" smtClean="0"/>
              <a:t>Сарезьке</a:t>
            </a:r>
            <a:r>
              <a:rPr lang="uk-UA" sz="2800" dirty="0" smtClean="0"/>
              <a:t>)</a:t>
            </a:r>
            <a:endParaRPr lang="ru-RU" sz="2800" dirty="0" smtClean="0"/>
          </a:p>
        </p:txBody>
      </p:sp>
      <p:pic>
        <p:nvPicPr>
          <p:cNvPr id="33796" name="Picture 6" descr="Озеро Синевир | 7 чудес Украї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28775"/>
            <a:ext cx="5530850" cy="468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384300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Лиманні озера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05000"/>
            <a:ext cx="3251200" cy="41148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800" dirty="0" smtClean="0"/>
              <a:t>   Утворення внаслідок відокремлення від моря косою, або пересипом.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 (</a:t>
            </a:r>
            <a:r>
              <a:rPr lang="uk-UA" sz="2800" dirty="0"/>
              <a:t>в</a:t>
            </a:r>
            <a:r>
              <a:rPr lang="uk-UA" sz="2800" dirty="0" smtClean="0"/>
              <a:t> Україні – 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Сасик, </a:t>
            </a:r>
            <a:r>
              <a:rPr lang="uk-UA" sz="2800" dirty="0"/>
              <a:t>Ялпуг)</a:t>
            </a:r>
            <a:endParaRPr lang="uk-UA" sz="2800" dirty="0" smtClean="0"/>
          </a:p>
          <a:p>
            <a:pPr eaLnBrk="1" hangingPunct="1">
              <a:buFontTx/>
              <a:buNone/>
              <a:defRPr/>
            </a:pPr>
            <a:r>
              <a:rPr lang="uk-UA" sz="2800" dirty="0"/>
              <a:t> </a:t>
            </a:r>
            <a:r>
              <a:rPr lang="uk-UA" sz="2800" dirty="0" smtClean="0"/>
              <a:t> </a:t>
            </a:r>
            <a:endParaRPr lang="ru-RU" sz="2800" dirty="0" smtClean="0"/>
          </a:p>
        </p:txBody>
      </p:sp>
      <p:pic>
        <p:nvPicPr>
          <p:cNvPr id="34820" name="Объект 2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400" y="1703388"/>
            <a:ext cx="5446713" cy="363537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2" name="Rectangle 8"/>
          <p:cNvSpPr>
            <a:spLocks noGrp="1" noChangeArrowheads="1"/>
          </p:cNvSpPr>
          <p:nvPr>
            <p:ph type="title"/>
          </p:nvPr>
        </p:nvSpPr>
        <p:spPr>
          <a:xfrm>
            <a:off x="395288" y="-17463"/>
            <a:ext cx="8229600" cy="1384301"/>
          </a:xfrm>
        </p:spPr>
        <p:txBody>
          <a:bodyPr/>
          <a:lstStyle/>
          <a:p>
            <a:pPr algn="ctr" eaLnBrk="1" hangingPunct="1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Заплавні озера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93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557338"/>
            <a:ext cx="4105275" cy="446246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800" dirty="0" smtClean="0"/>
              <a:t>    Утворюються в долинах річок.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   При переміщені річка формує нове русло,  а ділянки старих втрачаючи зв’язок з новими перетворюються на озера (багато в долинах річок). </a:t>
            </a:r>
            <a:endParaRPr lang="ru-RU" sz="2800" dirty="0" smtClean="0"/>
          </a:p>
        </p:txBody>
      </p:sp>
      <p:pic>
        <p:nvPicPr>
          <p:cNvPr id="35844" name="Picture 11" descr="Озеро старицы в пойме реки Олым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1773238"/>
            <a:ext cx="4259262" cy="4464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384300"/>
          </a:xfrm>
        </p:spPr>
        <p:txBody>
          <a:bodyPr/>
          <a:lstStyle/>
          <a:p>
            <a:pPr algn="ctr">
              <a:defRPr/>
            </a:pPr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Карстові озера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23813" y="1989138"/>
            <a:ext cx="3538537" cy="4114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uk-UA" dirty="0" smtClean="0"/>
              <a:t>Утворилися при розчинені гірських порід підземними водами</a:t>
            </a:r>
          </a:p>
          <a:p>
            <a:pPr marL="0" indent="0">
              <a:buFontTx/>
              <a:buNone/>
              <a:defRPr/>
            </a:pPr>
            <a:r>
              <a:rPr lang="uk-UA" dirty="0" smtClean="0"/>
              <a:t>  ( Світязь)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36868" name="Объект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35375" y="1989138"/>
            <a:ext cx="5326063" cy="403225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Озеро Світязь — перлина Волині — Волин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7"/>
          <a:stretch>
            <a:fillRect/>
          </a:stretch>
        </p:blipFill>
        <p:spPr bwMode="auto">
          <a:xfrm>
            <a:off x="15875" y="1196975"/>
            <a:ext cx="9244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Прямоугольник 1"/>
          <p:cNvSpPr>
            <a:spLocks noChangeArrowheads="1"/>
          </p:cNvSpPr>
          <p:nvPr/>
        </p:nvSpPr>
        <p:spPr bwMode="auto">
          <a:xfrm>
            <a:off x="-1588" y="227013"/>
            <a:ext cx="9261476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60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6000" b="1" dirty="0" err="1">
                <a:latin typeface="Times New Roman" pitchFamily="18" charset="0"/>
                <a:cs typeface="Times New Roman" pitchFamily="18" charset="0"/>
              </a:rPr>
              <a:t>зеро</a:t>
            </a:r>
            <a:r>
              <a:rPr lang="ru-RU" sz="60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6000" b="1" dirty="0" err="1">
                <a:latin typeface="Times New Roman" pitchFamily="18" charset="0"/>
                <a:cs typeface="Times New Roman" pitchFamily="18" charset="0"/>
              </a:rPr>
              <a:t>Світязь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6000" dirty="0">
                <a:latin typeface="Times New Roman" pitchFamily="18" charset="0"/>
                <a:cs typeface="Times New Roman" pitchFamily="18" charset="0"/>
              </a:rPr>
              <a:t>найглибше  озеро України.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"/>
          <p:cNvSpPr txBox="1">
            <a:spLocks noChangeArrowheads="1"/>
          </p:cNvSpPr>
          <p:nvPr/>
        </p:nvSpPr>
        <p:spPr bwMode="auto">
          <a:xfrm>
            <a:off x="58469" y="-2749"/>
            <a:ext cx="9024937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uk-UA" sz="6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Озеро   Балхаш.</a:t>
            </a:r>
          </a:p>
          <a:p>
            <a:pPr algn="ctr"/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Єдине  озеро  у  світі де у  західній  частині вода  прісна, а  у  східній—солона.</a:t>
            </a:r>
          </a:p>
        </p:txBody>
      </p:sp>
      <p:pic>
        <p:nvPicPr>
          <p:cNvPr id="38915" name="Picture 4" descr="Балхаш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77139"/>
            <a:ext cx="6911975" cy="471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691680" y="3789040"/>
            <a:ext cx="50687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</a:rPr>
              <a:t>п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141013" y="3142709"/>
            <a:ext cx="429925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</a:rPr>
              <a:t>с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Найсолоніше озеро світу –    Мертве море</a:t>
            </a:r>
            <a:r>
              <a:rPr lang="uk-UA" b="1" dirty="0" smtClean="0"/>
              <a:t/>
            </a:r>
            <a:br>
              <a:rPr lang="uk-UA" b="1" dirty="0" smtClean="0"/>
            </a:br>
            <a:endParaRPr lang="ru-RU" b="1" dirty="0" smtClean="0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12875"/>
            <a:ext cx="8229600" cy="19446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uk-UA" sz="2800" smtClean="0"/>
              <a:t>Розташоване в тектонічній западині;</a:t>
            </a:r>
            <a:endParaRPr lang="uk-UA" sz="2800" smtClean="0">
              <a:cs typeface="Tahoma" panose="020B060403050404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uk-UA" sz="2800" smtClean="0">
                <a:cs typeface="Tahoma" panose="020B0604030504040204" pitchFamily="34" charset="0"/>
              </a:rPr>
              <a:t>Концентрація солей 260 - 270‰;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sz="2800" smtClean="0">
                <a:cs typeface="Tahoma" panose="020B0604030504040204" pitchFamily="34" charset="0"/>
              </a:rPr>
              <a:t>Річка Йордан єдине велике джерело, що живить річку.</a:t>
            </a:r>
          </a:p>
        </p:txBody>
      </p:sp>
      <p:pic>
        <p:nvPicPr>
          <p:cNvPr id="40964" name="Picture 6" descr="мертве море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3429000"/>
            <a:ext cx="5689600" cy="3095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Самые знаковые ледники Евраз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970213"/>
            <a:ext cx="6553200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Box 1"/>
          <p:cNvSpPr txBox="1">
            <a:spLocks noChangeArrowheads="1"/>
          </p:cNvSpPr>
          <p:nvPr/>
        </p:nvSpPr>
        <p:spPr bwMode="auto">
          <a:xfrm>
            <a:off x="755650" y="-171450"/>
            <a:ext cx="77771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uk-UA" sz="6000" b="1">
                <a:latin typeface="Times New Roman" pitchFamily="18" charset="0"/>
                <a:cs typeface="Times New Roman" pitchFamily="18" charset="0"/>
              </a:rPr>
              <a:t>Льодовики  Євразії</a:t>
            </a:r>
            <a:r>
              <a:rPr lang="uk-UA" sz="3200" b="1" i="1"/>
              <a:t>.</a:t>
            </a:r>
          </a:p>
        </p:txBody>
      </p:sp>
      <p:sp>
        <p:nvSpPr>
          <p:cNvPr id="41988" name="TextBox 2"/>
          <p:cNvSpPr txBox="1">
            <a:spLocks noChangeArrowheads="1"/>
          </p:cNvSpPr>
          <p:nvPr/>
        </p:nvSpPr>
        <p:spPr bwMode="auto">
          <a:xfrm>
            <a:off x="152400" y="703263"/>
            <a:ext cx="85121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uk-UA" b="1"/>
              <a:t> </a:t>
            </a:r>
            <a:r>
              <a:rPr lang="uk-UA" sz="2400" b="1"/>
              <a:t>За  площею  гірських  льодовиків  Євразія  посідає  перше  місце  у  світі.</a:t>
            </a:r>
          </a:p>
          <a:p>
            <a:r>
              <a:rPr lang="uk-UA" sz="2400" b="1"/>
              <a:t>Вони  покривають  високі  вершини  Альп, Кавказу, Тянь-Шаню, Гімалаїв. Довжина  найбільших  з  них  досягає  десятків  кілометрів. Покривні  льодовики  є  лише  на  арктичних  островах.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Що таке багаторічна мерзлота? Значення та використ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120900"/>
            <a:ext cx="7297737" cy="46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Box 2"/>
          <p:cNvSpPr txBox="1">
            <a:spLocks noChangeArrowheads="1"/>
          </p:cNvSpPr>
          <p:nvPr/>
        </p:nvSpPr>
        <p:spPr bwMode="auto">
          <a:xfrm>
            <a:off x="315913" y="-2758"/>
            <a:ext cx="8828087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uk-UA" sz="6000" b="1" dirty="0">
                <a:latin typeface="Times New Roman" pitchFamily="18" charset="0"/>
                <a:cs typeface="Times New Roman" pitchFamily="18" charset="0"/>
              </a:rPr>
              <a:t>Багаторічна  мерзлота </a:t>
            </a:r>
          </a:p>
          <a:p>
            <a:r>
              <a:rPr lang="uk-UA" sz="2400" i="1" dirty="0"/>
              <a:t>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В Євразії  займає  найбільші  площі  у  світі. Сучасне  зледеніння  Євразії  охоплює  острови  Арктики  й  найбільш  високі  гірські  системи.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3400"/>
            <a:ext cx="9036050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uk-UA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Показати на фізичній карті Євразії.</a:t>
            </a:r>
            <a:endParaRPr lang="uk-UA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2349500"/>
            <a:ext cx="8640762" cy="3822700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uk-UA" sz="4000" b="1" dirty="0">
                <a:solidFill>
                  <a:srgbClr val="00B0F0"/>
                </a:solidFill>
              </a:rPr>
              <a:t>Річки: </a:t>
            </a:r>
            <a:r>
              <a:rPr lang="uk-UA" sz="4000" dirty="0"/>
              <a:t>Об, Єнісей, Лена, Амур, Хуанхе, Янцзи, Меконг, Ганг, Інд, Сирдар’я, Амудар’я, Тигр, Євфрат, Дунай, Дніпро, Волга</a:t>
            </a:r>
            <a:r>
              <a:rPr lang="uk-UA" sz="4000" dirty="0" smtClean="0"/>
              <a:t>.</a:t>
            </a:r>
          </a:p>
          <a:p>
            <a:pPr>
              <a:defRPr/>
            </a:pPr>
            <a:endParaRPr lang="uk-UA" sz="4000" dirty="0"/>
          </a:p>
          <a:p>
            <a:pPr>
              <a:defRPr/>
            </a:pPr>
            <a:r>
              <a:rPr lang="uk-UA" sz="4000" b="1" dirty="0">
                <a:solidFill>
                  <a:srgbClr val="00B0F0"/>
                </a:solidFill>
              </a:rPr>
              <a:t>Озера: </a:t>
            </a:r>
            <a:r>
              <a:rPr lang="uk-UA" sz="4000" dirty="0"/>
              <a:t>Каспійське, Аральське, Балхаш, Байкал, Мертве море (-400м</a:t>
            </a:r>
            <a:r>
              <a:rPr lang="uk-UA" sz="4000"/>
              <a:t>), </a:t>
            </a:r>
            <a:r>
              <a:rPr lang="uk-UA" sz="4000" smtClean="0"/>
              <a:t>Світязь.</a:t>
            </a:r>
            <a:endParaRPr lang="uk-UA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Апекс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4F6128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860</TotalTime>
  <Words>489</Words>
  <Application>Microsoft Office PowerPoint</Application>
  <PresentationFormat>Экран (4:3)</PresentationFormat>
  <Paragraphs>88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Океан</vt:lpstr>
      <vt:lpstr>Апекс</vt:lpstr>
      <vt:lpstr> Євразія. Внутрішні води.</vt:lpstr>
      <vt:lpstr>Види вод суходолу.</vt:lpstr>
      <vt:lpstr>Презентация PowerPoint</vt:lpstr>
      <vt:lpstr>Річки басейну Атлантичного океану Дунай, Дніпро, Дністер, Дон, Ельба, Одер, Рейн, Сена, Луара, Вісла </vt:lpstr>
      <vt:lpstr>Річки басейну Північного Льодовитого океану  Лена, Єнісей, Об. </vt:lpstr>
      <vt:lpstr>Річки басейну Тихого океану  Амур, Хуанхе, Янцзи, Меконг  </vt:lpstr>
      <vt:lpstr>Річки басейну Індійського океану Ганг, Інд,Тигр, Євфрат. </vt:lpstr>
      <vt:lpstr>Басейн внутрішнього стоку Волга, Амурдар’я, Сирдар’я </vt:lpstr>
      <vt:lpstr>Прийом «Творча лабораторія»  Завдання. За допомогою карт атласу визначте належність великих річок материка до відповідних басейнів. Заповніть таблицю. </vt:lpstr>
      <vt:lpstr>Озера Євразії </vt:lpstr>
      <vt:lpstr>Презентация PowerPoint</vt:lpstr>
      <vt:lpstr>Презентация PowerPoint</vt:lpstr>
      <vt:lpstr>Залишкові озера</vt:lpstr>
      <vt:lpstr>Тектонічні озера</vt:lpstr>
      <vt:lpstr>Льодовикові озера</vt:lpstr>
      <vt:lpstr>Вулканічні озера:</vt:lpstr>
      <vt:lpstr>Загатні озера</vt:lpstr>
      <vt:lpstr>Лиманні озера</vt:lpstr>
      <vt:lpstr>Заплавні озера</vt:lpstr>
      <vt:lpstr>Карстові озера</vt:lpstr>
      <vt:lpstr>Презентация PowerPoint</vt:lpstr>
      <vt:lpstr>Презентация PowerPoint</vt:lpstr>
      <vt:lpstr>Найсолоніше озеро світу –    Мертве море </vt:lpstr>
      <vt:lpstr>Презентация PowerPoint</vt:lpstr>
      <vt:lpstr>Презентация PowerPoint</vt:lpstr>
      <vt:lpstr>Показати на фізичній карті Євразії.</vt:lpstr>
    </vt:vector>
  </TitlesOfParts>
  <Company>Comp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</dc:title>
  <dc:creator>PC</dc:creator>
  <cp:lastModifiedBy>LordAlex</cp:lastModifiedBy>
  <cp:revision>35</cp:revision>
  <dcterms:created xsi:type="dcterms:W3CDTF">2011-03-24T16:29:20Z</dcterms:created>
  <dcterms:modified xsi:type="dcterms:W3CDTF">2024-03-18T14:43:20Z</dcterms:modified>
</cp:coreProperties>
</file>