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2"/>
  </p:notesMasterIdLst>
  <p:sldIdLst>
    <p:sldId id="311" r:id="rId2"/>
    <p:sldId id="306" r:id="rId3"/>
    <p:sldId id="307" r:id="rId4"/>
    <p:sldId id="310" r:id="rId5"/>
    <p:sldId id="305" r:id="rId6"/>
    <p:sldId id="309" r:id="rId7"/>
    <p:sldId id="256" r:id="rId8"/>
    <p:sldId id="290" r:id="rId9"/>
    <p:sldId id="288" r:id="rId10"/>
    <p:sldId id="294" r:id="rId11"/>
    <p:sldId id="260" r:id="rId12"/>
    <p:sldId id="274" r:id="rId13"/>
    <p:sldId id="297" r:id="rId14"/>
    <p:sldId id="257" r:id="rId15"/>
    <p:sldId id="261" r:id="rId16"/>
    <p:sldId id="271" r:id="rId17"/>
    <p:sldId id="263" r:id="rId18"/>
    <p:sldId id="327" r:id="rId19"/>
    <p:sldId id="313" r:id="rId20"/>
    <p:sldId id="314" r:id="rId21"/>
    <p:sldId id="312" r:id="rId22"/>
    <p:sldId id="273" r:id="rId23"/>
    <p:sldId id="262" r:id="rId24"/>
    <p:sldId id="319" r:id="rId25"/>
    <p:sldId id="320" r:id="rId26"/>
    <p:sldId id="265" r:id="rId27"/>
    <p:sldId id="317" r:id="rId28"/>
    <p:sldId id="323" r:id="rId29"/>
    <p:sldId id="321" r:id="rId30"/>
    <p:sldId id="322" r:id="rId31"/>
    <p:sldId id="285" r:id="rId32"/>
    <p:sldId id="279" r:id="rId33"/>
    <p:sldId id="293" r:id="rId34"/>
    <p:sldId id="286" r:id="rId35"/>
    <p:sldId id="292" r:id="rId36"/>
    <p:sldId id="281" r:id="rId37"/>
    <p:sldId id="324" r:id="rId38"/>
    <p:sldId id="326" r:id="rId39"/>
    <p:sldId id="268" r:id="rId40"/>
    <p:sldId id="301" r:id="rId41"/>
    <p:sldId id="329" r:id="rId42"/>
    <p:sldId id="300" r:id="rId43"/>
    <p:sldId id="278" r:id="rId44"/>
    <p:sldId id="302" r:id="rId45"/>
    <p:sldId id="331" r:id="rId46"/>
    <p:sldId id="325" r:id="rId47"/>
    <p:sldId id="332" r:id="rId48"/>
    <p:sldId id="334" r:id="rId49"/>
    <p:sldId id="335" r:id="rId50"/>
    <p:sldId id="342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717" autoAdjust="0"/>
  </p:normalViewPr>
  <p:slideViewPr>
    <p:cSldViewPr>
      <p:cViewPr varScale="1">
        <p:scale>
          <a:sx n="81" d="100"/>
          <a:sy n="81" d="100"/>
        </p:scale>
        <p:origin x="107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53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1-10T18:04:17.437" idx="1">
    <p:pos x="5760" y="27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8F53A0-3D22-4399-96D3-4F0BC1627CEB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51F5BE-32D4-46E5-BC7A-D850423BC1B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51F5BE-32D4-46E5-BC7A-D850423BC1BD}" type="slidenum">
              <a:rPr lang="ru-RU" smtClean="0"/>
              <a:pPr/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51F5BE-32D4-46E5-BC7A-D850423BC1BD}" type="slidenum">
              <a:rPr lang="ru-RU" smtClean="0"/>
              <a:pPr/>
              <a:t>22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4422"/>
            <a:ext cx="471668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3357554" y="1071546"/>
            <a:ext cx="57864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uk-UA" sz="3600" dirty="0" smtClean="0"/>
              <a:t>Не просто слухати, а </a:t>
            </a:r>
            <a:r>
              <a:rPr lang="en-US" sz="3600" dirty="0" smtClean="0"/>
              <a:t>    </a:t>
            </a:r>
            <a:r>
              <a:rPr lang="uk-UA" sz="3600" dirty="0" smtClean="0"/>
              <a:t>чути.</a:t>
            </a:r>
            <a:endParaRPr lang="ru-RU" sz="3600" dirty="0" smtClean="0"/>
          </a:p>
          <a:p>
            <a:pPr lvl="1">
              <a:buFont typeface="Wingdings" pitchFamily="2" charset="2"/>
              <a:buChar char="Ø"/>
            </a:pPr>
            <a:r>
              <a:rPr lang="uk-UA" sz="3600" dirty="0" smtClean="0"/>
              <a:t>Не просто дивитися, а бачити.</a:t>
            </a:r>
            <a:endParaRPr lang="en-US" sz="3600" dirty="0" smtClean="0"/>
          </a:p>
          <a:p>
            <a:pPr lvl="1">
              <a:buFont typeface="Wingdings" pitchFamily="2" charset="2"/>
              <a:buChar char="Ø"/>
            </a:pPr>
            <a:r>
              <a:rPr lang="uk-UA" sz="3600" dirty="0" smtClean="0"/>
              <a:t>Не просто</a:t>
            </a:r>
            <a:r>
              <a:rPr lang="en-US" sz="3600" dirty="0" smtClean="0"/>
              <a:t> </a:t>
            </a:r>
            <a:r>
              <a:rPr lang="uk-UA" sz="3600" dirty="0" smtClean="0"/>
              <a:t>відповідати, а міркувати.</a:t>
            </a:r>
            <a:endParaRPr lang="en-US" sz="3600" dirty="0" smtClean="0"/>
          </a:p>
          <a:p>
            <a:pPr lvl="1">
              <a:buFont typeface="Wingdings" pitchFamily="2" charset="2"/>
              <a:buChar char="Ø"/>
            </a:pPr>
            <a:r>
              <a:rPr lang="uk-UA" sz="3600" dirty="0" smtClean="0"/>
              <a:t>Дружно і плідно працювати.</a:t>
            </a:r>
            <a:endParaRPr lang="ru-RU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Autofit/>
          </a:bodyPr>
          <a:lstStyle/>
          <a:p>
            <a:r>
              <a:rPr lang="uk-UA" sz="4000" dirty="0" smtClean="0">
                <a:solidFill>
                  <a:schemeClr val="accent5">
                    <a:lumMod val="75000"/>
                  </a:schemeClr>
                </a:solidFill>
              </a:rPr>
              <a:t>Інтелектуальна розминка</a:t>
            </a:r>
            <a:endParaRPr lang="ru-RU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uk-UA" sz="3200" dirty="0" smtClean="0"/>
              <a:t>На які регіони поділяється Європа?</a:t>
            </a:r>
            <a:endParaRPr lang="ru-RU" sz="3200" dirty="0" smtClean="0"/>
          </a:p>
          <a:p>
            <a:pPr lvl="0"/>
            <a:r>
              <a:rPr lang="uk-UA" sz="3200" dirty="0" smtClean="0"/>
              <a:t>Який океан має найважливіше значення для економіки Європи?</a:t>
            </a:r>
            <a:endParaRPr lang="ru-RU" sz="3200" dirty="0" smtClean="0"/>
          </a:p>
          <a:p>
            <a:pPr lvl="0"/>
            <a:r>
              <a:rPr lang="uk-UA" sz="3200" dirty="0" smtClean="0"/>
              <a:t>Назвіть форми правління .</a:t>
            </a:r>
            <a:endParaRPr lang="ru-RU" sz="3200" dirty="0" smtClean="0"/>
          </a:p>
          <a:p>
            <a:r>
              <a:rPr lang="uk-UA" sz="3200" dirty="0" smtClean="0"/>
              <a:t>Назвіть форми територіального устрою</a:t>
            </a:r>
            <a:endParaRPr lang="ru-RU" sz="3200" dirty="0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85720" y="3929066"/>
            <a:ext cx="842968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Н</a:t>
            </a:r>
            <a:r>
              <a:rPr lang="uk-UA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а які регіони поділяється Європа?</a:t>
            </a:r>
            <a:endParaRPr lang="ru-RU" sz="3200" b="1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uk-UA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Який океан має найважливіше значення для економіки Європи?</a:t>
            </a:r>
            <a:endParaRPr lang="ru-RU" sz="36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uk-UA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Назвіть форми правління країн Європи.</a:t>
            </a:r>
            <a:endParaRPr lang="ru-RU" sz="36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uk-UA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Назвіть форми територіального устрою.</a:t>
            </a:r>
            <a:endParaRPr lang="ru-RU" sz="3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Autofit/>
          </a:bodyPr>
          <a:lstStyle/>
          <a:p>
            <a:r>
              <a:rPr lang="uk-UA" sz="4400" dirty="0" smtClean="0">
                <a:solidFill>
                  <a:schemeClr val="accent5">
                    <a:lumMod val="75000"/>
                  </a:schemeClr>
                </a:solidFill>
              </a:rPr>
              <a:t>Європейські асоціації </a:t>
            </a:r>
            <a:endParaRPr lang="ru-RU" sz="4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758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3406" b="10732"/>
          <a:stretch>
            <a:fillRect/>
          </a:stretch>
        </p:blipFill>
        <p:spPr bwMode="auto">
          <a:xfrm>
            <a:off x="47398" y="1000108"/>
            <a:ext cx="9096602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500034" y="1500174"/>
            <a:ext cx="607223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51510" lvl="0" indent="-514350">
              <a:buNone/>
            </a:pPr>
            <a:r>
              <a:rPr lang="uk-UA" sz="2400" dirty="0" smtClean="0"/>
              <a:t>1.Франція                      1.Рим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2.Швеція                       2.Ліссабон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3.Данія                          3.Берн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4.Нідерланди                4.Варшава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5.Австрія                       5.Гельсінкі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6.Італія                          6.Брюссель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7.Португалія                 7.Афіни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8.Греція                         8.Відень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9.Бельгія                        9.Амстердам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10.Фінляндія                 10.Париж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11.Польща                     11.Стокгольм</a:t>
            </a:r>
            <a:endParaRPr lang="ru-RU" sz="2400" dirty="0" smtClean="0"/>
          </a:p>
          <a:p>
            <a:pPr marL="651510" lvl="0" indent="-514350">
              <a:buNone/>
            </a:pPr>
            <a:r>
              <a:rPr lang="uk-UA" sz="2400" dirty="0" smtClean="0"/>
              <a:t>12.Швейцарія                12.Копенгаген</a:t>
            </a: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0"/>
            <a:ext cx="11372872" cy="1571604"/>
          </a:xfrm>
        </p:spPr>
        <p:txBody>
          <a:bodyPr>
            <a:normAutofit/>
          </a:bodyPr>
          <a:lstStyle/>
          <a:p>
            <a:r>
              <a:rPr lang="en-US" sz="6000" dirty="0" smtClean="0"/>
              <a:t>Deutschland</a:t>
            </a:r>
            <a:endParaRPr lang="ru-RU" sz="6000" dirty="0"/>
          </a:p>
        </p:txBody>
      </p:sp>
      <p:pic>
        <p:nvPicPr>
          <p:cNvPr id="696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645"/>
          <a:stretch>
            <a:fillRect/>
          </a:stretch>
        </p:blipFill>
        <p:spPr bwMode="auto">
          <a:xfrm>
            <a:off x="0" y="0"/>
            <a:ext cx="9685929" cy="7072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683568" y="214290"/>
            <a:ext cx="846043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800" dirty="0" smtClean="0">
                <a:solidFill>
                  <a:srgbClr val="FFFF00"/>
                </a:solidFill>
              </a:rPr>
              <a:t>Deutschland</a:t>
            </a:r>
            <a:endParaRPr lang="uk-UA" sz="8800" dirty="0" smtClean="0">
              <a:solidFill>
                <a:srgbClr val="FFFF00"/>
              </a:solidFill>
            </a:endParaRPr>
          </a:p>
          <a:p>
            <a:endParaRPr lang="uk-UA" sz="8800" dirty="0">
              <a:solidFill>
                <a:srgbClr val="FFFF00"/>
              </a:solidFill>
            </a:endParaRPr>
          </a:p>
          <a:p>
            <a:endParaRPr lang="uk-UA" sz="4000" dirty="0" smtClean="0">
              <a:solidFill>
                <a:srgbClr val="FFFF00"/>
              </a:solidFill>
            </a:endParaRPr>
          </a:p>
          <a:p>
            <a:endParaRPr lang="uk-UA" sz="4000" dirty="0">
              <a:solidFill>
                <a:srgbClr val="FFFF00"/>
              </a:solidFill>
            </a:endParaRPr>
          </a:p>
          <a:p>
            <a:r>
              <a:rPr lang="uk-UA" sz="4000" dirty="0" smtClean="0">
                <a:solidFill>
                  <a:srgbClr val="FFFF00"/>
                </a:solidFill>
              </a:rPr>
              <a:t>Презентація уроку-подорожі.</a:t>
            </a:r>
          </a:p>
          <a:p>
            <a:r>
              <a:rPr lang="uk-UA" sz="4000" dirty="0" smtClean="0">
                <a:solidFill>
                  <a:srgbClr val="FFFF00"/>
                </a:solidFill>
              </a:rPr>
              <a:t>Підготувала учитель географії Васюта З.І.</a:t>
            </a:r>
          </a:p>
          <a:p>
            <a:endParaRPr lang="ru-RU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Федеративна республіка Німеччина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7310" t="43999" r="23760" b="33243"/>
          <a:stretch>
            <a:fillRect/>
          </a:stretch>
        </p:blipFill>
        <p:spPr bwMode="auto">
          <a:xfrm>
            <a:off x="285720" y="1857364"/>
            <a:ext cx="8601136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28604"/>
            <a:ext cx="8229600" cy="928686"/>
          </a:xfrm>
        </p:spPr>
        <p:txBody>
          <a:bodyPr>
            <a:normAutofit fontScale="90000"/>
          </a:bodyPr>
          <a:lstStyle/>
          <a:p>
            <a:r>
              <a:rPr lang="uk-UA" sz="5300" dirty="0" smtClean="0">
                <a:solidFill>
                  <a:srgbClr val="FFFF00"/>
                </a:solidFill>
              </a:rPr>
              <a:t>Німеччина</a:t>
            </a:r>
            <a:r>
              <a:rPr lang="uk-UA" sz="4800" dirty="0" smtClean="0"/>
              <a:t/>
            </a:r>
            <a:br>
              <a:rPr lang="uk-UA" sz="4800" dirty="0" smtClean="0"/>
            </a:b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651510" lvl="0" indent="-51435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14282" y="928670"/>
            <a:ext cx="5357850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rgbClr val="FFC000"/>
                </a:solidFill>
              </a:rPr>
              <a:t> Федеративна республіка Німеччина – ФРН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rgbClr val="FFC000"/>
                </a:solidFill>
              </a:rPr>
              <a:t>Площа – 357 тис . </a:t>
            </a:r>
            <a:r>
              <a:rPr lang="uk-UA" sz="2800" dirty="0" err="1" smtClean="0">
                <a:solidFill>
                  <a:srgbClr val="FFC000"/>
                </a:solidFill>
              </a:rPr>
              <a:t>км</a:t>
            </a:r>
            <a:r>
              <a:rPr lang="uk-UA" sz="2800" dirty="0" err="1" smtClean="0">
                <a:solidFill>
                  <a:srgbClr val="FFC000"/>
                </a:solidFill>
                <a:latin typeface="Calibri"/>
              </a:rPr>
              <a:t>²</a:t>
            </a:r>
            <a:endParaRPr lang="uk-UA" sz="2800" dirty="0" smtClean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rgbClr val="FFC000"/>
                </a:solidFill>
              </a:rPr>
              <a:t>Населення – 84 млн. осіб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rgbClr val="FFC000"/>
                </a:solidFill>
              </a:rPr>
              <a:t>Столиця – Берлін  ( 4 млн. осіб) 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rgbClr val="FFC000"/>
                </a:solidFill>
              </a:rPr>
              <a:t>Офіційна мова – німецька 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solidFill>
                  <a:srgbClr val="FFC000"/>
                </a:solidFill>
              </a:rPr>
              <a:t>Грошова одиниця - євро</a:t>
            </a:r>
          </a:p>
          <a:p>
            <a:pPr>
              <a:buNone/>
            </a:pPr>
            <a:endParaRPr lang="uk-UA" dirty="0" smtClean="0">
              <a:solidFill>
                <a:srgbClr val="FFC000"/>
              </a:solidFill>
              <a:latin typeface="Calibri"/>
            </a:endParaRPr>
          </a:p>
          <a:p>
            <a:pPr>
              <a:buNone/>
            </a:pPr>
            <a:endParaRPr lang="uk-UA" dirty="0" smtClean="0">
              <a:solidFill>
                <a:srgbClr val="FFC000"/>
              </a:solidFill>
              <a:latin typeface="Calibri"/>
            </a:endParaRPr>
          </a:p>
          <a:p>
            <a:pPr>
              <a:buNone/>
            </a:pPr>
            <a:r>
              <a:rPr lang="uk-UA" sz="2800" dirty="0" smtClean="0">
                <a:solidFill>
                  <a:srgbClr val="FFC000"/>
                </a:solidFill>
              </a:rPr>
              <a:t>  </a:t>
            </a:r>
            <a:endParaRPr lang="ru-RU" sz="2800" dirty="0">
              <a:solidFill>
                <a:srgbClr val="FFC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1857364"/>
            <a:ext cx="3644924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7529" y="4857759"/>
            <a:ext cx="3044405" cy="175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 b="8656"/>
          <a:stretch>
            <a:fillRect/>
          </a:stretch>
        </p:blipFill>
        <p:spPr bwMode="auto">
          <a:xfrm>
            <a:off x="0" y="0"/>
            <a:ext cx="9144000" cy="6912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Documents and Settings\Admin\Рабочий стол\Німеччина (2)\default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428736"/>
            <a:ext cx="1190625" cy="1485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4572032" cy="2214554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Німеччина – країна Євросоюзу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3655"/>
          <a:stretch>
            <a:fillRect/>
          </a:stretch>
        </p:blipFill>
        <p:spPr bwMode="auto">
          <a:xfrm>
            <a:off x="0" y="2792417"/>
            <a:ext cx="7092142" cy="4065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14290"/>
            <a:ext cx="385762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14884"/>
            <a:ext cx="8572528" cy="2143116"/>
          </a:xfrm>
        </p:spPr>
        <p:txBody>
          <a:bodyPr>
            <a:normAutofit/>
          </a:bodyPr>
          <a:lstStyle/>
          <a:p>
            <a:r>
              <a:rPr lang="uk-UA" dirty="0" smtClean="0"/>
              <a:t>Олаф Шольц - федеральний канцлер Німеччини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2571736" cy="2071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88640"/>
            <a:ext cx="3787839" cy="509937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5018" t="8594" r="-119" b="1216"/>
          <a:stretch>
            <a:fillRect/>
          </a:stretch>
        </p:blipFill>
        <p:spPr bwMode="auto">
          <a:xfrm>
            <a:off x="214282" y="142852"/>
            <a:ext cx="8643965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4544" y="4012628"/>
            <a:ext cx="8877084" cy="2395372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 smtClean="0">
                <a:solidFill>
                  <a:srgbClr val="FFFF00"/>
                </a:solidFill>
              </a:rPr>
              <a:t>              Рейхстаг </a:t>
            </a:r>
            <a:br>
              <a:rPr lang="uk-UA" dirty="0" smtClean="0">
                <a:solidFill>
                  <a:srgbClr val="FFFF00"/>
                </a:solidFill>
              </a:rPr>
            </a:br>
            <a:r>
              <a:rPr lang="uk-UA" dirty="0">
                <a:solidFill>
                  <a:srgbClr val="FFFF00"/>
                </a:solidFill>
              </a:rPr>
              <a:t/>
            </a:r>
            <a:br>
              <a:rPr lang="uk-UA" dirty="0">
                <a:solidFill>
                  <a:srgbClr val="FFFF00"/>
                </a:solidFill>
              </a:rPr>
            </a:br>
            <a:r>
              <a:rPr lang="uk-UA" dirty="0" smtClean="0">
                <a:solidFill>
                  <a:srgbClr val="FFFF00"/>
                </a:solidFill>
              </a:rPr>
              <a:t/>
            </a:r>
            <a:br>
              <a:rPr lang="uk-UA" dirty="0" smtClean="0">
                <a:solidFill>
                  <a:srgbClr val="FFFF00"/>
                </a:solidFill>
              </a:rPr>
            </a:br>
            <a:r>
              <a:rPr lang="uk-UA" dirty="0" smtClean="0">
                <a:solidFill>
                  <a:srgbClr val="FFFF00"/>
                </a:solidFill>
              </a:rPr>
              <a:t>                                </a:t>
            </a:r>
            <a:br>
              <a:rPr lang="uk-UA" dirty="0" smtClean="0">
                <a:solidFill>
                  <a:srgbClr val="FFFF00"/>
                </a:solidFill>
              </a:rPr>
            </a:br>
            <a:r>
              <a:rPr lang="uk-UA" dirty="0">
                <a:solidFill>
                  <a:srgbClr val="FFFF00"/>
                </a:solidFill>
              </a:rPr>
              <a:t> </a:t>
            </a:r>
            <a:r>
              <a:rPr lang="uk-UA" dirty="0" smtClean="0">
                <a:solidFill>
                  <a:srgbClr val="FFFF00"/>
                </a:solidFill>
              </a:rPr>
              <a:t>                            </a:t>
            </a:r>
            <a:r>
              <a:rPr lang="uk-UA" sz="3100" dirty="0" err="1" smtClean="0">
                <a:solidFill>
                  <a:srgbClr val="FFFF00"/>
                </a:solidFill>
              </a:rPr>
              <a:t>Рейхстаг</a:t>
            </a:r>
            <a:r>
              <a:rPr lang="uk-UA" sz="3100" dirty="0" smtClean="0">
                <a:solidFill>
                  <a:srgbClr val="FFFF00"/>
                </a:solidFill>
              </a:rPr>
              <a:t> </a:t>
            </a:r>
            <a:r>
              <a:rPr lang="uk-UA" sz="3100" dirty="0">
                <a:solidFill>
                  <a:srgbClr val="FFFF00"/>
                </a:solidFill>
              </a:rPr>
              <a:t>у травні 1945 року</a:t>
            </a:r>
            <a:endParaRPr lang="ru-RU" sz="3100" dirty="0">
              <a:solidFill>
                <a:srgbClr val="FFFF00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4928333" cy="369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7540" y="3573016"/>
            <a:ext cx="4013921" cy="26968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71678"/>
            <a:ext cx="3428992" cy="4643470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1949-</a:t>
            </a:r>
            <a:br>
              <a:rPr lang="uk-UA" dirty="0" smtClean="0">
                <a:solidFill>
                  <a:srgbClr val="FFFF00"/>
                </a:solidFill>
              </a:rPr>
            </a:br>
            <a:r>
              <a:rPr lang="uk-UA" dirty="0" smtClean="0">
                <a:solidFill>
                  <a:srgbClr val="FFFF00"/>
                </a:solidFill>
              </a:rPr>
              <a:t>1990 роки існування Берлінської стіни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0"/>
            <a:ext cx="5929322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85728"/>
            <a:ext cx="1500198" cy="1937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6794"/>
          <a:stretch>
            <a:fillRect/>
          </a:stretch>
        </p:blipFill>
        <p:spPr bwMode="auto">
          <a:xfrm>
            <a:off x="0" y="285728"/>
            <a:ext cx="9024761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0"/>
            <a:ext cx="6758006" cy="857232"/>
          </a:xfrm>
        </p:spPr>
        <p:txBody>
          <a:bodyPr>
            <a:normAutofit/>
          </a:bodyPr>
          <a:lstStyle/>
          <a:p>
            <a:r>
              <a:rPr lang="uk-UA" sz="4800" dirty="0" smtClean="0">
                <a:solidFill>
                  <a:srgbClr val="FFFF00"/>
                </a:solidFill>
              </a:rPr>
              <a:t>Сусіди Німеччини</a:t>
            </a: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49029" t="22505" r="4352" b="6763"/>
          <a:stretch>
            <a:fillRect/>
          </a:stretch>
        </p:blipFill>
        <p:spPr bwMode="auto">
          <a:xfrm>
            <a:off x="4286248" y="1500174"/>
            <a:ext cx="414340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642918"/>
            <a:ext cx="3757610" cy="6000792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uk-UA" dirty="0" smtClean="0">
                <a:solidFill>
                  <a:srgbClr val="FFFF00"/>
                </a:solidFill>
              </a:rPr>
              <a:t>Данія(68 км) на півночі</a:t>
            </a:r>
          </a:p>
          <a:p>
            <a:pPr>
              <a:buFont typeface="Courier New" pitchFamily="49" charset="0"/>
              <a:buChar char="o"/>
            </a:pPr>
            <a:r>
              <a:rPr lang="uk-UA" dirty="0" smtClean="0">
                <a:solidFill>
                  <a:srgbClr val="FFFF00"/>
                </a:solidFill>
              </a:rPr>
              <a:t>Нідерланди(577км), Бельгія(167км),</a:t>
            </a:r>
          </a:p>
          <a:p>
            <a:pPr>
              <a:buNone/>
            </a:pPr>
            <a:r>
              <a:rPr lang="uk-UA" dirty="0" smtClean="0">
                <a:solidFill>
                  <a:srgbClr val="FFFF00"/>
                </a:solidFill>
              </a:rPr>
              <a:t>Люксембург(138км), Франція(451км) на заході.</a:t>
            </a:r>
          </a:p>
          <a:p>
            <a:pPr>
              <a:buFont typeface="Courier New" pitchFamily="49" charset="0"/>
              <a:buChar char="o"/>
            </a:pPr>
            <a:r>
              <a:rPr lang="uk-UA" dirty="0" smtClean="0">
                <a:solidFill>
                  <a:srgbClr val="FFFF00"/>
                </a:solidFill>
              </a:rPr>
              <a:t>Швеція(334км), Австрія(784км), Чехія (646км) на півдні.</a:t>
            </a:r>
          </a:p>
          <a:p>
            <a:pPr>
              <a:buFont typeface="Courier New" pitchFamily="49" charset="0"/>
              <a:buChar char="o"/>
            </a:pPr>
            <a:r>
              <a:rPr lang="uk-UA" dirty="0" smtClean="0">
                <a:solidFill>
                  <a:srgbClr val="FFFF00"/>
                </a:solidFill>
              </a:rPr>
              <a:t>Польща(456км) на сході.</a:t>
            </a:r>
          </a:p>
          <a:p>
            <a:pPr>
              <a:buFont typeface="Courier New" pitchFamily="49" charset="0"/>
              <a:buChar char="o"/>
            </a:pPr>
            <a:endParaRPr lang="uk-UA" dirty="0" smtClean="0"/>
          </a:p>
          <a:p>
            <a:pPr>
              <a:buFont typeface="Courier New" pitchFamily="49" charset="0"/>
              <a:buChar char="o"/>
            </a:pPr>
            <a:endParaRPr lang="uk-UA" dirty="0" smtClean="0"/>
          </a:p>
          <a:p>
            <a:pPr>
              <a:buFont typeface="Courier New" pitchFamily="49" charset="0"/>
              <a:buChar char="o"/>
            </a:pPr>
            <a:endParaRPr lang="uk-UA" dirty="0" smtClean="0"/>
          </a:p>
          <a:p>
            <a:pPr>
              <a:buFont typeface="Courier New" pitchFamily="49" charset="0"/>
              <a:buChar char="o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580"/>
            <a:ext cx="8631564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7258072" cy="1011222"/>
          </a:xfrm>
        </p:spPr>
        <p:txBody>
          <a:bodyPr>
            <a:normAutofit/>
          </a:bodyPr>
          <a:lstStyle/>
          <a:p>
            <a:r>
              <a:rPr lang="uk-UA" sz="4400" dirty="0" smtClean="0">
                <a:solidFill>
                  <a:srgbClr val="FFFF00"/>
                </a:solidFill>
              </a:rPr>
              <a:t>Німецькі Альпи</a:t>
            </a:r>
            <a:endParaRPr lang="ru-RU" sz="4400" dirty="0">
              <a:solidFill>
                <a:srgbClr val="FFFF00"/>
              </a:solidFill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1" y="1357298"/>
            <a:ext cx="6667547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uk-UA" sz="4400" dirty="0">
                <a:solidFill>
                  <a:srgbClr val="FFFF00"/>
                </a:solidFill>
              </a:rPr>
              <a:t>Рейн </a:t>
            </a:r>
            <a:r>
              <a:rPr lang="uk-UA" sz="4400" dirty="0" smtClean="0">
                <a:solidFill>
                  <a:srgbClr val="FFFF00"/>
                </a:solidFill>
              </a:rPr>
              <a:t> та  Дунай </a:t>
            </a:r>
            <a:endParaRPr lang="ru-RU" sz="4400" dirty="0">
              <a:solidFill>
                <a:srgbClr val="FFFF00"/>
              </a:solidFill>
            </a:endParaRPr>
          </a:p>
        </p:txBody>
      </p:sp>
      <p:pic>
        <p:nvPicPr>
          <p:cNvPr id="2051" name="Picture 3" descr="C:\Documents and Settings\Admin\Рабочий стол\Німеччина (2)\img_1252272559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4867"/>
          <a:stretch>
            <a:fillRect/>
          </a:stretch>
        </p:blipFill>
        <p:spPr bwMode="auto">
          <a:xfrm>
            <a:off x="107504" y="980728"/>
            <a:ext cx="4179186" cy="3148972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3377" y="3356992"/>
            <a:ext cx="5060623" cy="33514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/>
          </a:bodyPr>
          <a:lstStyle/>
          <a:p>
            <a:r>
              <a:rPr lang="uk-UA" sz="4800" dirty="0" err="1" smtClean="0">
                <a:solidFill>
                  <a:srgbClr val="FFFF00"/>
                </a:solidFill>
              </a:rPr>
              <a:t>Бодензее</a:t>
            </a:r>
            <a:endParaRPr lang="uk-UA" sz="4800" dirty="0">
              <a:solidFill>
                <a:srgbClr val="FFFF00"/>
              </a:solidFill>
            </a:endParaRPr>
          </a:p>
        </p:txBody>
      </p:sp>
      <p:pic>
        <p:nvPicPr>
          <p:cNvPr id="9218" name="Picture 2" descr="G:\метод\germaniya_22.web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071546"/>
            <a:ext cx="7482971" cy="56122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rgbClr val="FFFF00"/>
                </a:solidFill>
              </a:rPr>
              <a:t>Гарц</a:t>
            </a:r>
            <a:endParaRPr lang="ru-RU" sz="5400" dirty="0">
              <a:solidFill>
                <a:srgbClr val="FFFF00"/>
              </a:solidFill>
            </a:endParaRPr>
          </a:p>
        </p:txBody>
      </p:sp>
      <p:pic>
        <p:nvPicPr>
          <p:cNvPr id="3074" name="Picture 2" descr="C:\Documents and Settings\Admin\Рабочий стол\тиждень географії\gdz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675" y="1000108"/>
            <a:ext cx="8164853" cy="58024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4071934" cy="2868610"/>
          </a:xfrm>
        </p:spPr>
        <p:txBody>
          <a:bodyPr>
            <a:normAutofit/>
          </a:bodyPr>
          <a:lstStyle/>
          <a:p>
            <a:r>
              <a:rPr lang="uk-UA" sz="4400" dirty="0" smtClean="0">
                <a:solidFill>
                  <a:srgbClr val="FFFF00"/>
                </a:solidFill>
              </a:rPr>
              <a:t>Шварцвальд і </a:t>
            </a:r>
            <a:br>
              <a:rPr lang="uk-UA" sz="4400" dirty="0" smtClean="0">
                <a:solidFill>
                  <a:srgbClr val="FFFF00"/>
                </a:solidFill>
              </a:rPr>
            </a:br>
            <a:r>
              <a:rPr lang="uk-UA" sz="4400" dirty="0" smtClean="0">
                <a:solidFill>
                  <a:srgbClr val="FFFF00"/>
                </a:solidFill>
              </a:rPr>
              <a:t>Тюрингський</a:t>
            </a:r>
            <a:br>
              <a:rPr lang="uk-UA" sz="4400" dirty="0" smtClean="0">
                <a:solidFill>
                  <a:srgbClr val="FFFF00"/>
                </a:solidFill>
              </a:rPr>
            </a:br>
            <a:r>
              <a:rPr lang="uk-UA" sz="4400" dirty="0" smtClean="0">
                <a:solidFill>
                  <a:srgbClr val="FFFF00"/>
                </a:solidFill>
              </a:rPr>
              <a:t>ліс</a:t>
            </a:r>
            <a:endParaRPr lang="ru-RU" sz="4400" dirty="0">
              <a:solidFill>
                <a:srgbClr val="FFFF00"/>
              </a:solidFill>
            </a:endParaRPr>
          </a:p>
        </p:txBody>
      </p:sp>
      <p:pic>
        <p:nvPicPr>
          <p:cNvPr id="4098" name="Picture 2" descr="C:\Documents and Settings\Admin\Рабочий стол\тиждень географії\sh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0"/>
            <a:ext cx="5000628" cy="685800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Рабочий стол\тиждень географії\sel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3976647" cy="32085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36" y="0"/>
            <a:ext cx="3571900" cy="3214686"/>
          </a:xfrm>
        </p:spPr>
        <p:txBody>
          <a:bodyPr>
            <a:normAutofit fontScale="90000"/>
          </a:bodyPr>
          <a:lstStyle/>
          <a:p>
            <a:r>
              <a:rPr lang="uk-UA" sz="4400" dirty="0" smtClean="0">
                <a:solidFill>
                  <a:srgbClr val="FFFF00"/>
                </a:solidFill>
              </a:rPr>
              <a:t>Берлін – одне з найбільших міст Європи</a:t>
            </a:r>
            <a:endParaRPr lang="ru-RU" sz="4400" dirty="0">
              <a:solidFill>
                <a:srgbClr val="FFFF0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1"/>
            <a:ext cx="2694118" cy="321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Documents and Settings\Admin\Рабочий стол\Німеччина (2)\g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04933" cy="3429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Німеччина (2)\st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3355303"/>
            <a:ext cx="5214934" cy="35026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500702"/>
            <a:ext cx="8186766" cy="1143008"/>
          </a:xfrm>
        </p:spPr>
        <p:txBody>
          <a:bodyPr/>
          <a:lstStyle/>
          <a:p>
            <a:r>
              <a:rPr lang="uk-UA" dirty="0" smtClean="0">
                <a:solidFill>
                  <a:srgbClr val="FFFF00"/>
                </a:solidFill>
              </a:rPr>
              <a:t>Брандербургські ворота  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0"/>
            <a:ext cx="8177240" cy="5451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00768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uk-UA" sz="4000" dirty="0" smtClean="0">
                <a:solidFill>
                  <a:srgbClr val="FFFF00"/>
                </a:solidFill>
              </a:rPr>
              <a:t>Берлін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57166"/>
            <a:ext cx="8037261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614866" cy="6583362"/>
          </a:xfrm>
        </p:spPr>
        <p:txBody>
          <a:bodyPr/>
          <a:lstStyle/>
          <a:p>
            <a:r>
              <a:rPr lang="uk-UA" sz="4400" dirty="0" smtClean="0">
                <a:solidFill>
                  <a:srgbClr val="FFFF00"/>
                </a:solidFill>
              </a:rPr>
              <a:t>Природні умови та ресурси</a:t>
            </a:r>
            <a:br>
              <a:rPr lang="uk-UA" sz="4400" dirty="0" smtClean="0">
                <a:solidFill>
                  <a:srgbClr val="FFFF00"/>
                </a:solidFill>
              </a:rPr>
            </a:br>
            <a:r>
              <a:rPr lang="uk-UA" sz="4400" dirty="0" smtClean="0">
                <a:solidFill>
                  <a:srgbClr val="FFFF00"/>
                </a:solidFill>
              </a:rPr>
              <a:t/>
            </a:r>
            <a:br>
              <a:rPr lang="uk-UA" sz="4400" dirty="0" smtClean="0">
                <a:solidFill>
                  <a:srgbClr val="FFFF00"/>
                </a:solidFill>
              </a:rPr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лідирує в Європі за запасами кам'яного  і бурого вугілля</a:t>
            </a:r>
            <a:br>
              <a:rPr lang="uk-UA" dirty="0" smtClean="0"/>
            </a:br>
            <a:endParaRPr lang="ru-RU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7" y="500042"/>
            <a:ext cx="4067537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Родовища нафти пов'язані з Північнонімецької рівниною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071678"/>
            <a:ext cx="822960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714908" cy="2000264"/>
          </a:xfrm>
        </p:spPr>
        <p:txBody>
          <a:bodyPr/>
          <a:lstStyle/>
          <a:p>
            <a:r>
              <a:rPr lang="uk-UA" dirty="0" smtClean="0">
                <a:solidFill>
                  <a:srgbClr val="FFFF00"/>
                </a:solidFill>
              </a:rPr>
              <a:t>Головний ресурс країни - населення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122" name="Picture 2" descr="C:\Documents and Settings\Admin\Рабочий стол\тиждень географії\cb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3" y="357166"/>
            <a:ext cx="3929057" cy="5953117"/>
          </a:xfrm>
          <a:prstGeom prst="rect">
            <a:avLst/>
          </a:prstGeom>
          <a:noFill/>
        </p:spPr>
      </p:pic>
      <p:pic>
        <p:nvPicPr>
          <p:cNvPr id="5123" name="Picture 3" descr="C:\Documents and Settings\Admin\Рабочий стол\Німеччина (2)\img_1331461096.jpeg"/>
          <p:cNvPicPr>
            <a:picLocks noChangeAspect="1" noChangeArrowheads="1"/>
          </p:cNvPicPr>
          <p:nvPr/>
        </p:nvPicPr>
        <p:blipFill>
          <a:blip r:embed="rId3" cstate="print"/>
          <a:srcRect b="40239"/>
          <a:stretch>
            <a:fillRect/>
          </a:stretch>
        </p:blipFill>
        <p:spPr bwMode="auto">
          <a:xfrm>
            <a:off x="0" y="2714620"/>
            <a:ext cx="5214942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20524" t="5339" r="43198" b="15237"/>
          <a:stretch>
            <a:fillRect/>
          </a:stretch>
        </p:blipFill>
        <p:spPr bwMode="auto">
          <a:xfrm>
            <a:off x="428596" y="285728"/>
            <a:ext cx="828680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2132" y="274638"/>
            <a:ext cx="3114668" cy="3868742"/>
          </a:xfrm>
        </p:spPr>
        <p:txBody>
          <a:bodyPr/>
          <a:lstStyle/>
          <a:p>
            <a:r>
              <a:rPr lang="uk-UA" dirty="0" smtClean="0">
                <a:solidFill>
                  <a:srgbClr val="FFFF00"/>
                </a:solidFill>
              </a:rPr>
              <a:t>Незвичні для українців села</a:t>
            </a:r>
            <a:endParaRPr lang="uk-UA" dirty="0">
              <a:solidFill>
                <a:srgbClr val="FFFF00"/>
              </a:solidFill>
            </a:endParaRPr>
          </a:p>
        </p:txBody>
      </p:sp>
      <p:pic>
        <p:nvPicPr>
          <p:cNvPr id="2051" name="Picture 3" descr="G:\Німеччина (2)\go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06001" y="4357694"/>
            <a:ext cx="3737999" cy="2500306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500694" cy="4466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Математичний тренінг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3600" dirty="0" smtClean="0"/>
              <a:t>Визначте ВВП на душу населення Німеччини, якщо загальна вартість ВВП становить 2500 млрд. дол.</a:t>
            </a:r>
          </a:p>
          <a:p>
            <a:pPr>
              <a:buNone/>
            </a:pPr>
            <a:r>
              <a:rPr lang="uk-UA" sz="3600" dirty="0" smtClean="0"/>
              <a:t> </a:t>
            </a:r>
          </a:p>
          <a:p>
            <a:r>
              <a:rPr lang="uk-UA" sz="3600" dirty="0" smtClean="0"/>
              <a:t>Визначте у скільки разів Україна більша за площею, і менша за населенням від Німеччини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 smtClean="0"/>
              <a:t>Самоперевірка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4000" dirty="0" smtClean="0"/>
              <a:t>2500:82= 30,4 тис. дол. / на особу .</a:t>
            </a:r>
          </a:p>
          <a:p>
            <a:endParaRPr lang="uk-UA" sz="4000" dirty="0" smtClean="0"/>
          </a:p>
          <a:p>
            <a:r>
              <a:rPr lang="uk-UA" sz="4000" dirty="0" smtClean="0"/>
              <a:t>603,7 : 357= 1,7</a:t>
            </a:r>
          </a:p>
          <a:p>
            <a:pPr>
              <a:buNone/>
            </a:pPr>
            <a:endParaRPr lang="uk-UA" sz="4000" dirty="0" smtClean="0"/>
          </a:p>
          <a:p>
            <a:r>
              <a:rPr lang="uk-UA" sz="4000" dirty="0" smtClean="0"/>
              <a:t>84: 46 = 1,7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Цікаві факти з життя Німеччини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14422"/>
            <a:ext cx="8465368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uk-UA" sz="4800" dirty="0" smtClean="0">
                <a:solidFill>
                  <a:srgbClr val="FFFF00"/>
                </a:solidFill>
              </a:rPr>
              <a:t>ФРН</a:t>
            </a: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71523"/>
            <a:ext cx="8358246" cy="5786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833" t="16950" r="29617" b="23844"/>
          <a:stretch>
            <a:fillRect/>
          </a:stretch>
        </p:blipFill>
        <p:spPr bwMode="auto">
          <a:xfrm>
            <a:off x="0" y="285728"/>
            <a:ext cx="9144000" cy="638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Промисловість Німеччини забезпечує лідерство у: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автомобілебудуванні;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електротехніці;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машинобудуванні;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хімічній , фармацевтичній ,парфюмерно – косметичній 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точній механіці , оптиці 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авіакосмічній техніці 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суднобудуванні 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інформаційно – комунікаційн</a:t>
            </a:r>
            <a:r>
              <a:rPr lang="uk-UA" dirty="0" smtClean="0"/>
              <a:t>ій </a:t>
            </a:r>
            <a:r>
              <a:rPr lang="ru-RU" dirty="0" smtClean="0"/>
              <a:t>техніці;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чорній металургії.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Чорна</a:t>
            </a:r>
            <a:r>
              <a:rPr lang="ru-RU" dirty="0" smtClean="0"/>
              <a:t> </a:t>
            </a:r>
            <a:r>
              <a:rPr lang="ru-RU" dirty="0" err="1" smtClean="0"/>
              <a:t>металургія</a:t>
            </a:r>
            <a:r>
              <a:rPr lang="ru-RU" dirty="0" smtClean="0"/>
              <a:t>  </a:t>
            </a:r>
            <a:r>
              <a:rPr lang="ru-RU" dirty="0" err="1" smtClean="0"/>
              <a:t>працює</a:t>
            </a:r>
            <a:r>
              <a:rPr lang="ru-RU" dirty="0" smtClean="0"/>
              <a:t>   на </a:t>
            </a:r>
            <a:r>
              <a:rPr lang="ru-RU" dirty="0" err="1" smtClean="0"/>
              <a:t>власному</a:t>
            </a:r>
            <a:r>
              <a:rPr lang="ru-RU" dirty="0" smtClean="0"/>
              <a:t> </a:t>
            </a:r>
            <a:r>
              <a:rPr lang="ru-RU" dirty="0" err="1" smtClean="0"/>
              <a:t>паливі</a:t>
            </a:r>
            <a:r>
              <a:rPr lang="ru-RU" dirty="0" smtClean="0"/>
              <a:t> та </a:t>
            </a:r>
            <a:r>
              <a:rPr lang="ru-RU" dirty="0" err="1" smtClean="0"/>
              <a:t>імпортній</a:t>
            </a:r>
            <a:r>
              <a:rPr lang="ru-RU" dirty="0" smtClean="0"/>
              <a:t> </a:t>
            </a:r>
            <a:r>
              <a:rPr lang="ru-RU" dirty="0" err="1" smtClean="0"/>
              <a:t>залізній</a:t>
            </a:r>
            <a:r>
              <a:rPr lang="ru-RU" dirty="0" smtClean="0"/>
              <a:t> </a:t>
            </a:r>
            <a:r>
              <a:rPr lang="ru-RU" dirty="0" err="1" smtClean="0"/>
              <a:t>руді</a:t>
            </a:r>
            <a:endParaRPr lang="ru-RU" dirty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113" y="1746088"/>
            <a:ext cx="4529559" cy="2763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2711035"/>
            <a:ext cx="3699769" cy="3253245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115616" y="5995314"/>
            <a:ext cx="8929718" cy="500042"/>
          </a:xfrm>
          <a:prstGeom prst="rect">
            <a:avLst/>
          </a:prstGeom>
        </p:spPr>
        <p:txBody>
          <a:bodyPr vert="horz" anchor="ctr">
            <a:normAutofit fontScale="75000" lnSpcReduction="2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err="1" smtClean="0"/>
              <a:t>Лідер</a:t>
            </a:r>
            <a:r>
              <a:rPr lang="ru-RU" dirty="0" smtClean="0"/>
              <a:t> з </a:t>
            </a:r>
            <a:r>
              <a:rPr lang="ru-RU" dirty="0" err="1" smtClean="0"/>
              <a:t>виробництва</a:t>
            </a:r>
            <a:r>
              <a:rPr lang="ru-RU" dirty="0" smtClean="0"/>
              <a:t> </a:t>
            </a:r>
            <a:r>
              <a:rPr lang="ru-RU" dirty="0" err="1" smtClean="0"/>
              <a:t>алюмінію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938614"/>
            <a:ext cx="3987948" cy="474897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77669"/>
            <a:ext cx="4248472" cy="2991291"/>
          </a:xfrm>
        </p:spPr>
        <p:txBody>
          <a:bodyPr>
            <a:normAutofit/>
          </a:bodyPr>
          <a:lstStyle/>
          <a:p>
            <a:r>
              <a:rPr lang="uk-UA" sz="4000" dirty="0">
                <a:solidFill>
                  <a:srgbClr val="FFFF00"/>
                </a:solidFill>
              </a:rPr>
              <a:t>Головне приміщення  компанії </a:t>
            </a:r>
            <a:r>
              <a:rPr lang="en-US" sz="4000" dirty="0">
                <a:solidFill>
                  <a:srgbClr val="FFFF00"/>
                </a:solidFill>
              </a:rPr>
              <a:t>BMW </a:t>
            </a:r>
            <a:r>
              <a:rPr lang="uk-UA" sz="4000" dirty="0">
                <a:solidFill>
                  <a:srgbClr val="FFFF00"/>
                </a:solidFill>
              </a:rPr>
              <a:t>в Мюнхені</a:t>
            </a:r>
            <a:endParaRPr lang="ru-RU" sz="4000" dirty="0">
              <a:solidFill>
                <a:srgbClr val="FFFF00"/>
              </a:solidFill>
            </a:endParaRP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77670"/>
            <a:ext cx="4284406" cy="3211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6016" y="3269487"/>
            <a:ext cx="4320480" cy="34181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Відомі своєю продукцією автомобільні корпорації</a:t>
            </a:r>
            <a:endParaRPr lang="uk-UA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“ Даймлер – Бенц ” у Штутгарті,</a:t>
            </a:r>
          </a:p>
          <a:p>
            <a:r>
              <a:rPr lang="uk-UA" dirty="0" smtClean="0"/>
              <a:t>“ Фольксваген “ у Вольфсбурзі, </a:t>
            </a:r>
          </a:p>
          <a:p>
            <a:r>
              <a:rPr lang="uk-UA" dirty="0" smtClean="0"/>
              <a:t>“ Форд “ у  Кельні ,</a:t>
            </a:r>
          </a:p>
          <a:p>
            <a:r>
              <a:rPr lang="uk-UA" dirty="0" smtClean="0"/>
              <a:t>“ Адам Опель “ у  Рюссельсхеймі ,</a:t>
            </a:r>
          </a:p>
          <a:p>
            <a:r>
              <a:rPr lang="uk-UA" dirty="0" smtClean="0"/>
              <a:t>“ БМВ “ у Мюнхені ,</a:t>
            </a:r>
          </a:p>
          <a:p>
            <a:r>
              <a:rPr lang="uk-UA" dirty="0" smtClean="0"/>
              <a:t>“ МАН “ у Манхаймі ,</a:t>
            </a:r>
          </a:p>
          <a:p>
            <a:r>
              <a:rPr lang="uk-UA" dirty="0" smtClean="0"/>
              <a:t>“ Порше “ у Штутгарті,</a:t>
            </a:r>
          </a:p>
          <a:p>
            <a:r>
              <a:rPr lang="uk-UA" dirty="0" smtClean="0"/>
              <a:t> “ Ауді “ у  </a:t>
            </a:r>
            <a:r>
              <a:rPr lang="uk-UA" dirty="0" err="1" smtClean="0"/>
              <a:t>Інгольштадті</a:t>
            </a:r>
            <a:r>
              <a:rPr lang="en-US" dirty="0" smtClean="0"/>
              <a:t>.</a:t>
            </a:r>
            <a:endParaRPr lang="uk-UA" dirty="0" smtClean="0"/>
          </a:p>
          <a:p>
            <a:pPr>
              <a:buNone/>
            </a:pPr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3847236"/>
            <a:ext cx="4071934" cy="301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334082"/>
            <a:ext cx="2786050" cy="2342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Особливості сільського господарства</a:t>
            </a:r>
            <a:endParaRPr lang="uk-UA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70916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uk-UA" dirty="0" smtClean="0"/>
              <a:t>Перевага тваринництва ( ВРХ, свинарство, вівчарство, птахівництво).</a:t>
            </a:r>
          </a:p>
          <a:p>
            <a:pPr>
              <a:buFont typeface="Arial" pitchFamily="34" charset="0"/>
              <a:buChar char="•"/>
            </a:pPr>
            <a:endParaRPr lang="uk-UA" dirty="0" smtClean="0"/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 У структурі рослинництва переважають зернове господарство,садівництво, виноградарство,овочівництво, картоплярство, тютюнництво, хмелярство.</a:t>
            </a:r>
          </a:p>
          <a:p>
            <a:pPr>
              <a:buFont typeface="Arial" pitchFamily="34" charset="0"/>
              <a:buChar char="•"/>
            </a:pPr>
            <a:endParaRPr lang="uk-UA" dirty="0" smtClean="0"/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Основа рибальства – виловлювання тріски, сайри,лосося,мідій.</a:t>
            </a:r>
            <a:endParaRPr lang="uk-UA" dirty="0"/>
          </a:p>
        </p:txBody>
      </p:sp>
      <p:pic>
        <p:nvPicPr>
          <p:cNvPr id="3074" name="Picture 2" descr="G:\метод\прод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5276766"/>
            <a:ext cx="3786214" cy="13431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ru-RU" dirty="0" smtClean="0"/>
              <a:t>Плантації хмелю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070" y="1000108"/>
            <a:ext cx="762418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Пивоварне виробництво</a:t>
            </a:r>
            <a:endParaRPr lang="ru-RU" dirty="0"/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969" y="1171850"/>
            <a:ext cx="7808369" cy="513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0" y="274638"/>
            <a:ext cx="3857620" cy="5440378"/>
          </a:xfrm>
        </p:spPr>
        <p:txBody>
          <a:bodyPr/>
          <a:lstStyle/>
          <a:p>
            <a:r>
              <a:rPr lang="uk-UA" dirty="0" smtClean="0">
                <a:solidFill>
                  <a:srgbClr val="FFFF00"/>
                </a:solidFill>
              </a:rPr>
              <a:t>Річки ФРН з'єднано каналами, що утворюють єдину транспортну систему </a:t>
            </a:r>
            <a:endParaRPr lang="uk-UA" dirty="0">
              <a:solidFill>
                <a:srgbClr val="FFFF00"/>
              </a:solidFill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28652"/>
            <a:ext cx="3857652" cy="4000480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rgbClr val="FFFF00"/>
                </a:solidFill>
              </a:rPr>
              <a:t>Порти Гамбург, Росток, </a:t>
            </a:r>
            <a:r>
              <a:rPr lang="ru-RU" sz="4400" dirty="0" err="1" smtClean="0">
                <a:solidFill>
                  <a:srgbClr val="FFFF00"/>
                </a:solidFill>
              </a:rPr>
              <a:t>Вісмар</a:t>
            </a:r>
            <a:r>
              <a:rPr lang="ru-RU" sz="4400" dirty="0" smtClean="0">
                <a:solidFill>
                  <a:srgbClr val="FFFF00"/>
                </a:solidFill>
              </a:rPr>
              <a:t>, Любек, </a:t>
            </a:r>
            <a:r>
              <a:rPr lang="ru-RU" sz="4400" dirty="0" err="1" smtClean="0">
                <a:solidFill>
                  <a:srgbClr val="FFFF00"/>
                </a:solidFill>
              </a:rPr>
              <a:t>Кіль</a:t>
            </a:r>
            <a:r>
              <a:rPr lang="ru-RU" sz="4400" dirty="0" smtClean="0">
                <a:solidFill>
                  <a:srgbClr val="FFFF00"/>
                </a:solidFill>
              </a:rPr>
              <a:t>.</a:t>
            </a:r>
            <a:endParaRPr lang="ru-RU" sz="4400" dirty="0">
              <a:solidFill>
                <a:srgbClr val="FFFF00"/>
              </a:solidFill>
            </a:endParaRPr>
          </a:p>
        </p:txBody>
      </p:sp>
      <p:pic>
        <p:nvPicPr>
          <p:cNvPr id="399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0"/>
            <a:ext cx="5000628" cy="3333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3531" t="5769" r="2291" b="5769"/>
          <a:stretch>
            <a:fillRect/>
          </a:stretch>
        </p:blipFill>
        <p:spPr bwMode="auto">
          <a:xfrm>
            <a:off x="428596" y="3143248"/>
            <a:ext cx="7433113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5143504" cy="2357430"/>
          </a:xfrm>
        </p:spPr>
        <p:txBody>
          <a:bodyPr>
            <a:normAutofit/>
          </a:bodyPr>
          <a:lstStyle/>
          <a:p>
            <a:r>
              <a:rPr lang="ru-RU" dirty="0" err="1" smtClean="0">
                <a:solidFill>
                  <a:srgbClr val="FFFF00"/>
                </a:solidFill>
              </a:rPr>
              <a:t>Торгівля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і</a:t>
            </a:r>
            <a:r>
              <a:rPr lang="ru-RU" dirty="0" smtClean="0">
                <a:solidFill>
                  <a:srgbClr val="FFFF00"/>
                </a:solidFill>
              </a:rPr>
              <a:t> туризм- основа </a:t>
            </a:r>
            <a:r>
              <a:rPr lang="ru-RU" dirty="0" err="1" smtClean="0">
                <a:solidFill>
                  <a:srgbClr val="FFFF00"/>
                </a:solidFill>
              </a:rPr>
              <a:t>сфери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послуг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332656"/>
            <a:ext cx="3786182" cy="28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9512" y="2364290"/>
            <a:ext cx="3544268" cy="29947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579" y="3808034"/>
            <a:ext cx="3592749" cy="26977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9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540" t="5238" r="2655" b="11759"/>
          <a:stretch>
            <a:fillRect/>
          </a:stretch>
        </p:blipFill>
        <p:spPr bwMode="auto">
          <a:xfrm>
            <a:off x="0" y="0"/>
            <a:ext cx="91499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511800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142976" y="500043"/>
            <a:ext cx="592935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dirty="0" smtClean="0"/>
              <a:t>Головними торговими партнерами Німеччини є країни Європейського Союзу і США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56992"/>
            <a:ext cx="8186766" cy="3286148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 smtClean="0">
                <a:solidFill>
                  <a:srgbClr val="FFFF00"/>
                </a:solidFill>
              </a:rPr>
              <a:t>Україна входить</a:t>
            </a:r>
            <a:br>
              <a:rPr lang="uk-UA" dirty="0" smtClean="0">
                <a:solidFill>
                  <a:srgbClr val="FFFF00"/>
                </a:solidFill>
              </a:rPr>
            </a:br>
            <a:r>
              <a:rPr lang="uk-UA" dirty="0" smtClean="0">
                <a:solidFill>
                  <a:srgbClr val="FFFF00"/>
                </a:solidFill>
              </a:rPr>
              <a:t> до групи найважливіших партнерів Німеччини.</a:t>
            </a:r>
            <a:br>
              <a:rPr lang="uk-UA" dirty="0" smtClean="0">
                <a:solidFill>
                  <a:srgbClr val="FFFF00"/>
                </a:solidFill>
              </a:rPr>
            </a:br>
            <a:r>
              <a:rPr lang="uk-UA" dirty="0" smtClean="0">
                <a:solidFill>
                  <a:srgbClr val="FFFF00"/>
                </a:solidFill>
              </a:rPr>
              <a:t>В Україні діють близько 200 спільних українсько -  німецьких підприємств</a:t>
            </a:r>
            <a:endParaRPr lang="uk-UA" dirty="0">
              <a:solidFill>
                <a:srgbClr val="FFFF00"/>
              </a:solidFill>
            </a:endParaRPr>
          </a:p>
        </p:txBody>
      </p:sp>
      <p:pic>
        <p:nvPicPr>
          <p:cNvPr id="8194" name="Picture 2" descr="G:\метод\прап.web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99532" cy="2928934"/>
          </a:xfrm>
          <a:prstGeom prst="rect">
            <a:avLst/>
          </a:prstGeom>
          <a:noFill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3" t="5196" r="7555" b="9163"/>
          <a:stretch/>
        </p:blipFill>
        <p:spPr>
          <a:xfrm>
            <a:off x="4190034" y="0"/>
            <a:ext cx="4968552" cy="356716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dirty="0" smtClean="0">
                <a:solidFill>
                  <a:srgbClr val="FFFF00"/>
                </a:solidFill>
              </a:rPr>
              <a:t>Географічні загадки</a:t>
            </a:r>
            <a:endParaRPr lang="ru-RU" sz="44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166376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uk-UA" dirty="0" smtClean="0"/>
              <a:t>Вугільне і сталеве серце  Європи.</a:t>
            </a: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ru-RU" i="1" dirty="0" smtClean="0"/>
              <a:t>                                                   Рур</a:t>
            </a:r>
            <a:endParaRPr lang="uk-UA" i="1" dirty="0" smtClean="0"/>
          </a:p>
          <a:p>
            <a:pPr>
              <a:buFont typeface="Wingdings" pitchFamily="2" charset="2"/>
              <a:buChar char="§"/>
            </a:pPr>
            <a:r>
              <a:rPr lang="uk-UA" dirty="0" smtClean="0"/>
              <a:t>Великий порт на берегах ріки , що з Чехії неквапно витікає.</a:t>
            </a:r>
          </a:p>
          <a:p>
            <a:pPr>
              <a:buFont typeface="Wingdings" pitchFamily="2" charset="2"/>
              <a:buChar char="§"/>
            </a:pPr>
            <a:r>
              <a:rPr lang="uk-UA" i="1" dirty="0" smtClean="0"/>
              <a:t>                                                  Гамбург</a:t>
            </a:r>
          </a:p>
          <a:p>
            <a:pPr>
              <a:buFont typeface="Wingdings" pitchFamily="2" charset="2"/>
              <a:buChar char="§"/>
            </a:pPr>
            <a:r>
              <a:rPr lang="uk-UA" dirty="0" smtClean="0"/>
              <a:t>Місто, яке прославили відомі музиканти з казки.</a:t>
            </a:r>
          </a:p>
          <a:p>
            <a:pPr>
              <a:buFont typeface="Wingdings" pitchFamily="2" charset="2"/>
              <a:buChar char="§"/>
            </a:pPr>
            <a:r>
              <a:rPr lang="uk-UA" i="1" dirty="0" smtClean="0"/>
              <a:t>                                                  Бремен</a:t>
            </a:r>
          </a:p>
          <a:p>
            <a:pPr>
              <a:buFont typeface="Wingdings" pitchFamily="2" charset="2"/>
              <a:buChar char="§"/>
            </a:pPr>
            <a:r>
              <a:rPr lang="uk-UA" dirty="0" smtClean="0"/>
              <a:t>“ Країна чоловіків зі списами .”</a:t>
            </a:r>
          </a:p>
          <a:p>
            <a:pPr>
              <a:buFont typeface="Wingdings" pitchFamily="2" charset="2"/>
              <a:buChar char="§"/>
            </a:pPr>
            <a:r>
              <a:rPr lang="uk-UA" i="1" dirty="0" smtClean="0"/>
              <a:t>                                                  Німеччина</a:t>
            </a:r>
          </a:p>
          <a:p>
            <a:pPr>
              <a:buFont typeface="Wingdings" pitchFamily="2" charset="2"/>
              <a:buChar char="§"/>
            </a:pPr>
            <a:r>
              <a:rPr lang="uk-UA" dirty="0" smtClean="0"/>
              <a:t>Брати – відомі казкарі . </a:t>
            </a:r>
          </a:p>
          <a:p>
            <a:pPr>
              <a:buFont typeface="Wingdings" pitchFamily="2" charset="2"/>
              <a:buChar char="§"/>
            </a:pPr>
            <a:r>
              <a:rPr lang="uk-UA" i="1" dirty="0" smtClean="0"/>
              <a:t>                                                 Брати Грімм</a:t>
            </a:r>
          </a:p>
          <a:p>
            <a:pPr>
              <a:buFont typeface="Wingdings" pitchFamily="2" charset="2"/>
              <a:buChar char="§"/>
            </a:pPr>
            <a:r>
              <a:rPr lang="uk-UA" dirty="0" smtClean="0"/>
              <a:t>Місто , що подарувало назву бутерброду.</a:t>
            </a:r>
          </a:p>
          <a:p>
            <a:pPr>
              <a:buFont typeface="Wingdings" pitchFamily="2" charset="2"/>
              <a:buChar char="§"/>
            </a:pPr>
            <a:r>
              <a:rPr lang="uk-UA" i="1" dirty="0" smtClean="0"/>
              <a:t>                                                 Гамбург</a:t>
            </a:r>
          </a:p>
          <a:p>
            <a:pPr>
              <a:buFont typeface="Wingdings" pitchFamily="2" charset="2"/>
              <a:buChar char="§"/>
            </a:pPr>
            <a:endParaRPr lang="uk-UA" dirty="0" smtClean="0"/>
          </a:p>
          <a:p>
            <a:pPr>
              <a:buFont typeface="Wingdings" pitchFamily="2" charset="2"/>
              <a:buChar char="§"/>
            </a:pPr>
            <a:endParaRPr lang="uk-UA" dirty="0" smtClean="0"/>
          </a:p>
          <a:p>
            <a:pPr>
              <a:buFont typeface="Wingdings" pitchFamily="2" charset="2"/>
              <a:buChar char="§"/>
            </a:pPr>
            <a:endParaRPr lang="uk-UA" dirty="0" smtClean="0"/>
          </a:p>
          <a:p>
            <a:pPr>
              <a:buFont typeface="Wingdings" pitchFamily="2" charset="2"/>
              <a:buChar char="§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30" y="357166"/>
            <a:ext cx="5429288" cy="1143000"/>
          </a:xfrm>
        </p:spPr>
        <p:txBody>
          <a:bodyPr>
            <a:normAutofit/>
          </a:bodyPr>
          <a:lstStyle/>
          <a:p>
            <a:r>
              <a:rPr lang="uk-UA" sz="4400" dirty="0" smtClean="0">
                <a:solidFill>
                  <a:srgbClr val="FFFF00"/>
                </a:solidFill>
              </a:rPr>
              <a:t>Одним реченням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594872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uk-UA" dirty="0" smtClean="0"/>
              <a:t>Найбільша за кількістю населення країна Європи.</a:t>
            </a:r>
          </a:p>
          <a:p>
            <a:pPr>
              <a:buFont typeface="Wingdings" pitchFamily="2" charset="2"/>
              <a:buChar char="v"/>
            </a:pPr>
            <a:r>
              <a:rPr lang="uk-UA" dirty="0" smtClean="0"/>
              <a:t>Могутня індустріальна держава.</a:t>
            </a:r>
          </a:p>
          <a:p>
            <a:pPr>
              <a:buFont typeface="Wingdings" pitchFamily="2" charset="2"/>
              <a:buChar char="v"/>
            </a:pPr>
            <a:r>
              <a:rPr lang="uk-UA" dirty="0" smtClean="0"/>
              <a:t>Основою енергетики є вугілля.</a:t>
            </a:r>
          </a:p>
          <a:p>
            <a:pPr>
              <a:buFont typeface="Wingdings" pitchFamily="2" charset="2"/>
              <a:buChar char="v"/>
            </a:pPr>
            <a:r>
              <a:rPr lang="uk-UA" dirty="0" smtClean="0"/>
              <a:t>Галузями спеціалізації є : машинобудування,хімічна промисловість.</a:t>
            </a:r>
          </a:p>
          <a:p>
            <a:pPr>
              <a:buFont typeface="Wingdings" pitchFamily="2" charset="2"/>
              <a:buChar char="v"/>
            </a:pPr>
            <a:r>
              <a:rPr lang="uk-UA" dirty="0" smtClean="0"/>
              <a:t>Німеччина відома автомобільними концернами.</a:t>
            </a:r>
          </a:p>
          <a:p>
            <a:pPr>
              <a:buFont typeface="Wingdings" pitchFamily="2" charset="2"/>
              <a:buChar char="v"/>
            </a:pPr>
            <a:r>
              <a:rPr lang="uk-UA" dirty="0" smtClean="0"/>
              <a:t>Німеччина є одним з найбільших інвесторів капіталу.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266767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3946" y="2285992"/>
            <a:ext cx="3100054" cy="1932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 smtClean="0">
                <a:solidFill>
                  <a:srgbClr val="FFFF00"/>
                </a:solidFill>
              </a:rPr>
              <a:t>Домашнє завдання</a:t>
            </a:r>
            <a:endParaRPr lang="ru-RU" sz="54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Documents and Settings\Admin\Рабочий стол\Німеччина (2)\Cartoon-Clipart-Free-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00034" y="1643050"/>
            <a:ext cx="3929090" cy="392909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k-UA" dirty="0" smtClean="0"/>
              <a:t>Опрацювати текст параграфа.</a:t>
            </a:r>
          </a:p>
          <a:p>
            <a:r>
              <a:rPr lang="uk-UA" dirty="0" smtClean="0"/>
              <a:t>Позначити на контурній карті кордони і сусідів Німеччини.</a:t>
            </a:r>
          </a:p>
          <a:p>
            <a:r>
              <a:rPr lang="uk-UA" dirty="0" smtClean="0"/>
              <a:t>Створити рекламний буклет “ Мандрівка Німеччиною .”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de-DE" dirty="0" smtClean="0"/>
              <a:t>Man muss Deutsch </a:t>
            </a:r>
            <a:r>
              <a:rPr lang="de-DE" dirty="0" err="1" smtClean="0"/>
              <a:t>flei</a:t>
            </a:r>
            <a:r>
              <a:rPr lang="el-GR" dirty="0" smtClean="0">
                <a:latin typeface="Times New Roman"/>
                <a:cs typeface="Times New Roman"/>
              </a:rPr>
              <a:t>β</a:t>
            </a:r>
            <a:r>
              <a:rPr lang="de-DE" dirty="0" err="1" smtClean="0"/>
              <a:t>ig</a:t>
            </a:r>
            <a:r>
              <a:rPr lang="de-DE" dirty="0" smtClean="0"/>
              <a:t> lernen, um alle Welt zu sehen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sz="3100" dirty="0" smtClean="0"/>
              <a:t>(Старанно вивчайте німецьку мову ,щоб побачити весь світ)</a:t>
            </a:r>
            <a:endParaRPr lang="de-DE" sz="31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9632" y="2108134"/>
            <a:ext cx="6336704" cy="47498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1343</TotalTime>
  <Words>622</Words>
  <Application>Microsoft Office PowerPoint</Application>
  <PresentationFormat>Экран (4:3)</PresentationFormat>
  <Paragraphs>156</Paragraphs>
  <Slides>50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60" baseType="lpstr">
      <vt:lpstr>Arial</vt:lpstr>
      <vt:lpstr>Book Antiqua</vt:lpstr>
      <vt:lpstr>Calibri</vt:lpstr>
      <vt:lpstr>Courier New</vt:lpstr>
      <vt:lpstr>Lucida Sans</vt:lpstr>
      <vt:lpstr>Times New Roman</vt:lpstr>
      <vt:lpstr>Wingdings</vt:lpstr>
      <vt:lpstr>Wingdings 2</vt:lpstr>
      <vt:lpstr>Wingdings 3</vt:lpstr>
      <vt:lpstr>Апекс</vt:lpstr>
      <vt:lpstr>Презентация PowerPoint</vt:lpstr>
      <vt:lpstr>Інтелектуальна розминка</vt:lpstr>
      <vt:lpstr>Європейські асоціації </vt:lpstr>
      <vt:lpstr>Deutschland</vt:lpstr>
      <vt:lpstr>Федеративна республіка Німеччина</vt:lpstr>
      <vt:lpstr>Німеччина </vt:lpstr>
      <vt:lpstr>Презентация PowerPoint</vt:lpstr>
      <vt:lpstr>Німеччина – країна Євросоюзу</vt:lpstr>
      <vt:lpstr>Олаф Шольц - федеральний канцлер Німеччини</vt:lpstr>
      <vt:lpstr>Презентация PowerPoint</vt:lpstr>
      <vt:lpstr>              Рейхстаг                                                                  Рейхстаг у травні 1945 року</vt:lpstr>
      <vt:lpstr>1949- 1990 роки існування Берлінської стіни</vt:lpstr>
      <vt:lpstr>Презентация PowerPoint</vt:lpstr>
      <vt:lpstr>Сусіди Німеччини</vt:lpstr>
      <vt:lpstr>Презентация PowerPoint</vt:lpstr>
      <vt:lpstr>Німецькі Альпи</vt:lpstr>
      <vt:lpstr>Рейн  та  Дунай </vt:lpstr>
      <vt:lpstr>Бодензее</vt:lpstr>
      <vt:lpstr>Гарц</vt:lpstr>
      <vt:lpstr>Шварцвальд і  Тюрингський ліс</vt:lpstr>
      <vt:lpstr>Берлін – одне з найбільших міст Європи</vt:lpstr>
      <vt:lpstr>Брандербургські ворота  </vt:lpstr>
      <vt:lpstr>Берлін</vt:lpstr>
      <vt:lpstr>Природні умови та ресурси   лідирує в Європі за запасами кам'яного  і бурого вугілля </vt:lpstr>
      <vt:lpstr>Родовища нафти пов'язані з Північнонімецької рівниною</vt:lpstr>
      <vt:lpstr>Головний ресурс країни - населення</vt:lpstr>
      <vt:lpstr>Презентация PowerPoint</vt:lpstr>
      <vt:lpstr>Незвичні для українців села</vt:lpstr>
      <vt:lpstr>Математичний тренінг</vt:lpstr>
      <vt:lpstr>Самоперевірка</vt:lpstr>
      <vt:lpstr>Цікаві факти з життя Німеччини</vt:lpstr>
      <vt:lpstr>ФРН</vt:lpstr>
      <vt:lpstr>Презентация PowerPoint</vt:lpstr>
      <vt:lpstr>Промисловість Німеччини забезпечує лідерство у:</vt:lpstr>
      <vt:lpstr>Чорна металургія  працює   на власному паливі та імпортній залізній руді</vt:lpstr>
      <vt:lpstr>Головне приміщення  компанії BMW в Мюнхені</vt:lpstr>
      <vt:lpstr>Відомі своєю продукцією автомобільні корпорації</vt:lpstr>
      <vt:lpstr>Особливості сільського господарства</vt:lpstr>
      <vt:lpstr>Плантації хмелю</vt:lpstr>
      <vt:lpstr>Пивоварне виробництво</vt:lpstr>
      <vt:lpstr>Річки ФРН з'єднано каналами, що утворюють єдину транспортну систему </vt:lpstr>
      <vt:lpstr>Порти Гамбург, Росток, Вісмар, Любек, Кіль.</vt:lpstr>
      <vt:lpstr>Торгівля і туризм- основа сфери послуг</vt:lpstr>
      <vt:lpstr>Презентация PowerPoint</vt:lpstr>
      <vt:lpstr>Презентация PowerPoint</vt:lpstr>
      <vt:lpstr>Україна входить  до групи найважливіших партнерів Німеччини. В Україні діють близько 200 спільних українсько -  німецьких підприємств</vt:lpstr>
      <vt:lpstr>Географічні загадки</vt:lpstr>
      <vt:lpstr>Одним реченням</vt:lpstr>
      <vt:lpstr>Домашнє завдання</vt:lpstr>
      <vt:lpstr> Man muss Deutsch fleiβig lernen, um alle Welt zu sehen (Старанно вивчайте німецьку мову ,щоб побачити весь світ)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124</cp:revision>
  <dcterms:modified xsi:type="dcterms:W3CDTF">2022-12-19T07:31:43Z</dcterms:modified>
</cp:coreProperties>
</file>