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8658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5391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7179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531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612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346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10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736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9517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30676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8950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9F0C0-E937-4C31-993F-D5E8B4C54D52}" type="datetimeFigureOut">
              <a:rPr lang="uk-UA" smtClean="0"/>
              <a:t>18.02.2024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3EA9D-4627-46CA-B744-09B75746216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599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iTJzglC5rI&amp;ab_channel=AndriyTupikov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AVxb6Wshqc&amp;ab_channel=%D0%A2%D0%B5%D0%BB%D0%B5%D0%BA%D0%B0%D0%BD%D0%B0%D0%BB%D0%94%D0%BE%D0%BD%D0%B5%D1%87%D1%87%D0%B8%D0%BD%D0%B0TV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0%BE%D0%B2%D1%96%D0%BD%D1%8C" TargetMode="External"/><Relationship Id="rId7" Type="http://schemas.openxmlformats.org/officeDocument/2006/relationships/image" Target="../media/image14.png"/><Relationship Id="rId2" Type="http://schemas.openxmlformats.org/officeDocument/2006/relationships/hyperlink" Target="https://uk.wikipedia.org/wiki/%D0%A1%D0%B5%D1%80%D0%B5%D0%B4%D0%BD%D1%8C%D0%BE%D1%80%D0%BE%D1%81%D1%96%D0%B9%D1%81%D1%8C%D0%BA%D0%B0_%D0%B2%D0%B8%D1%81%D0%BE%D1%87%D0%B8%D0%BD%D0%B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9E%D1%81%D0%BA%D1%96%D0%BB" TargetMode="External"/><Relationship Id="rId5" Type="http://schemas.openxmlformats.org/officeDocument/2006/relationships/hyperlink" Target="https://uk.wikipedia.org/wiki/%D0%9B%D0%B8%D0%BC%D0%B0%D0%BD_(%D0%BE%D0%B7%D0%B5%D1%80%D0%BE,_%D0%A5%D0%B0%D1%80%D0%BA%D1%96%D0%B2%D1%81%D1%8C%D0%BA%D0%B0_%D0%BE%D0%B1%D0%BB%D0%B0%D1%81%D1%82%D1%8C)" TargetMode="External"/><Relationship Id="rId4" Type="http://schemas.openxmlformats.org/officeDocument/2006/relationships/hyperlink" Target="https://uk.wikipedia.org/wiki/%D0%A1%D1%82%D0%B0%D1%80%D0%B8%D1%86%D1%8F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A1%D0%BE%D0%BC" TargetMode="External"/><Relationship Id="rId13" Type="http://schemas.openxmlformats.org/officeDocument/2006/relationships/hyperlink" Target="https://uk.wikipedia.org/wiki/%D0%A2%D1%80%D0%B8%D1%82%D0%BE%D0%BD_%D0%B7%D0%B2%D0%B8%D1%87%D0%B0%D0%B9%D0%BD%D0%B8%D0%B9" TargetMode="External"/><Relationship Id="rId18" Type="http://schemas.openxmlformats.org/officeDocument/2006/relationships/hyperlink" Target="https://uk.wikipedia.org/wiki/%D0%A0%D0%BE%D0%BF%D1%83%D1%85%D0%B0_%D0%B7%D0%B5%D0%BB%D0%B5%D0%BD%D0%B0" TargetMode="External"/><Relationship Id="rId26" Type="http://schemas.openxmlformats.org/officeDocument/2006/relationships/hyperlink" Target="https://uk.wikipedia.org/wiki/%D0%9A%D1%80%D0%B5%D0%B9%D0%B4%D0%BE%D0%B2%D0%B0_%D1%84%D0%BB%D0%BE%D1%80%D0%B0_(%D0%B7%D0%B0%D0%BF%D0%BE%D0%B2%D1%96%D0%B4%D0%BD%D0%B8%D0%BA)" TargetMode="External"/><Relationship Id="rId3" Type="http://schemas.openxmlformats.org/officeDocument/2006/relationships/hyperlink" Target="https://uk.wikipedia.org/wiki/%D0%A0%D1%96%D1%87%D0%BA%D0%BE%D0%B2%D0%B8%D0%B9_%D0%BE%D0%BA%D1%83%D0%BD%D1%8C" TargetMode="External"/><Relationship Id="rId21" Type="http://schemas.openxmlformats.org/officeDocument/2006/relationships/hyperlink" Target="https://uk.wikipedia.org/wiki/%D0%9D%D0%B0%D0%B9%D0%B1%D1%96%D0%BB%D1%8C%D1%88%D1%96_%D1%80%D1%96%D1%87%D0%BA%D0%B8_%D0%A3%D0%BA%D1%80%D0%B0%D1%97%D0%BD%D0%B8_(%D0%B7%D0%B0_%D0%B1%D0%B0%D1%81%D0%B5%D0%B9%D0%BD%D0%BE%D0%BC)" TargetMode="External"/><Relationship Id="rId7" Type="http://schemas.openxmlformats.org/officeDocument/2006/relationships/hyperlink" Target="https://uk.wikipedia.org/wiki/%D0%A1%D1%83%D0%B4%D0%B0%D0%BA_(%D1%80%D0%B8%D0%B1%D0%B0)" TargetMode="External"/><Relationship Id="rId12" Type="http://schemas.openxmlformats.org/officeDocument/2006/relationships/hyperlink" Target="https://uk.wikipedia.org/wiki/%D0%92%D0%B5%D0%BB%D0%B8%D0%BA%D0%B8%D0%B9_%D1%82%D1%80%D0%B8%D1%82%D0%BE%D0%BD" TargetMode="External"/><Relationship Id="rId17" Type="http://schemas.openxmlformats.org/officeDocument/2006/relationships/hyperlink" Target="https://uk.wikipedia.org/wiki/%D0%A7%D0%B5%D1%80%D0%B5%D0%BF%D0%B0%D1%85%D0%B0_%D0%B1%D0%BE%D0%BB%D0%BE%D1%82%D0%BD%D0%B0" TargetMode="External"/><Relationship Id="rId25" Type="http://schemas.openxmlformats.org/officeDocument/2006/relationships/hyperlink" Target="https://uk.wikipedia.org/wiki/%D0%A3%D0%BA%D1%80%D0%B0%D1%97%D0%BD%D1%81%D1%8C%D0%BA%D0%B8%D0%B9_%D1%81%D1%82%D0%B5%D0%BF%D0%BE%D0%B2%D0%B8%D0%B9_%D0%BF%D1%80%D0%B8%D1%80%D0%BE%D0%B4%D0%BD%D0%B8%D0%B9_%D0%B7%D0%B0%D0%BF%D0%BE%D0%B2%D1%96%D0%B4%D0%BD%D0%B8%D0%BA" TargetMode="External"/><Relationship Id="rId2" Type="http://schemas.openxmlformats.org/officeDocument/2006/relationships/hyperlink" Target="https://uk.wikipedia.org/wiki/%D0%9E%D1%81%D0%BA%D1%96%D0%BB" TargetMode="External"/><Relationship Id="rId16" Type="http://schemas.openxmlformats.org/officeDocument/2006/relationships/hyperlink" Target="https://uk.wikipedia.org/wiki/%D0%92%D1%83%D0%B6_%D0%B2%D0%BE%D0%B4%D1%8F%D0%BD%D0%B8%D0%B9" TargetMode="External"/><Relationship Id="rId20" Type="http://schemas.openxmlformats.org/officeDocument/2006/relationships/hyperlink" Target="https://uk.wikipedia.org/wiki/%D0%9F%D0%B5%D1%82%D1%80%D0%BE_I" TargetMode="External"/><Relationship Id="rId29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9B%D1%8F%D1%89" TargetMode="External"/><Relationship Id="rId11" Type="http://schemas.openxmlformats.org/officeDocument/2006/relationships/hyperlink" Target="https://uk.wikipedia.org/wiki/%D0%9A%D1%83%D0%BC%D0%BA%D0%B0_%D1%87%D0%B5%D1%80%D0%B2%D0%BE%D0%BD%D0%BE%D1%87%D0%B5%D1%80%D0%B5%D0%B2%D0%B0" TargetMode="External"/><Relationship Id="rId24" Type="http://schemas.openxmlformats.org/officeDocument/2006/relationships/hyperlink" Target="https://uk.wikipedia.org/wiki/%D0%9B%D1%83%D0%B3%D0%B0%D0%BD%D1%8C" TargetMode="External"/><Relationship Id="rId5" Type="http://schemas.openxmlformats.org/officeDocument/2006/relationships/hyperlink" Target="https://uk.wikipedia.org/wiki/%D0%9A%D1%80%D0%B0%D1%81%D0%BD%D0%BE%D0%BF%D1%96%D1%80%D0%BA%D0%B0" TargetMode="External"/><Relationship Id="rId15" Type="http://schemas.openxmlformats.org/officeDocument/2006/relationships/hyperlink" Target="https://uk.wikipedia.org/wiki/%D0%92%D1%83%D0%B6_%D0%B7%D0%B2%D0%B8%D1%87%D0%B0%D0%B9%D0%BD%D0%B8%D0%B9" TargetMode="External"/><Relationship Id="rId23" Type="http://schemas.openxmlformats.org/officeDocument/2006/relationships/hyperlink" Target="https://uk.wikipedia.org/wiki/%D0%91%D0%B0%D1%85%D0%BC%D1%83%D1%82_(%D1%80%D1%96%D1%87%D0%BA%D0%B0)" TargetMode="External"/><Relationship Id="rId28" Type="http://schemas.openxmlformats.org/officeDocument/2006/relationships/hyperlink" Target="https://uk.wikipedia.org/wiki/%D0%A1%D0%B2%D1%8F%D1%82%D1%96_%D0%93%D0%BE%D1%80%D0%B8_(%D0%BD%D0%B0%D1%86%D1%96%D0%BE%D0%BD%D0%B0%D0%BB%D1%8C%D0%BD%D0%B8%D0%B9_%D0%BF%D1%80%D0%B8%D1%80%D0%BE%D0%B4%D0%BD%D0%B8%D0%B9_%D0%BF%D0%B0%D1%80%D0%BA)" TargetMode="External"/><Relationship Id="rId10" Type="http://schemas.openxmlformats.org/officeDocument/2006/relationships/hyperlink" Target="https://uk.wikipedia.org/wiki/%D0%96%D0%B0%D0%B1%D0%B0_%D0%BE%D0%B7%D0%B5%D1%80%D0%BD%D0%B0" TargetMode="External"/><Relationship Id="rId19" Type="http://schemas.openxmlformats.org/officeDocument/2006/relationships/hyperlink" Target="https://uk.wikipedia.org/wiki/%D0%92%D1%96%D0%BA%D0%BE%D0%B2%D1%96_%D0%B4%D1%83%D0%B1%D0%B8" TargetMode="External"/><Relationship Id="rId4" Type="http://schemas.openxmlformats.org/officeDocument/2006/relationships/hyperlink" Target="https://uk.wikipedia.org/wiki/%D0%9F%D0%BB%D1%96%D1%82%D0%BA%D0%B0" TargetMode="External"/><Relationship Id="rId9" Type="http://schemas.openxmlformats.org/officeDocument/2006/relationships/hyperlink" Target="https://uk.wikipedia.org/wiki/%D0%A9%D1%83%D0%BA%D0%B0" TargetMode="External"/><Relationship Id="rId14" Type="http://schemas.openxmlformats.org/officeDocument/2006/relationships/hyperlink" Target="https://uk.wikipedia.org/wiki/%D0%A2%D1%80%D0%B8%D1%82%D0%BE%D0%BD_%D0%B3%D1%80%D0%B5%D0%B1%D1%96%D0%BD%D1%87%D0%B0%D1%81%D1%82%D0%B8%D0%B9" TargetMode="External"/><Relationship Id="rId22" Type="http://schemas.openxmlformats.org/officeDocument/2006/relationships/hyperlink" Target="https://uk.wikipedia.org/wiki/%D0%9A%D0%B0%D0%B7%D0%B5%D0%BD%D0%BD%D0%B8%D0%B9_%D0%A2%D0%BE%D1%80%D0%B5%D1%86%D1%8C" TargetMode="External"/><Relationship Id="rId27" Type="http://schemas.openxmlformats.org/officeDocument/2006/relationships/hyperlink" Target="https://uk.wikipedia.org/wiki/%D0%9D%D0%B0%D1%86%D1%96%D0%BE%D0%BD%D0%B0%D0%BB%D1%8C%D0%BD%D0%B8%D0%B9_%D0%BF%D1%80%D0%B8%D1%80%D0%BE%D0%B4%D0%BD%D0%B8%D0%B9_%D0%BF%D0%B0%D1%80%D0%BA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D09407-53BC-485E-B4CE-BC5E4FC4B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1DB988-49FC-4608-B0A2-E2F3A4019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9B930FD-8671-4C4C-ADCF-73AC1D0CD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7257560" y="0"/>
            <a:ext cx="1886211" cy="2174333"/>
            <a:chOff x="-305" y="-4155"/>
            <a:chExt cx="2514948" cy="2174333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35B12C1-569C-4E37-AA33-7EF215F201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23E2660-7810-46F6-8752-187127C83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991DC45-0378-45B3-B325-FB8F98545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228F5BA-5150-4554-B7EA-93F371F3B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BDF2E6-902C-D2C4-4DFA-B2AE9C652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437" y="142178"/>
            <a:ext cx="8644398" cy="2593318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83C2651-AE0C-4AE4-8725-E2F9414FE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-228" y="4322879"/>
            <a:ext cx="2533818" cy="2535121"/>
            <a:chOff x="-305" y="-1"/>
            <a:chExt cx="3832880" cy="2876136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CE13265-B5D2-47B4-A199-E05F390D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93EBD03-D832-462C-9304-7273698ED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D53D3E2-805E-40D2-964F-352BF6D47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7A9A916-A926-43E6-800F-432ABC3F2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Северский донец картинки - 70 фото">
            <a:extLst>
              <a:ext uri="{FF2B5EF4-FFF2-40B4-BE49-F238E27FC236}">
                <a16:creationId xmlns:a16="http://schemas.microsoft.com/office/drawing/2014/main" id="{E62518B7-4316-4AEC-8C00-F2648BCF2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159" y="2803688"/>
            <a:ext cx="6429676" cy="39121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496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083F6-5D5B-F57A-6C52-256C840F3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843020-C994-FD6A-FD40-3BB2456BE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47" y="153910"/>
            <a:ext cx="8628531" cy="842786"/>
          </a:xfrm>
          <a:prstGeom prst="rect">
            <a:avLst/>
          </a:prstGeom>
        </p:spPr>
      </p:pic>
      <p:pic>
        <p:nvPicPr>
          <p:cNvPr id="2050" name="Picture 2" descr="Оздоровление бассейна Северского Донца рассмотрят в ходе совещания в  Кабмина Украины - Донбасс информационный">
            <a:extLst>
              <a:ext uri="{FF2B5EF4-FFF2-40B4-BE49-F238E27FC236}">
                <a16:creationId xmlns:a16="http://schemas.microsoft.com/office/drawing/2014/main" id="{84CB2AAC-D077-8930-2903-FE997F79F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67" y="1114471"/>
            <a:ext cx="7831265" cy="50120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945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96E4F-F898-D814-C446-B5CD35530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10AE2A-3C85-7DA0-D66E-FD6F29ECC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18" y="321935"/>
            <a:ext cx="7351144" cy="48273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3F0FD3-C614-E958-9BEC-C05844E470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977"/>
          <a:stretch/>
        </p:blipFill>
        <p:spPr>
          <a:xfrm>
            <a:off x="540205" y="5230368"/>
            <a:ext cx="8290261" cy="1115568"/>
          </a:xfrm>
          <a:prstGeom prst="rect">
            <a:avLst/>
          </a:prstGeom>
        </p:spPr>
      </p:pic>
      <p:pic>
        <p:nvPicPr>
          <p:cNvPr id="3074" name="Picture 2" descr="Более 670 работ на тему «северский донец»: стоковые фото, картинки и  изображения royalty-free - iStock">
            <a:extLst>
              <a:ext uri="{FF2B5EF4-FFF2-40B4-BE49-F238E27FC236}">
                <a16:creationId xmlns:a16="http://schemas.microsoft.com/office/drawing/2014/main" id="{4A02EA9F-904F-C87A-BC81-806EFE5CF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615" y="804672"/>
            <a:ext cx="6160770" cy="42581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056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4F058-04A5-8841-93B2-577D3464E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84874E2-A018-8538-06D5-C817C1377F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 descr="Северный донец - фото и картинки: 59 штук">
            <a:extLst>
              <a:ext uri="{FF2B5EF4-FFF2-40B4-BE49-F238E27FC236}">
                <a16:creationId xmlns:a16="http://schemas.microsoft.com/office/drawing/2014/main" id="{90144225-B0A2-B5D7-7215-3F7614D1C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04" y="166420"/>
            <a:ext cx="7936992" cy="52582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05F05D-5CCA-8ADD-A56C-704F035E0329}"/>
              </a:ext>
            </a:extLst>
          </p:cNvPr>
          <p:cNvSpPr txBox="1"/>
          <p:nvPr/>
        </p:nvSpPr>
        <p:spPr>
          <a:xfrm>
            <a:off x="265176" y="5591663"/>
            <a:ext cx="82753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k-SK" dirty="0">
                <a:hlinkClick r:id="rId3"/>
              </a:rPr>
              <a:t>Fly_09082019. Siverskyi Donets river (SC GIS Ukraine) / </a:t>
            </a:r>
            <a:r>
              <a:rPr lang="uk-UA" dirty="0">
                <a:hlinkClick r:id="rId3"/>
              </a:rPr>
              <a:t>р. Сіверський Донець (</a:t>
            </a:r>
            <a:r>
              <a:rPr lang="sk-SK" dirty="0">
                <a:hlinkClick r:id="rId3"/>
              </a:rPr>
              <a:t>youtube.com)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81468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7E58E-E484-B05C-FFFE-9D11ECB774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A9D17C-C102-5AF4-1FD6-7DFC16FDDC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F4E67D5-2F9D-B952-DEFA-8B1612809C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Северский донец картинки - 70 фото">
            <a:extLst>
              <a:ext uri="{FF2B5EF4-FFF2-40B4-BE49-F238E27FC236}">
                <a16:creationId xmlns:a16="http://schemas.microsoft.com/office/drawing/2014/main" id="{D0FD4E66-AEE8-6913-EF70-119494117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6" y="167053"/>
            <a:ext cx="8567928" cy="5191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E23D43-789C-888B-A293-2C3F75ABD173}"/>
              </a:ext>
            </a:extLst>
          </p:cNvPr>
          <p:cNvSpPr txBox="1"/>
          <p:nvPr/>
        </p:nvSpPr>
        <p:spPr>
          <a:xfrm>
            <a:off x="594360" y="5792850"/>
            <a:ext cx="81930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>
                <a:hlinkClick r:id="rId3"/>
              </a:rPr>
              <a:t>Найбільша річка східної України - Сіверський Донець | Твоя Донеччина (</a:t>
            </a:r>
            <a:r>
              <a:rPr lang="sk-SK" dirty="0">
                <a:hlinkClick r:id="rId3"/>
              </a:rPr>
              <a:t>youtube.com)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71814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8C617-8ED1-E9DC-DC61-6F51BDF2E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7DD86-DE5A-06E0-C0AE-C03C6CEA80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BF2529B-415E-0EE8-B18B-7F47304318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9A579DE-1EBD-87A4-F032-BCF023B791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28" y="941832"/>
            <a:ext cx="9088471" cy="500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6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7D14F-957E-6624-E715-0AE758DD2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C82166-2C21-7CF4-2A4B-DB9BB8852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954" y="195064"/>
            <a:ext cx="4027241" cy="4267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652A7A-5002-C0D8-7C51-51BB5F588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520" y="621792"/>
            <a:ext cx="7455823" cy="2064340"/>
          </a:xfrm>
          <a:prstGeom prst="rect">
            <a:avLst/>
          </a:prstGeom>
        </p:spPr>
      </p:pic>
      <p:pic>
        <p:nvPicPr>
          <p:cNvPr id="6146" name="Picture 2" descr="День Сіверського Дінця святкує 15-річчя! | Сіверсько-Донецьке басейнове  управління водних ресурсів">
            <a:extLst>
              <a:ext uri="{FF2B5EF4-FFF2-40B4-BE49-F238E27FC236}">
                <a16:creationId xmlns:a16="http://schemas.microsoft.com/office/drawing/2014/main" id="{4C0A2922-9C50-2E41-325C-08C5B1E1E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692154"/>
            <a:ext cx="6629400" cy="3970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868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BFD5A-E601-DC7F-2254-35EB0A050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167F4E0-FB8A-16CB-9A06-D8FB0380EEB5}"/>
              </a:ext>
            </a:extLst>
          </p:cNvPr>
          <p:cNvSpPr txBox="1"/>
          <p:nvPr/>
        </p:nvSpPr>
        <p:spPr>
          <a:xfrm>
            <a:off x="228600" y="106232"/>
            <a:ext cx="8750808" cy="220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Северський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Дінець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головна водна артерія Східної України. Сіверський Донець бере початок на </a:t>
            </a:r>
            <a:r>
              <a:rPr lang="uk-UA" sz="1200" u="none" strike="noStrike" kern="100" dirty="0" err="1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Середньоросійська височи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Середньоруській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Середньоросійська височи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височині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Ріка, регульована, її довжина складає 1 053 км,  а в межах України — близько 718 км.  Збираючи на своєму шляху велику кількість малих і середніх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приток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вона впадає в річку Дон. Береги цієї річки заселяли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Сіверці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слов'яни, які розташувались на узгір'ї, що оглядає річку. Ймовірно, назва Сіверського Дінця походить від осетинського слова "дон", яке означає воду. Суфікс "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в старослов'янському стилі, наче підказує, що це малий Дон, на відміну від літописного великого Дону.</a:t>
            </a:r>
          </a:p>
          <a:p>
            <a:pPr>
              <a:spcAft>
                <a:spcPts val="750"/>
              </a:spcAft>
            </a:pP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Живлення Сіверського Дінця переважно снігове, тому витрата води протягом року нерівномірна. Весняна </a:t>
            </a:r>
            <a:r>
              <a:rPr lang="uk-UA" sz="12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 tooltip="Повін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повінь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займає близько 2 місяців з лютого по квітень, у цей період вода підіймається на 3—8 м.</a:t>
            </a:r>
          </a:p>
          <a:p>
            <a:pPr>
              <a:spcAft>
                <a:spcPts val="750"/>
              </a:spcAft>
            </a:pP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Правий берег високий (інколи зустрічаються крейдяні скелі),;дуже розчленований ярами, лівий пологий, у нього розміщується заплава з чисельними </a:t>
            </a:r>
            <a:r>
              <a:rPr lang="uk-UA" sz="12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 tooltip="Стариц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старицями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озерами і болотами, найбільше з яких озеро </a:t>
            </a:r>
            <a:r>
              <a:rPr lang="uk-UA" sz="12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 tooltip="Лиман (озеро, Харківська область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Лиман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Русло річки відрізняється звивистістю, особливо до впадіння річки </a:t>
            </a:r>
            <a:r>
              <a:rPr lang="uk-UA" sz="12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6" tooltip="Оскіл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Оскіл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На річці (у верхній і середній течії) багато перекатів, бистрин, невеликих поріжків, завалів.</a:t>
            </a:r>
          </a:p>
        </p:txBody>
      </p:sp>
      <p:pic>
        <p:nvPicPr>
          <p:cNvPr id="8" name="Рисунок 7" descr="Зображення, що містить хмара, просто неба, дерево, небо&#10;&#10;Автоматично згенерований опис">
            <a:extLst>
              <a:ext uri="{FF2B5EF4-FFF2-40B4-BE49-F238E27FC236}">
                <a16:creationId xmlns:a16="http://schemas.microsoft.com/office/drawing/2014/main" id="{7BC94081-CD88-8194-9335-A2FC1CADB3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" y="2403209"/>
            <a:ext cx="6931152" cy="3900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44307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D98B7-8F81-8167-32FC-DECEEDA07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1AF347D-54DC-23D3-187F-AA522ED94FA5}"/>
              </a:ext>
            </a:extLst>
          </p:cNvPr>
          <p:cNvSpPr txBox="1"/>
          <p:nvPr/>
        </p:nvSpPr>
        <p:spPr>
          <a:xfrm>
            <a:off x="77724" y="0"/>
            <a:ext cx="8988552" cy="3748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50"/>
              </a:spcAft>
            </a:pPr>
            <a:r>
              <a:rPr lang="uk-UA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айбільша притока Сіверського Дінця — </a:t>
            </a:r>
            <a:r>
              <a:rPr lang="uk-UA" sz="12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Оскіл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Оскіл</a:t>
            </a:r>
            <a:r>
              <a:rPr lang="uk-UA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Правою притокою Сіверського Дінця є річка Торець.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Річка має багато поворотів і вигинів,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водорость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поблизу берега і багато місць для риболовлі.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Сіверський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Дінець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також є важливим місцем відпочинку для жителів. через що уздовж його берегів розмістилось багато баз відпочинку різноманітних типів.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Сіверському Дінці водиться 41 вид риб. Найпоширеніші дрібні види риби: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 tooltip="Річковий окун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окунь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 tooltip="Пліт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плітка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 tooltip="Краснопір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краснопірка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серед середніх і великих видів (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 tooltip="Лящ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лящ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7" tooltip="Судак (риб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судак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 tooltip="Со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сом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9" tooltip="Щук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щука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b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берегах річки, в заплавних болотах можна зустріти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0" tooltip="Жаба озер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жабу озерну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1" tooltip="Кумка червоночерев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кумку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2" tooltip="Великий тритон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тритонів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3" tooltip="Тритон звичайни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звичайного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і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4" tooltip="Тритон гребінчасти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гребінчастого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рідше зустрічаються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5" tooltip="Вуж звичайни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вуж звичайний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та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6" tooltip="Вуж водяний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водяний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також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7" tooltip="Черепаха болот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черепаха болотна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Одним з найпоширеніших видів тварин, що мешкають поблизу Сіверського Дінця, є, безсумнівно,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8" tooltip="Ропуха зеле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ропуха зелена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Раніше уздовж Сіверського Дінця росли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19" tooltip="Вікові дуби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вікові дуби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що були вирубані в XVIII—XIX століттях. Є відомості про те, що ще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0" tooltip="Петро I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Петро I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використовував ліс з берегів Сіверського Дінця для будування кораблів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Будучи однією з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1" tooltip="Найбільші річки України (за басейном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найбільших річок України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Сіверський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Дінець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дуже </a:t>
            </a:r>
            <a:r>
              <a:rPr lang="uk-UA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інтенсивно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використовується в господарстві.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Деякі притоки Сіверського Дінця (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2" tooltip="Казенний Торец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Казенний Торець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3" tooltip="Бахмут (річка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Бахмут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1200" u="none" strike="noStrike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4" tooltip="Луган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Лугань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настільки забруднені, що в них небезпечна навіть рибна ловля.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правому березі річки розташована філія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5" tooltip="Український степовий природний заповідни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Українського степового природного заповідника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6" tooltip="Крейдова флора (заповідник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Крейдова флора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та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7" tooltip="Національний природний парк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національний природний парк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1200" u="none" strike="noStrike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8" tooltip="Святі Гори (національний природний парк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Святі Гори</a:t>
            </a:r>
            <a:r>
              <a:rPr lang="uk-UA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 descr="Зображення, що містить просто неба, небо, вода, дерево&#10;&#10;Автоматично згенерований опис">
            <a:extLst>
              <a:ext uri="{FF2B5EF4-FFF2-40B4-BE49-F238E27FC236}">
                <a16:creationId xmlns:a16="http://schemas.microsoft.com/office/drawing/2014/main" id="{62776111-C348-EA86-A958-BE10D343486A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416" y="3651354"/>
            <a:ext cx="5843016" cy="2990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8504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FF799-1757-A8F8-FE83-47A8ECE94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49C7A-78AA-235D-60BD-08B37070B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5CEA8E6-8A9E-F734-BEA1-987DED737F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 descr="Зображення, що містить текст, водний ссавець, Морські ссавці, ссавець&#10;&#10;Автоматично згенерований опис">
            <a:extLst>
              <a:ext uri="{FF2B5EF4-FFF2-40B4-BE49-F238E27FC236}">
                <a16:creationId xmlns:a16="http://schemas.microsoft.com/office/drawing/2014/main" id="{866368AB-EA1C-1DA7-0E58-62F43CD7D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95" y="219456"/>
            <a:ext cx="8802009" cy="622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891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474</Words>
  <Application>Microsoft Office PowerPoint</Application>
  <PresentationFormat>Екран (4:3)</PresentationFormat>
  <Paragraphs>13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Ірина Кушнарьова</dc:creator>
  <cp:lastModifiedBy>Ірина Кушнарьова</cp:lastModifiedBy>
  <cp:revision>4</cp:revision>
  <dcterms:created xsi:type="dcterms:W3CDTF">2024-02-18T11:00:58Z</dcterms:created>
  <dcterms:modified xsi:type="dcterms:W3CDTF">2024-02-18T18:50:00Z</dcterms:modified>
</cp:coreProperties>
</file>