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99ABA78-0CA0-49C4-B179-C926FA9F9E25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92EC6E2-3E41-47BE-AA31-7901D38F3274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731200"/>
            <a:ext cx="6400800" cy="93536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100" dirty="0" smtClean="0"/>
              <a:t/>
            </a:r>
            <a:br>
              <a:rPr lang="uk-UA" sz="3100" dirty="0" smtClean="0"/>
            </a:br>
            <a:r>
              <a:rPr lang="uk-UA" sz="31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Презентація доповіді  </a:t>
            </a:r>
            <a:r>
              <a:rPr lang="uk-UA" sz="31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на тему:</a:t>
            </a:r>
            <a:r>
              <a:rPr lang="uk-UA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b="1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uk-UA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83" y="1700808"/>
            <a:ext cx="2449323" cy="36473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1972" y="2252524"/>
            <a:ext cx="5760640" cy="4464496"/>
          </a:xfrm>
        </p:spPr>
        <p:txBody>
          <a:bodyPr>
            <a:normAutofit/>
          </a:bodyPr>
          <a:lstStyle/>
          <a:p>
            <a:pPr algn="just"/>
            <a:r>
              <a:rPr lang="uk-UA" sz="3900" dirty="0" smtClean="0"/>
              <a:t> </a:t>
            </a:r>
            <a:r>
              <a:rPr lang="uk-UA" sz="3900" dirty="0" smtClean="0"/>
              <a:t>         </a:t>
            </a:r>
            <a:r>
              <a:rPr lang="uk-UA" sz="3900" b="1" i="1" dirty="0" smtClean="0">
                <a:solidFill>
                  <a:schemeClr val="tx1"/>
                </a:solidFill>
                <a:latin typeface="Arial Nova Cond Light" pitchFamily="34" charset="0"/>
              </a:rPr>
              <a:t>«</a:t>
            </a:r>
            <a:r>
              <a:rPr lang="uk-UA" sz="3900" b="1" i="1" dirty="0" smtClean="0">
                <a:solidFill>
                  <a:schemeClr val="tx1"/>
                </a:solidFill>
                <a:latin typeface="Arial Nova Cond Light" pitchFamily="34" charset="0"/>
              </a:rPr>
              <a:t>Використання ідей</a:t>
            </a:r>
          </a:p>
          <a:p>
            <a:pPr algn="just"/>
            <a:r>
              <a:rPr lang="uk-UA" sz="3900" b="1" i="1" dirty="0" smtClean="0">
                <a:solidFill>
                  <a:schemeClr val="tx1"/>
                </a:solidFill>
                <a:latin typeface="Arial Nova Cond Light" pitchFamily="34" charset="0"/>
              </a:rPr>
              <a:t> В.О. Сухомлинського щодо формування здорового способу життя на уроках географії та основ здоров’я»</a:t>
            </a:r>
          </a:p>
          <a:p>
            <a:r>
              <a:rPr lang="uk-UA" sz="3800" b="1" dirty="0" smtClean="0"/>
              <a:t>                                                                                         </a:t>
            </a:r>
            <a:endParaRPr lang="uk-UA" sz="2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82029" y="6237129"/>
            <a:ext cx="205376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AD0101"/>
              </a:buClr>
            </a:pPr>
            <a:r>
              <a:rPr lang="uk-UA" sz="2600" b="1" dirty="0">
                <a:solidFill>
                  <a:srgbClr val="303030"/>
                </a:solidFill>
              </a:rPr>
              <a:t>А.С. Лісняк </a:t>
            </a:r>
          </a:p>
        </p:txBody>
      </p:sp>
    </p:spTree>
    <p:extLst>
      <p:ext uri="{BB962C8B-B14F-4D97-AF65-F5344CB8AC3E}">
        <p14:creationId xmlns:p14="http://schemas.microsoft.com/office/powerpoint/2010/main" val="4214990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7920880" cy="5184576"/>
          </a:xfrm>
        </p:spPr>
        <p:txBody>
          <a:bodyPr>
            <a:noAutofit/>
          </a:bodyPr>
          <a:lstStyle/>
          <a:p>
            <a:pPr indent="0" algn="just">
              <a:buNone/>
            </a:pPr>
            <a:r>
              <a:rPr lang="uk-UA" sz="4000" b="1" i="1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«Турбота про здоров’я – це найважливіша праця вихователя. Від життєрадісності, бадьорості дітей залежить їх духовне життя, світогляд, розумовий розвиток, міцність знань і віра в свої сили» </a:t>
            </a:r>
          </a:p>
          <a:p>
            <a:pPr indent="0">
              <a:buNone/>
            </a:pPr>
            <a:r>
              <a:rPr lang="uk-UA" sz="4000" b="1" i="1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        </a:t>
            </a:r>
          </a:p>
          <a:p>
            <a:pPr indent="0">
              <a:buNone/>
            </a:pPr>
            <a:r>
              <a:rPr lang="uk-UA" sz="2400" b="1" i="1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                 В.О. Сухомлинський </a:t>
            </a:r>
            <a:endParaRPr lang="uk-UA" sz="24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091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1">
                    <a:lumMod val="75000"/>
                  </a:schemeClr>
                </a:solidFill>
              </a:rPr>
              <a:t>Співвідношення здорового способу життя:</a:t>
            </a:r>
            <a:endParaRPr lang="uk-UA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Тройная стрелка влево/вправо/вверх 3"/>
          <p:cNvSpPr/>
          <p:nvPr/>
        </p:nvSpPr>
        <p:spPr>
          <a:xfrm rot="10800000">
            <a:off x="3801059" y="3084963"/>
            <a:ext cx="1749912" cy="892099"/>
          </a:xfrm>
          <a:prstGeom prst="leftRightUpArrow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Шестиугольник 4"/>
          <p:cNvSpPr/>
          <p:nvPr/>
        </p:nvSpPr>
        <p:spPr>
          <a:xfrm>
            <a:off x="1547664" y="2551200"/>
            <a:ext cx="1852792" cy="1728192"/>
          </a:xfrm>
          <a:prstGeom prst="hexagon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tx1"/>
                </a:solidFill>
              </a:rPr>
              <a:t>Здоров’я</a:t>
            </a:r>
            <a:endParaRPr lang="uk-UA" b="1" i="1" dirty="0">
              <a:solidFill>
                <a:schemeClr val="tx1"/>
              </a:solidFill>
            </a:endParaRPr>
          </a:p>
        </p:txBody>
      </p:sp>
      <p:sp>
        <p:nvSpPr>
          <p:cNvPr id="6" name="Шестиугольник 5"/>
          <p:cNvSpPr/>
          <p:nvPr/>
        </p:nvSpPr>
        <p:spPr>
          <a:xfrm>
            <a:off x="3804482" y="4365104"/>
            <a:ext cx="1852792" cy="1634480"/>
          </a:xfrm>
          <a:prstGeom prst="hexagon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tx1"/>
                </a:solidFill>
              </a:rPr>
              <a:t>Культура</a:t>
            </a:r>
          </a:p>
          <a:p>
            <a:pPr algn="ctr"/>
            <a:r>
              <a:rPr lang="uk-UA" b="1" i="1" dirty="0">
                <a:solidFill>
                  <a:schemeClr val="tx1"/>
                </a:solidFill>
              </a:rPr>
              <a:t>з</a:t>
            </a:r>
            <a:r>
              <a:rPr lang="uk-UA" b="1" i="1" dirty="0" smtClean="0">
                <a:solidFill>
                  <a:schemeClr val="tx1"/>
                </a:solidFill>
              </a:rPr>
              <a:t>доров’я</a:t>
            </a:r>
            <a:endParaRPr lang="uk-UA" b="1" i="1" dirty="0">
              <a:solidFill>
                <a:schemeClr val="tx1"/>
              </a:solidFill>
            </a:endParaRPr>
          </a:p>
        </p:txBody>
      </p:sp>
      <p:sp>
        <p:nvSpPr>
          <p:cNvPr id="7" name="Шестиугольник 6"/>
          <p:cNvSpPr/>
          <p:nvPr/>
        </p:nvSpPr>
        <p:spPr>
          <a:xfrm>
            <a:off x="6156176" y="2551200"/>
            <a:ext cx="1800200" cy="1628182"/>
          </a:xfrm>
          <a:prstGeom prst="hexagon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smtClean="0">
                <a:solidFill>
                  <a:schemeClr val="tx1"/>
                </a:solidFill>
              </a:rPr>
              <a:t>Здоровий</a:t>
            </a:r>
            <a:r>
              <a:rPr lang="uk-UA" b="1" i="1" dirty="0" smtClean="0">
                <a:solidFill>
                  <a:schemeClr val="tx1"/>
                </a:solidFill>
              </a:rPr>
              <a:t> спосіб</a:t>
            </a:r>
          </a:p>
          <a:p>
            <a:pPr algn="ctr"/>
            <a:r>
              <a:rPr lang="uk-UA" b="1" i="1" dirty="0" smtClean="0">
                <a:solidFill>
                  <a:schemeClr val="tx1"/>
                </a:solidFill>
              </a:rPr>
              <a:t>життя</a:t>
            </a:r>
            <a:endParaRPr lang="uk-UA" b="1" i="1" dirty="0">
              <a:solidFill>
                <a:schemeClr val="tx1"/>
              </a:solidFill>
            </a:endParaRP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96" y="3531014"/>
            <a:ext cx="2571292" cy="283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79392"/>
            <a:ext cx="2362200" cy="193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73">
            <a:off x="629089" y="570866"/>
            <a:ext cx="782201" cy="62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3731" flipH="1">
            <a:off x="7560550" y="1764598"/>
            <a:ext cx="834900" cy="676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7215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6000" b="1" dirty="0" smtClean="0"/>
              <a:t>Здоров’я </a:t>
            </a:r>
            <a:r>
              <a:rPr lang="uk-UA" b="1" dirty="0" smtClean="0"/>
              <a:t>- це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2323652"/>
            <a:ext cx="7200916" cy="3508977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uk-UA" sz="2800" dirty="0" smtClean="0"/>
              <a:t>стан повного фізичного, духовного і соціального благополуччя, а не тільки відсутність хвороб і фізичних вад.</a:t>
            </a:r>
            <a:endParaRPr lang="uk-UA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149080"/>
            <a:ext cx="6028928" cy="1795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829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     Здоровий спосіб життя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sz="2700" dirty="0" smtClean="0"/>
              <a:t>як сценарій життєдіяльності, спрямованої на збереження та покращення здоров’я людей</a:t>
            </a:r>
            <a:endParaRPr lang="uk-UA" sz="27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2376264" cy="1581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495212"/>
            <a:ext cx="8568952" cy="4362788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uk-UA" b="1" i="1" dirty="0"/>
          </a:p>
          <a:p>
            <a:pPr marL="68580" indent="0">
              <a:buNone/>
            </a:pPr>
            <a:endParaRPr lang="uk-UA" sz="2000" b="1" i="1" dirty="0" smtClean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68580" indent="0">
              <a:buNone/>
            </a:pPr>
            <a:r>
              <a:rPr lang="uk-UA" sz="1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Позитивні емоції        Особиста гігієна        Раціональне харчування</a:t>
            </a:r>
          </a:p>
          <a:p>
            <a:pPr marL="68580" indent="0">
              <a:buNone/>
            </a:pPr>
            <a:endParaRPr lang="uk-UA" sz="18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68580" indent="0">
              <a:buNone/>
            </a:pPr>
            <a:endParaRPr lang="uk-UA" sz="2000" b="1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68580" indent="0">
              <a:buNone/>
            </a:pPr>
            <a:endParaRPr lang="uk-UA" b="1" i="1" dirty="0" smtClean="0"/>
          </a:p>
          <a:p>
            <a:endParaRPr lang="uk-UA" b="1" i="1" dirty="0" smtClean="0"/>
          </a:p>
          <a:p>
            <a:endParaRPr lang="uk-UA" b="1" i="1" dirty="0"/>
          </a:p>
          <a:p>
            <a:pPr marL="68580" indent="0">
              <a:buNone/>
            </a:pPr>
            <a:r>
              <a:rPr lang="uk-UA" sz="1800" b="1" i="1" dirty="0" smtClean="0"/>
              <a:t>    Режим дня учнів               Фізично                              Відмова від</a:t>
            </a:r>
          </a:p>
          <a:p>
            <a:pPr marL="68580" indent="0">
              <a:buNone/>
            </a:pPr>
            <a:r>
              <a:rPr lang="uk-UA" sz="1800" b="1" i="1" dirty="0" smtClean="0"/>
              <a:t>                                          </a:t>
            </a:r>
            <a:r>
              <a:rPr lang="uk-UA" sz="1800" b="1" i="1" dirty="0"/>
              <a:t>активне </a:t>
            </a:r>
            <a:r>
              <a:rPr lang="uk-UA" sz="1800" b="1" i="1" dirty="0" smtClean="0"/>
              <a:t>життя                   шкідливих </a:t>
            </a:r>
            <a:r>
              <a:rPr lang="uk-UA" sz="1800" b="1" i="1" dirty="0"/>
              <a:t>звичок</a:t>
            </a:r>
          </a:p>
          <a:p>
            <a:pPr marL="68580" indent="0">
              <a:buNone/>
            </a:pPr>
            <a:endParaRPr lang="uk-UA" sz="1800" b="1" i="1" dirty="0" smtClean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282" y="1961836"/>
            <a:ext cx="2448272" cy="1491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554" y="1877672"/>
            <a:ext cx="2949251" cy="1491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21" y="3667645"/>
            <a:ext cx="2118557" cy="20993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545" y="3648237"/>
            <a:ext cx="2763268" cy="18408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282" y="3833592"/>
            <a:ext cx="2386008" cy="15526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2532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39552" y="980728"/>
            <a:ext cx="8064896" cy="5616624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uk-UA" sz="5400" b="1" dirty="0" smtClean="0">
                <a:solidFill>
                  <a:schemeClr val="bg2">
                    <a:lumMod val="50000"/>
                  </a:schemeClr>
                </a:solidFill>
              </a:rPr>
              <a:t>Культура здоров'я     </a:t>
            </a:r>
            <a:r>
              <a:rPr lang="uk-UA" sz="2800" dirty="0">
                <a:solidFill>
                  <a:schemeClr val="tx1"/>
                </a:solidFill>
              </a:rPr>
              <a:t>важливий складовий компонент загальної культури людини, обумовлений матеріальним і духовним середовищем життєдіяльності суспільства, що виражається в системі цінностей, знань, потреб, умінь і навичок з формування, збереження й зміцнення </a:t>
            </a:r>
            <a:r>
              <a:rPr lang="uk-UA" sz="2800" dirty="0" smtClean="0">
                <a:solidFill>
                  <a:schemeClr val="tx1"/>
                </a:solidFill>
              </a:rPr>
              <a:t>її здоров'я.</a:t>
            </a:r>
            <a:endParaRPr lang="uk-UA" sz="28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97152"/>
            <a:ext cx="3248878" cy="1626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15552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76872"/>
            <a:ext cx="6672238" cy="4174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7848872" cy="3508977"/>
          </a:xfrm>
        </p:spPr>
        <p:txBody>
          <a:bodyPr/>
          <a:lstStyle/>
          <a:p>
            <a:pPr marL="68580" indent="0" algn="just">
              <a:buNone/>
            </a:pPr>
            <a:r>
              <a:rPr lang="uk-UA" dirty="0" smtClean="0"/>
              <a:t>Соціальна значимість здоров’я дітей, зокрема і шкільного підліткового віку, зумовлена тим, що вони представляють найближчий репродуктивний, інтелектуальний, економічний, соціальний, політичний та культурний потенціал суспільства.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94299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76" y="692696"/>
            <a:ext cx="7469088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2368" y="1258851"/>
            <a:ext cx="7848872" cy="3508977"/>
          </a:xfrm>
        </p:spPr>
        <p:txBody>
          <a:bodyPr/>
          <a:lstStyle/>
          <a:p>
            <a:pPr marL="68580" indent="0" algn="just">
              <a:buNone/>
            </a:pPr>
            <a:r>
              <a:rPr lang="uk-UA" dirty="0" smtClean="0"/>
              <a:t>У вітчизняній та зарубіжній літературі зазначається, що незамінним та практично єдиним (після сім’ї) органом, який спроможний впливати на стан здоров’я дітей та підлітків, є навчальний заклад, зокрема і школа.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3176" y="3429000"/>
            <a:ext cx="76472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Я не боюсь ще й ще раз повторювати: турбота про здоров’я — це найважливіша праця вихователя. Від життєрадісності, бадьорості дітей залежать </a:t>
            </a:r>
            <a:r>
              <a:rPr lang="uk-UA" sz="28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їхнє </a:t>
            </a:r>
            <a:r>
              <a:rPr lang="uk-UA" sz="2800" dirty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духовне життя, світогляд, розумовий розвиток, міцність знань, віра в свої сили</a:t>
            </a:r>
            <a:r>
              <a:rPr lang="uk-UA" sz="28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.</a:t>
            </a:r>
          </a:p>
          <a:p>
            <a:pPr algn="just"/>
            <a:r>
              <a:rPr lang="uk-UA" sz="28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                                                       В.О. Сухомлинський</a:t>
            </a:r>
            <a:endParaRPr lang="uk-UA" sz="2800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798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68960"/>
            <a:ext cx="7848872" cy="3410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08720"/>
            <a:ext cx="7992888" cy="4347845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uk-UA" dirty="0" smtClean="0"/>
              <a:t>       За </a:t>
            </a:r>
            <a:r>
              <a:rPr lang="uk-UA" dirty="0"/>
              <a:t>останні 10-15 років відбулися і </a:t>
            </a:r>
            <a:r>
              <a:rPr lang="uk-UA" dirty="0" smtClean="0"/>
              <a:t>тривають суттєві </a:t>
            </a:r>
            <a:r>
              <a:rPr lang="uk-UA" dirty="0"/>
              <a:t>зміни в загальній середній освіті. Основні </a:t>
            </a:r>
            <a:r>
              <a:rPr lang="uk-UA" dirty="0" smtClean="0"/>
              <a:t>з них </a:t>
            </a:r>
            <a:r>
              <a:rPr lang="uk-UA" dirty="0"/>
              <a:t>стосуються структури навчального процесу, </a:t>
            </a:r>
            <a:r>
              <a:rPr lang="uk-UA" dirty="0" smtClean="0"/>
              <a:t>рівня навчального </a:t>
            </a:r>
            <a:r>
              <a:rPr lang="uk-UA" dirty="0"/>
              <a:t>навантаження, змісту навчання.</a:t>
            </a:r>
          </a:p>
          <a:p>
            <a:pPr marL="68580" indent="0" algn="just">
              <a:buNone/>
            </a:pPr>
            <a:r>
              <a:rPr lang="uk-UA" dirty="0" smtClean="0"/>
              <a:t>       У </a:t>
            </a:r>
            <a:r>
              <a:rPr lang="uk-UA" dirty="0"/>
              <a:t>той же час навчальна діяльність, як </a:t>
            </a:r>
            <a:r>
              <a:rPr lang="uk-UA" dirty="0" smtClean="0"/>
              <a:t>показують дослідження</a:t>
            </a:r>
            <a:r>
              <a:rPr lang="uk-UA" dirty="0"/>
              <a:t>, здебільшого </a:t>
            </a:r>
            <a:r>
              <a:rPr lang="uk-UA" dirty="0" smtClean="0"/>
              <a:t>залишається неадаптованою </a:t>
            </a:r>
            <a:r>
              <a:rPr lang="uk-UA" dirty="0"/>
              <a:t>до особливостей розвитку і </a:t>
            </a:r>
            <a:r>
              <a:rPr lang="uk-UA" dirty="0" smtClean="0"/>
              <a:t>стану  здоров’я </a:t>
            </a:r>
            <a:r>
              <a:rPr lang="uk-UA" dirty="0"/>
              <a:t>сучасних школярів. </a:t>
            </a:r>
          </a:p>
        </p:txBody>
      </p:sp>
    </p:spTree>
    <p:extLst>
      <p:ext uri="{BB962C8B-B14F-4D97-AF65-F5344CB8AC3E}">
        <p14:creationId xmlns:p14="http://schemas.microsoft.com/office/powerpoint/2010/main" val="1875119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74904"/>
            <a:ext cx="8208912" cy="105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8064896" cy="4968552"/>
          </a:xfrm>
        </p:spPr>
        <p:txBody>
          <a:bodyPr>
            <a:noAutofit/>
          </a:bodyPr>
          <a:lstStyle/>
          <a:p>
            <a:pPr algn="just"/>
            <a:r>
              <a:rPr lang="uk-UA" sz="2000" dirty="0"/>
              <a:t>Якість отримання освіти в значній мірі залежить від стану здоров’я </a:t>
            </a:r>
            <a:r>
              <a:rPr lang="uk-UA" sz="2000" dirty="0" smtClean="0"/>
              <a:t>учнів та </a:t>
            </a:r>
            <a:r>
              <a:rPr lang="uk-UA" sz="2000" dirty="0"/>
              <a:t>умов навчання.</a:t>
            </a:r>
          </a:p>
          <a:p>
            <a:pPr algn="just"/>
            <a:r>
              <a:rPr lang="uk-UA" sz="2000" dirty="0" smtClean="0"/>
              <a:t>Спостерігається </a:t>
            </a:r>
            <a:r>
              <a:rPr lang="uk-UA" sz="2000" dirty="0"/>
              <a:t>погіршення стану здоров’я дітей 0-17 років, </a:t>
            </a:r>
            <a:r>
              <a:rPr lang="uk-UA" sz="2000" dirty="0" smtClean="0"/>
              <a:t>які перебувають </a:t>
            </a:r>
            <a:r>
              <a:rPr lang="uk-UA" sz="2000" dirty="0"/>
              <a:t>під наглядом поліклінічних закладів сфери </a:t>
            </a:r>
            <a:r>
              <a:rPr lang="uk-UA" sz="2000" dirty="0" smtClean="0"/>
              <a:t>управління Міністерства </a:t>
            </a:r>
            <a:r>
              <a:rPr lang="uk-UA" sz="2000" dirty="0"/>
              <a:t>охорони здоров’я України. </a:t>
            </a:r>
            <a:r>
              <a:rPr lang="uk-UA" sz="2000" dirty="0"/>
              <a:t>Найвищий рівень захворюваності спостерігається серед вікової групи 0–6 років (1465,3 на 1000 відповідного населення), потім серед дітей віком 15–17 років (1249,76 на 1000 дітей), у дітей віком 7–14 років цей показник був найменшим (1189, 65 на 1000 дітей</a:t>
            </a:r>
            <a:r>
              <a:rPr lang="uk-UA" sz="2000" dirty="0" smtClean="0"/>
              <a:t>).</a:t>
            </a:r>
          </a:p>
          <a:p>
            <a:pPr algn="just"/>
            <a:r>
              <a:rPr lang="uk-UA" sz="2000" dirty="0" smtClean="0"/>
              <a:t>Така </a:t>
            </a:r>
            <a:r>
              <a:rPr lang="uk-UA" sz="2000" dirty="0"/>
              <a:t>статистика говорить про кризовий явище в суспільстві, що </a:t>
            </a:r>
            <a:r>
              <a:rPr lang="uk-UA" sz="2000" dirty="0" smtClean="0"/>
              <a:t>сприяє  зміні </a:t>
            </a:r>
            <a:r>
              <a:rPr lang="uk-UA" sz="2000" dirty="0"/>
              <a:t>мотивації освітньої діяльності у дітей, сповільнення їх фізичного </a:t>
            </a:r>
            <a:r>
              <a:rPr lang="uk-UA" sz="2000" dirty="0" smtClean="0"/>
              <a:t>та особистісного </a:t>
            </a:r>
            <a:r>
              <a:rPr lang="uk-UA" sz="2000" dirty="0"/>
              <a:t>розвитку, відхиленню в соціальній поведінці.</a:t>
            </a:r>
          </a:p>
        </p:txBody>
      </p:sp>
    </p:spTree>
    <p:extLst>
      <p:ext uri="{BB962C8B-B14F-4D97-AF65-F5344CB8AC3E}">
        <p14:creationId xmlns:p14="http://schemas.microsoft.com/office/powerpoint/2010/main" val="52189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5182" y="2857500"/>
            <a:ext cx="7024744" cy="1143000"/>
          </a:xfrm>
        </p:spPr>
        <p:txBody>
          <a:bodyPr/>
          <a:lstStyle/>
          <a:p>
            <a:pPr algn="ctr"/>
            <a:r>
              <a:rPr lang="uk-UA" b="1" i="1" dirty="0"/>
              <a:t>Здоров’я залежить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07004"/>
            <a:ext cx="3307181" cy="1675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323652"/>
            <a:ext cx="7992888" cy="4777756"/>
          </a:xfrm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uk-UA" dirty="0" smtClean="0"/>
              <a:t> </a:t>
            </a:r>
            <a:r>
              <a:rPr lang="uk-UA" dirty="0"/>
              <a:t>на 20% - від навколишнього </a:t>
            </a:r>
            <a:r>
              <a:rPr lang="uk-UA" dirty="0" smtClean="0"/>
              <a:t>                                     на </a:t>
            </a:r>
            <a:r>
              <a:rPr lang="uk-UA" dirty="0"/>
              <a:t>20% - від спадковості</a:t>
            </a:r>
          </a:p>
          <a:p>
            <a:pPr marL="68580" indent="0">
              <a:buNone/>
            </a:pPr>
            <a:r>
              <a:rPr lang="uk-UA" dirty="0" smtClean="0"/>
              <a:t>                 середовища</a:t>
            </a:r>
            <a:endParaRPr lang="uk-UA" dirty="0"/>
          </a:p>
          <a:p>
            <a:endParaRPr lang="uk-UA" dirty="0"/>
          </a:p>
          <a:p>
            <a:endParaRPr lang="uk-UA" dirty="0"/>
          </a:p>
          <a:p>
            <a:pPr marL="68580" indent="0">
              <a:buNone/>
            </a:pPr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r>
              <a:rPr lang="uk-UA" dirty="0" smtClean="0"/>
              <a:t>на 10% - від рівня охорони здоров’я          на 50% - від способу життя людини </a:t>
            </a:r>
          </a:p>
          <a:p>
            <a:endParaRPr lang="uk-UA" dirty="0" smtClean="0"/>
          </a:p>
          <a:p>
            <a:endParaRPr lang="uk-UA" dirty="0" smtClean="0"/>
          </a:p>
          <a:p>
            <a:pPr marL="68580" indent="0">
              <a:buNone/>
            </a:pPr>
            <a:r>
              <a:rPr lang="uk-UA" dirty="0" smtClean="0"/>
              <a:t>,</a:t>
            </a:r>
          </a:p>
          <a:p>
            <a:endParaRPr lang="uk-UA" dirty="0" smtClean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921" y="957825"/>
            <a:ext cx="2660997" cy="177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648" y="4183029"/>
            <a:ext cx="2592288" cy="1762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580" y="4077073"/>
            <a:ext cx="2722902" cy="1711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5591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92696"/>
            <a:ext cx="6480720" cy="5139933"/>
          </a:xfrm>
        </p:spPr>
        <p:txBody>
          <a:bodyPr>
            <a:normAutofit fontScale="70000" lnSpcReduction="20000"/>
          </a:bodyPr>
          <a:lstStyle/>
          <a:p>
            <a:pPr marL="68580" indent="0" algn="just">
              <a:buNone/>
            </a:pPr>
            <a:r>
              <a:rPr lang="uk-UA" dirty="0" smtClean="0"/>
              <a:t>     Аналізуючи </a:t>
            </a:r>
            <a:r>
              <a:rPr lang="uk-UA" dirty="0"/>
              <a:t>причини негативної динаміки показників </a:t>
            </a:r>
            <a:r>
              <a:rPr lang="uk-UA" dirty="0" smtClean="0"/>
              <a:t>стану здоров’я</a:t>
            </a:r>
            <a:r>
              <a:rPr lang="uk-UA" dirty="0"/>
              <a:t>, смертності дітей та молоді в Україні, не можна </a:t>
            </a:r>
            <a:r>
              <a:rPr lang="uk-UA" dirty="0" smtClean="0"/>
              <a:t>ігнорувати спосіб </a:t>
            </a:r>
            <a:r>
              <a:rPr lang="uk-UA" dirty="0"/>
              <a:t>життя, який у структурі чинників впливу на формування </a:t>
            </a:r>
            <a:r>
              <a:rPr lang="uk-UA" dirty="0" smtClean="0"/>
              <a:t>стану здоров’я </a:t>
            </a:r>
            <a:r>
              <a:rPr lang="uk-UA" dirty="0"/>
              <a:t>складає 50 %.</a:t>
            </a:r>
          </a:p>
          <a:p>
            <a:pPr marL="68580" indent="0" algn="just">
              <a:buNone/>
            </a:pPr>
            <a:r>
              <a:rPr lang="uk-UA" dirty="0" smtClean="0"/>
              <a:t>       За </a:t>
            </a:r>
            <a:r>
              <a:rPr lang="uk-UA" dirty="0"/>
              <a:t>даними українського опитування - досвід курити </a:t>
            </a:r>
            <a:r>
              <a:rPr lang="uk-UA" dirty="0" smtClean="0"/>
              <a:t>цигарки мають </a:t>
            </a:r>
            <a:r>
              <a:rPr lang="uk-UA" dirty="0"/>
              <a:t>від 20 % до майже 78 % опитаних (залежно від їхнього віку </a:t>
            </a:r>
            <a:r>
              <a:rPr lang="uk-UA" dirty="0" smtClean="0"/>
              <a:t>і місця </a:t>
            </a:r>
            <a:r>
              <a:rPr lang="uk-UA" dirty="0"/>
              <a:t>навчання); окрім того, 11 % учнівської молоді курять щодня, а </a:t>
            </a:r>
            <a:r>
              <a:rPr lang="uk-UA" dirty="0" smtClean="0"/>
              <a:t>4 % </a:t>
            </a:r>
            <a:r>
              <a:rPr lang="uk-UA" dirty="0"/>
              <a:t>— хоча б раз на тиждень. </a:t>
            </a:r>
            <a:r>
              <a:rPr lang="uk-UA" dirty="0" smtClean="0"/>
              <a:t>Найрозповсюдженішими алкогольними  напоями</a:t>
            </a:r>
            <a:r>
              <a:rPr lang="uk-UA" dirty="0"/>
              <a:t>, які вживають учні, є пиво, слабоалкогольні напої та вино: </a:t>
            </a:r>
            <a:r>
              <a:rPr lang="uk-UA" dirty="0" smtClean="0"/>
              <a:t>3  % </a:t>
            </a:r>
            <a:r>
              <a:rPr lang="uk-UA" dirty="0"/>
              <a:t>опитаних вживають пиво щодня, а 21 % — хоча б раз на тиждень</a:t>
            </a:r>
            <a:r>
              <a:rPr lang="uk-UA" dirty="0" smtClean="0"/>
              <a:t>;  слабоалкогольні </a:t>
            </a:r>
            <a:r>
              <a:rPr lang="uk-UA" dirty="0"/>
              <a:t>напої вживають хоча б раз на місяць 15 % учнівської</a:t>
            </a:r>
          </a:p>
          <a:p>
            <a:pPr marL="68580" indent="0" algn="just">
              <a:buNone/>
            </a:pPr>
            <a:r>
              <a:rPr lang="uk-UA" dirty="0"/>
              <a:t>молоді та 14 % — хоча б раз на тиждень. Досвід вживання марихуани</a:t>
            </a:r>
          </a:p>
          <a:p>
            <a:pPr marL="68580" indent="0" algn="just">
              <a:buNone/>
            </a:pPr>
            <a:r>
              <a:rPr lang="uk-UA" dirty="0"/>
              <a:t>або гашишу у своєму житті мали 16 % учнівської молоді віком </a:t>
            </a:r>
            <a:r>
              <a:rPr lang="uk-UA" dirty="0" smtClean="0"/>
              <a:t>15–17  років </a:t>
            </a:r>
            <a:r>
              <a:rPr lang="uk-UA" dirty="0"/>
              <a:t>(24 % — серед хлопців, 9 % — серед дівчат).</a:t>
            </a:r>
          </a:p>
          <a:p>
            <a:pPr marL="68580" indent="0" algn="just">
              <a:buNone/>
            </a:pPr>
            <a:r>
              <a:rPr lang="uk-UA" dirty="0" smtClean="0"/>
              <a:t>      Наведені </a:t>
            </a:r>
            <a:r>
              <a:rPr lang="uk-UA" dirty="0"/>
              <a:t>оцінки свідчать про необхідність </a:t>
            </a:r>
            <a:r>
              <a:rPr lang="uk-UA" dirty="0" smtClean="0"/>
              <a:t>зосередження  спільних </a:t>
            </a:r>
            <a:r>
              <a:rPr lang="uk-UA" dirty="0"/>
              <a:t>зусиль медиків і педагогів на профілактичних програмах </a:t>
            </a:r>
            <a:r>
              <a:rPr lang="uk-UA" dirty="0" smtClean="0"/>
              <a:t>з  формування </a:t>
            </a:r>
            <a:r>
              <a:rPr lang="uk-UA" dirty="0"/>
              <a:t>здорового способу життя й підвищення </a:t>
            </a:r>
            <a:r>
              <a:rPr lang="uk-UA" dirty="0" smtClean="0"/>
              <a:t>особистої  відповідальності </a:t>
            </a:r>
            <a:r>
              <a:rPr lang="uk-UA" dirty="0"/>
              <a:t>за здоров’я із залученням до їх організації </a:t>
            </a:r>
            <a:r>
              <a:rPr lang="uk-UA" dirty="0" smtClean="0"/>
              <a:t>самої.</a:t>
            </a:r>
            <a:endParaRPr lang="uk-U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14422"/>
            <a:ext cx="2598639" cy="11635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711783"/>
            <a:ext cx="2080431" cy="13879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431" y="5656011"/>
            <a:ext cx="2664296" cy="13054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401" y="2079168"/>
            <a:ext cx="2363135" cy="1329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959" y="3408432"/>
            <a:ext cx="2265040" cy="15062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732" y="4908393"/>
            <a:ext cx="2162472" cy="14003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279" y="5552283"/>
            <a:ext cx="1714159" cy="12839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58530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96184"/>
            <a:ext cx="8064896" cy="3940696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uk-UA" dirty="0"/>
              <a:t>Вивчаючи тему </a:t>
            </a:r>
            <a:r>
              <a:rPr lang="uk-UA" b="1" dirty="0"/>
              <a:t>«Населення» </a:t>
            </a:r>
            <a:r>
              <a:rPr lang="uk-UA" dirty="0"/>
              <a:t>Землі та окремих материків, його чисельність, формуємо знання про </a:t>
            </a:r>
            <a:r>
              <a:rPr lang="uk-UA" dirty="0" smtClean="0"/>
              <a:t>демографічні проблеми </a:t>
            </a:r>
            <a:r>
              <a:rPr lang="uk-UA" dirty="0"/>
              <a:t>і пошуки шляхів їх вирішення. Розповідаючи про людські раси, етноси можна </a:t>
            </a:r>
            <a:r>
              <a:rPr lang="uk-UA" dirty="0" smtClean="0"/>
              <a:t>актуалізувати  знання </a:t>
            </a:r>
            <a:r>
              <a:rPr lang="uk-UA" dirty="0"/>
              <a:t>про культури різних народів, їх ставленні до здоров'я, вживання психотропних речовин. </a:t>
            </a:r>
            <a:r>
              <a:rPr lang="uk-UA" dirty="0" smtClean="0"/>
              <a:t>При  визначенні </a:t>
            </a:r>
            <a:r>
              <a:rPr lang="uk-UA" dirty="0"/>
              <a:t>та порівнянні відмінностей в чисельності, щільності і динаміці населення різних регіонів </a:t>
            </a:r>
            <a:r>
              <a:rPr lang="uk-UA" dirty="0" smtClean="0"/>
              <a:t>та  країн </a:t>
            </a:r>
            <a:r>
              <a:rPr lang="uk-UA" dirty="0"/>
              <a:t>світу проаналізуємо вплив шкідливих звичок на тривалість життя, якість життя та ін.</a:t>
            </a:r>
          </a:p>
          <a:p>
            <a:pPr algn="just"/>
            <a:r>
              <a:rPr lang="uk-UA" dirty="0" smtClean="0"/>
              <a:t>Слідом </a:t>
            </a:r>
            <a:r>
              <a:rPr lang="uk-UA" dirty="0"/>
              <a:t>за вивченням географії </a:t>
            </a:r>
            <a:r>
              <a:rPr lang="uk-UA" b="1" dirty="0"/>
              <a:t>сучасних релігій </a:t>
            </a:r>
            <a:r>
              <a:rPr lang="uk-UA" dirty="0"/>
              <a:t>розглядаються питання матеріальної та духовної культури </a:t>
            </a:r>
            <a:r>
              <a:rPr lang="uk-UA" dirty="0" smtClean="0"/>
              <a:t>як  результати </a:t>
            </a:r>
            <a:r>
              <a:rPr lang="uk-UA" dirty="0"/>
              <a:t>життєдіяльності людини, його взаємодії з навколишнім середовищем. Поняття духовної </a:t>
            </a:r>
            <a:r>
              <a:rPr lang="uk-UA" dirty="0" smtClean="0"/>
              <a:t>культури  людини </a:t>
            </a:r>
            <a:r>
              <a:rPr lang="uk-UA" dirty="0"/>
              <a:t>має на увазі і наявність культури збереження здоров'я.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29680"/>
            <a:ext cx="3456384" cy="1839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40756"/>
            <a:ext cx="2181225" cy="2095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5603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764704"/>
            <a:ext cx="7704856" cy="3508977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 dirty="0"/>
              <a:t>Вивчаючи тему </a:t>
            </a:r>
            <a:r>
              <a:rPr lang="uk-UA" b="1" dirty="0"/>
              <a:t>«Взаємодія суспільства і природи» </a:t>
            </a:r>
            <a:r>
              <a:rPr lang="uk-UA" dirty="0"/>
              <a:t>вчитель пояснює, що зміна природи материків і країн </a:t>
            </a:r>
            <a:r>
              <a:rPr lang="uk-UA" dirty="0" smtClean="0"/>
              <a:t>під  впливом </a:t>
            </a:r>
            <a:r>
              <a:rPr lang="uk-UA" dirty="0"/>
              <a:t>господарської діяльності людини призводить до катастрофічних явищ природного і </a:t>
            </a:r>
            <a:r>
              <a:rPr lang="uk-UA" dirty="0" smtClean="0"/>
              <a:t>техногенного характеру</a:t>
            </a:r>
            <a:r>
              <a:rPr lang="uk-UA" dirty="0"/>
              <a:t>, представляє загрозу життю і здоров'ю. Які заходи з охорони природи на рівні материків і </a:t>
            </a:r>
            <a:r>
              <a:rPr lang="uk-UA" dirty="0" smtClean="0"/>
              <a:t>окремих країн </a:t>
            </a:r>
            <a:r>
              <a:rPr lang="uk-UA" dirty="0"/>
              <a:t>необхідно здійснювати для зниження цієї загрози?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221088"/>
            <a:ext cx="3096737" cy="20607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21088"/>
            <a:ext cx="3184156" cy="19879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53521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836712"/>
            <a:ext cx="7992888" cy="4536504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uk-UA" dirty="0"/>
              <a:t>Тема </a:t>
            </a:r>
            <a:r>
              <a:rPr lang="uk-UA" b="1" dirty="0"/>
              <a:t>«Природокористування» </a:t>
            </a:r>
            <a:r>
              <a:rPr lang="uk-UA" dirty="0"/>
              <a:t>є однією з важливих тем курсу для формування культури здорового </a:t>
            </a:r>
            <a:r>
              <a:rPr lang="uk-UA" dirty="0" smtClean="0"/>
              <a:t>способу життя</a:t>
            </a:r>
            <a:r>
              <a:rPr lang="uk-UA" dirty="0"/>
              <a:t>. Взаємодія людства і природи в минулому і сьогоденні; вплив господарської діяльності людей </a:t>
            </a:r>
            <a:r>
              <a:rPr lang="uk-UA" dirty="0" smtClean="0"/>
              <a:t>на літосферу</a:t>
            </a:r>
            <a:r>
              <a:rPr lang="uk-UA" dirty="0"/>
              <a:t>, гідросферу, атмосферу, біосферу, заходи щодо їх охорони; діяльність людини з використання </a:t>
            </a:r>
            <a:r>
              <a:rPr lang="uk-UA" dirty="0" smtClean="0"/>
              <a:t>та охорони </a:t>
            </a:r>
            <a:r>
              <a:rPr lang="uk-UA" dirty="0"/>
              <a:t>ґрунтів; стихійні явища в літосфері, гідросфері, атмосфері, їх характеристика і </a:t>
            </a:r>
            <a:r>
              <a:rPr lang="uk-UA" dirty="0" smtClean="0"/>
              <a:t>правила  забезпечення </a:t>
            </a:r>
            <a:r>
              <a:rPr lang="uk-UA" dirty="0"/>
              <a:t>безпеки людей; збереження якості навколишнього середовища; основні </a:t>
            </a:r>
            <a:r>
              <a:rPr lang="uk-UA" dirty="0" smtClean="0"/>
              <a:t>типи  природокористування</a:t>
            </a:r>
            <a:r>
              <a:rPr lang="uk-UA" dirty="0"/>
              <a:t>; джерела забруднення навколишнього середовища; екологічні проблеми </a:t>
            </a:r>
            <a:r>
              <a:rPr lang="uk-UA" dirty="0" smtClean="0"/>
              <a:t>регіонів різних </a:t>
            </a:r>
            <a:r>
              <a:rPr lang="uk-UA" dirty="0"/>
              <a:t>типів господарювання; вивчення правил поведінки людини в навколишньому середовищі, </a:t>
            </a:r>
            <a:r>
              <a:rPr lang="uk-UA" dirty="0" smtClean="0"/>
              <a:t>заходів захисту </a:t>
            </a:r>
            <a:r>
              <a:rPr lang="uk-UA" dirty="0"/>
              <a:t>від стихійних природних і техногенних явищ; застосування географічних знань для </a:t>
            </a:r>
            <a:r>
              <a:rPr lang="uk-UA" dirty="0" smtClean="0"/>
              <a:t>виявлення геоекологічних </a:t>
            </a:r>
            <a:r>
              <a:rPr lang="uk-UA" dirty="0"/>
              <a:t>проблем на місцевості і по карті, шляхи збереження і поліпшення якості </a:t>
            </a:r>
            <a:r>
              <a:rPr lang="uk-UA" dirty="0" smtClean="0"/>
              <a:t>навколишнього середовища </a:t>
            </a:r>
            <a:r>
              <a:rPr lang="uk-UA" dirty="0"/>
              <a:t>- всі ці питання, що містяться в Стандарті шкільного географічної освіти, мають </a:t>
            </a:r>
            <a:r>
              <a:rPr lang="uk-UA" dirty="0" smtClean="0"/>
              <a:t>безпосереднє  відношення </a:t>
            </a:r>
            <a:r>
              <a:rPr lang="uk-UA" dirty="0"/>
              <a:t>до формування культури здоров'я і профілактиці її порушень.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653136"/>
            <a:ext cx="4464496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84329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08720"/>
            <a:ext cx="7848872" cy="350897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uk-UA" dirty="0"/>
              <a:t>Більшість тем курсу географії </a:t>
            </a:r>
            <a:r>
              <a:rPr lang="uk-UA" b="1" dirty="0"/>
              <a:t>дозволяють розвивати кругозір</a:t>
            </a:r>
            <a:r>
              <a:rPr lang="uk-UA" dirty="0"/>
              <a:t>, формувати альтернативні і несумісні </a:t>
            </a:r>
            <a:r>
              <a:rPr lang="uk-UA" dirty="0" smtClean="0"/>
              <a:t>зі  шкідливими </a:t>
            </a:r>
            <a:r>
              <a:rPr lang="uk-UA" dirty="0"/>
              <a:t>звичками інтереси. Це, наприклад, подорожі по великим природним, </a:t>
            </a:r>
            <a:r>
              <a:rPr lang="uk-UA" dirty="0" smtClean="0"/>
              <a:t>природно-господарським та </a:t>
            </a:r>
            <a:r>
              <a:rPr lang="uk-UA" dirty="0"/>
              <a:t>історико-культурним регіонах материків, вивчення різноманіття країн, їх столиць і великих міст</a:t>
            </a:r>
            <a:r>
              <a:rPr lang="uk-UA" dirty="0" smtClean="0"/>
              <a:t>,  основних </a:t>
            </a:r>
            <a:r>
              <a:rPr lang="uk-UA" dirty="0"/>
              <a:t>об'єктів природної і культурної спадщини людства.</a:t>
            </a:r>
          </a:p>
          <a:p>
            <a:pPr algn="just"/>
            <a:r>
              <a:rPr lang="uk-UA" dirty="0" smtClean="0"/>
              <a:t>При </a:t>
            </a:r>
            <a:r>
              <a:rPr lang="uk-UA" dirty="0"/>
              <a:t>вивченні </a:t>
            </a:r>
            <a:r>
              <a:rPr lang="uk-UA" b="1" dirty="0"/>
              <a:t>політичної карти світу та окремих материків </a:t>
            </a:r>
            <a:r>
              <a:rPr lang="uk-UA" dirty="0"/>
              <a:t>можливо провести дослідження про </a:t>
            </a:r>
            <a:r>
              <a:rPr lang="uk-UA" dirty="0" smtClean="0"/>
              <a:t>вплив    політики</a:t>
            </a:r>
            <a:r>
              <a:rPr lang="uk-UA" dirty="0"/>
              <a:t>, спрямованої на здоров'я населення цієї країни.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293097"/>
            <a:ext cx="3711604" cy="18558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93097"/>
            <a:ext cx="2884431" cy="19261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8529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242463"/>
            <a:ext cx="7416824" cy="3508977"/>
          </a:xfrm>
        </p:spPr>
        <p:txBody>
          <a:bodyPr>
            <a:normAutofit/>
          </a:bodyPr>
          <a:lstStyle/>
          <a:p>
            <a:pPr algn="just"/>
            <a:r>
              <a:rPr lang="uk-UA" sz="3600" b="1" i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Можливість застосування географічних знань і умінь у повсякденному житті дозволяє формувати в учнів культуру здорового способу життя.</a:t>
            </a:r>
            <a:endParaRPr lang="uk-UA" sz="3600" b="1" i="1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05064"/>
            <a:ext cx="2641476" cy="2390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1442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7344816" cy="1584176"/>
          </a:xfrm>
        </p:spPr>
        <p:txBody>
          <a:bodyPr>
            <a:noAutofit/>
          </a:bodyPr>
          <a:lstStyle/>
          <a:p>
            <a:pPr algn="just"/>
            <a:r>
              <a:rPr lang="uk-UA" sz="2400" b="1" dirty="0"/>
              <a:t>Діяльність педагогічних та </a:t>
            </a:r>
            <a:r>
              <a:rPr lang="uk-UA" sz="2400" b="1" dirty="0" smtClean="0"/>
              <a:t>учнівських колективів </a:t>
            </a:r>
            <a:r>
              <a:rPr lang="uk-UA" sz="2400" b="1" dirty="0"/>
              <a:t>з формування </a:t>
            </a:r>
            <a:r>
              <a:rPr lang="uk-UA" sz="2400" b="1" dirty="0" smtClean="0"/>
              <a:t>позитивного ставлення </a:t>
            </a:r>
            <a:r>
              <a:rPr lang="uk-UA" sz="2400" b="1" dirty="0"/>
              <a:t>до власного здоров'я передбачає:</a:t>
            </a:r>
            <a:r>
              <a:rPr lang="uk-UA" sz="2400" dirty="0"/>
              <a:t/>
            </a:r>
            <a:br>
              <a:rPr lang="uk-UA" sz="2400" dirty="0"/>
            </a:br>
            <a:endParaRPr lang="uk-UA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25144"/>
            <a:ext cx="3096344" cy="1785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44824"/>
            <a:ext cx="7992888" cy="4032448"/>
          </a:xfrm>
        </p:spPr>
        <p:txBody>
          <a:bodyPr>
            <a:normAutofit fontScale="77500" lnSpcReduction="20000"/>
          </a:bodyPr>
          <a:lstStyle/>
          <a:p>
            <a:endParaRPr lang="uk-UA" dirty="0" smtClean="0"/>
          </a:p>
          <a:p>
            <a:pPr algn="just"/>
            <a:r>
              <a:rPr lang="uk-UA" sz="3100" dirty="0" smtClean="0"/>
              <a:t>Прищеплення учням знань та вмінь щодо здорового способу життя;</a:t>
            </a:r>
          </a:p>
          <a:p>
            <a:pPr algn="just"/>
            <a:r>
              <a:rPr lang="uk-UA" sz="3100" dirty="0" smtClean="0"/>
              <a:t>Під час просвітницької діяльності:  лекції фахівців,  бесіди вихователів, лекторії, виступи агітбригад,  впровадження сучасних методик (інтерактивного) викладання предмету (урок-ділова гра, урок-конференція), проведення уроків на свіжому повітрі, екскурсії;</a:t>
            </a:r>
          </a:p>
          <a:p>
            <a:pPr algn="just"/>
            <a:r>
              <a:rPr lang="uk-UA" sz="3100" dirty="0" smtClean="0"/>
              <a:t>Зустрічі з людьми, які ведуть здоровий спосіб життя, лікарями, спортсменами тощо.</a:t>
            </a:r>
            <a:endParaRPr lang="uk-UA" sz="3100" dirty="0"/>
          </a:p>
        </p:txBody>
      </p:sp>
    </p:spTree>
    <p:extLst>
      <p:ext uri="{BB962C8B-B14F-4D97-AF65-F5344CB8AC3E}">
        <p14:creationId xmlns:p14="http://schemas.microsoft.com/office/powerpoint/2010/main" val="37321336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7672698" cy="1656184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/>
              <a:t>Діяльність педагогічних </a:t>
            </a:r>
            <a:r>
              <a:rPr lang="uk-UA" sz="2400" b="1" dirty="0" smtClean="0"/>
              <a:t>та учнівських колективів </a:t>
            </a:r>
            <a:r>
              <a:rPr lang="uk-UA" sz="2400" b="1" dirty="0"/>
              <a:t>з формування позитивного</a:t>
            </a:r>
            <a:br>
              <a:rPr lang="uk-UA" sz="2400" b="1" dirty="0"/>
            </a:br>
            <a:r>
              <a:rPr lang="uk-UA" sz="2400" b="1" dirty="0"/>
              <a:t>ставлення до власного здоров'я передбачає:</a:t>
            </a:r>
            <a:br>
              <a:rPr lang="uk-UA" sz="2400" b="1" dirty="0"/>
            </a:br>
            <a:endParaRPr lang="uk-UA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204864"/>
            <a:ext cx="7776864" cy="3508977"/>
          </a:xfrm>
        </p:spPr>
        <p:txBody>
          <a:bodyPr>
            <a:normAutofit fontScale="77500" lnSpcReduction="20000"/>
          </a:bodyPr>
          <a:lstStyle/>
          <a:p>
            <a:endParaRPr lang="uk-UA" dirty="0"/>
          </a:p>
          <a:p>
            <a:pPr algn="just"/>
            <a:r>
              <a:rPr lang="uk-UA" sz="3300" b="1" dirty="0"/>
              <a:t>Навчання учнів умінням і </a:t>
            </a:r>
            <a:r>
              <a:rPr lang="uk-UA" sz="3300" b="1" dirty="0" smtClean="0"/>
              <a:t>навичкам здорового </a:t>
            </a:r>
            <a:r>
              <a:rPr lang="uk-UA" sz="3300" b="1" dirty="0"/>
              <a:t>способу життя</a:t>
            </a:r>
          </a:p>
          <a:p>
            <a:endParaRPr lang="uk-UA" dirty="0"/>
          </a:p>
          <a:p>
            <a:r>
              <a:rPr lang="uk-UA" dirty="0"/>
              <a:t>фізкультурно-оздоровча діяльність</a:t>
            </a:r>
          </a:p>
          <a:p>
            <a:endParaRPr lang="uk-UA" dirty="0"/>
          </a:p>
          <a:p>
            <a:r>
              <a:rPr lang="uk-UA" dirty="0"/>
              <a:t>суспільно-корисна</a:t>
            </a:r>
          </a:p>
          <a:p>
            <a:endParaRPr lang="uk-UA" dirty="0"/>
          </a:p>
          <a:p>
            <a:r>
              <a:rPr lang="uk-UA" dirty="0"/>
              <a:t>творча</a:t>
            </a:r>
          </a:p>
          <a:p>
            <a:endParaRPr lang="uk-UA" dirty="0"/>
          </a:p>
          <a:p>
            <a:r>
              <a:rPr lang="uk-UA" dirty="0"/>
              <a:t>ігрова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89040"/>
            <a:ext cx="4743994" cy="2379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47928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7704856" cy="1872208"/>
          </a:xfrm>
        </p:spPr>
        <p:txBody>
          <a:bodyPr>
            <a:normAutofit/>
          </a:bodyPr>
          <a:lstStyle/>
          <a:p>
            <a:pPr algn="just"/>
            <a:r>
              <a:rPr lang="uk-UA" sz="2800" b="1" dirty="0" smtClean="0"/>
              <a:t>Діяльність педагогічних та учнівських</a:t>
            </a:r>
            <a:br>
              <a:rPr lang="uk-UA" sz="2800" b="1" dirty="0" smtClean="0"/>
            </a:br>
            <a:r>
              <a:rPr lang="uk-UA" sz="2800" b="1" dirty="0" smtClean="0"/>
              <a:t>колективів з формування позитивного</a:t>
            </a:r>
            <a:br>
              <a:rPr lang="uk-UA" sz="2800" b="1" dirty="0" smtClean="0"/>
            </a:br>
            <a:r>
              <a:rPr lang="uk-UA" sz="2800" b="1" dirty="0" smtClean="0"/>
              <a:t>ставлення до власного здоров'я передбачає:</a:t>
            </a:r>
            <a:endParaRPr lang="uk-UA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636912"/>
            <a:ext cx="7920880" cy="3508977"/>
          </a:xfrm>
        </p:spPr>
        <p:txBody>
          <a:bodyPr/>
          <a:lstStyle/>
          <a:p>
            <a:pPr algn="just"/>
            <a:r>
              <a:rPr lang="uk-UA" b="1" dirty="0" smtClean="0"/>
              <a:t>Привчання дітей до правил і норм здорового способу життя:</a:t>
            </a:r>
          </a:p>
          <a:p>
            <a:pPr algn="just"/>
            <a:r>
              <a:rPr lang="uk-UA" dirty="0" smtClean="0"/>
              <a:t>дотримання режиму дня,</a:t>
            </a:r>
          </a:p>
          <a:p>
            <a:pPr algn="just"/>
            <a:r>
              <a:rPr lang="uk-UA" dirty="0" smtClean="0"/>
              <a:t>санітарно-гігієнічних правил</a:t>
            </a:r>
            <a:endParaRPr lang="uk-UA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68702"/>
            <a:ext cx="3016499" cy="30238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340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416824" cy="1766000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800" b="1" dirty="0" smtClean="0"/>
              <a:t>Діяльність педагогічних та учнівських</a:t>
            </a:r>
            <a:br>
              <a:rPr lang="uk-UA" sz="2800" b="1" dirty="0" smtClean="0"/>
            </a:br>
            <a:r>
              <a:rPr lang="uk-UA" sz="2800" b="1" dirty="0" smtClean="0"/>
              <a:t>колективів з формування позитивного ставлення до власного здоров'я передбачає:</a:t>
            </a:r>
            <a:endParaRPr lang="uk-UA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323652"/>
            <a:ext cx="7776864" cy="3508977"/>
          </a:xfrm>
        </p:spPr>
        <p:txBody>
          <a:bodyPr/>
          <a:lstStyle/>
          <a:p>
            <a:pPr algn="ctr"/>
            <a:r>
              <a:rPr lang="uk-UA" b="1" dirty="0" smtClean="0"/>
              <a:t>Створення гуманного мікроклімату в учнівських колективах</a:t>
            </a:r>
          </a:p>
          <a:p>
            <a:pPr algn="just"/>
            <a:endParaRPr lang="uk-UA" dirty="0" smtClean="0"/>
          </a:p>
          <a:p>
            <a:pPr algn="just"/>
            <a:r>
              <a:rPr lang="uk-UA" dirty="0" smtClean="0"/>
              <a:t>Формування в учнів культури спілкування і неконфліктності.</a:t>
            </a:r>
            <a:endParaRPr lang="uk-UA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25144"/>
            <a:ext cx="720080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50278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Отже,</a:t>
            </a:r>
            <a:br>
              <a:rPr lang="uk-UA" b="1" dirty="0" smtClean="0"/>
            </a:b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7776864" cy="3627765"/>
          </a:xfrm>
        </p:spPr>
        <p:txBody>
          <a:bodyPr>
            <a:normAutofit lnSpcReduction="10000"/>
          </a:bodyPr>
          <a:lstStyle/>
          <a:p>
            <a:endParaRPr lang="ru-RU" dirty="0"/>
          </a:p>
          <a:p>
            <a:pPr algn="just"/>
            <a:r>
              <a:rPr lang="uk-UA" dirty="0" smtClean="0"/>
              <a:t>Навчання здоровому способу життя має бути системним і сприяти гармонійному  розвиткові психологічних здібностей учнів. Воно не повинно зводитися до періодичного інформування учнів з питань збереження здоров’я, а має передбачати комплекс систематичних заходів, спрямованих на забезпечення школярами здорового способу життя як  складової соціалізації.</a:t>
            </a:r>
            <a:endParaRPr lang="uk-UA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382224"/>
            <a:ext cx="3960440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09461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032856" cy="1656184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 smtClean="0"/>
              <a:t>На основі вивчення творів В. О.  Сухомлинського можна дати кілька порад батькам і вчителям щодо того, як зберегти і примножити запас здоров’я дитини:</a:t>
            </a:r>
            <a:endParaRPr lang="uk-UA" sz="2400" b="1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2804">
            <a:off x="6251153" y="4480446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492896"/>
            <a:ext cx="7344816" cy="3508977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Слідкуйте за режимом дня дитини;</a:t>
            </a:r>
          </a:p>
          <a:p>
            <a:r>
              <a:rPr lang="uk-UA" dirty="0" smtClean="0"/>
              <a:t>Піклуйтесь про збалансоване харчування;</a:t>
            </a:r>
          </a:p>
          <a:p>
            <a:r>
              <a:rPr lang="uk-UA" dirty="0" smtClean="0"/>
              <a:t>Привчайте дитину до фізичної праці;</a:t>
            </a:r>
          </a:p>
          <a:p>
            <a:r>
              <a:rPr lang="uk-UA" dirty="0" smtClean="0"/>
              <a:t>Прищеплюйте дитині любов до природи і до всього живого;</a:t>
            </a:r>
          </a:p>
          <a:p>
            <a:r>
              <a:rPr lang="uk-UA" dirty="0" smtClean="0"/>
              <a:t>Нехай відпочинок вашої дитини буде активним;</a:t>
            </a:r>
          </a:p>
          <a:p>
            <a:r>
              <a:rPr lang="uk-UA" dirty="0" smtClean="0"/>
              <a:t>Пам’ятайте, що рух – це життя;</a:t>
            </a:r>
          </a:p>
          <a:p>
            <a:r>
              <a:rPr lang="uk-UA" dirty="0" smtClean="0"/>
              <a:t>Стежте за тим, щоб дитина не проводила весь вільний час за уроками;</a:t>
            </a:r>
          </a:p>
          <a:p>
            <a:r>
              <a:rPr lang="uk-UA" dirty="0" smtClean="0"/>
              <a:t>Будьте гарним прикладом в усьому.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863670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8449">
            <a:off x="3461160" y="3691350"/>
            <a:ext cx="3683675" cy="368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1800" y="980728"/>
            <a:ext cx="5688632" cy="4176464"/>
          </a:xfrm>
        </p:spPr>
        <p:txBody>
          <a:bodyPr>
            <a:normAutofit fontScale="92500"/>
          </a:bodyPr>
          <a:lstStyle/>
          <a:p>
            <a:pPr algn="just"/>
            <a:r>
              <a:rPr lang="uk-UA" dirty="0"/>
              <a:t>В </a:t>
            </a:r>
            <a:r>
              <a:rPr lang="uk-UA" b="1" dirty="0">
                <a:solidFill>
                  <a:schemeClr val="bg2">
                    <a:lumMod val="50000"/>
                  </a:schemeClr>
                </a:solidFill>
              </a:rPr>
              <a:t>творах </a:t>
            </a:r>
            <a:r>
              <a:rPr lang="uk-UA" sz="2600" b="1" dirty="0">
                <a:solidFill>
                  <a:schemeClr val="bg2">
                    <a:lumMod val="50000"/>
                  </a:schemeClr>
                </a:solidFill>
              </a:rPr>
              <a:t>Василя Олександровича </a:t>
            </a:r>
            <a:r>
              <a:rPr lang="uk-UA" dirty="0"/>
              <a:t>також можна знайти поради щодо збереження здоров’я, адресовані й самим учням: «Зроби для себе правилом: щоденно, прокинувшись, зроби ранкову гімнастику. Влітку спи надворі – на сіні чи свіжій соломі – фітонциди, що їх виділяють сіно й свіжа солома, уберігають від захворювання на грип. Змушуй себе кожного ранку робити холодні обтирання»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28" y="1130480"/>
            <a:ext cx="2389097" cy="3449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5026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80728"/>
            <a:ext cx="7848872" cy="5256584"/>
          </a:xfrm>
        </p:spPr>
        <p:txBody>
          <a:bodyPr>
            <a:normAutofit/>
          </a:bodyPr>
          <a:lstStyle/>
          <a:p>
            <a:pPr algn="just"/>
            <a:r>
              <a:rPr lang="uk-UA" b="1" dirty="0">
                <a:solidFill>
                  <a:schemeClr val="bg2">
                    <a:lumMod val="50000"/>
                  </a:schemeClr>
                </a:solidFill>
              </a:rPr>
              <a:t>Отже, </a:t>
            </a:r>
            <a:r>
              <a:rPr lang="uk-UA" dirty="0"/>
              <a:t>збереження здоров’я дітей – дійсно важливе питання, яке стосується і батьків, і вчителів, і державних діячів. Нація повинна розвиватися, наступне покоління має бути кращим, здоровішим за попереднє. Поради  </a:t>
            </a:r>
            <a:r>
              <a:rPr lang="uk-UA" b="1" dirty="0">
                <a:solidFill>
                  <a:schemeClr val="bg2">
                    <a:lumMod val="50000"/>
                  </a:schemeClr>
                </a:solidFill>
              </a:rPr>
              <a:t>В. О. Сухомлинського </a:t>
            </a:r>
            <a:r>
              <a:rPr lang="uk-UA" dirty="0"/>
              <a:t>в галузі збереження і зміцнення учнівського здоров’я не втрачають своєї актуальності. Змінюється суспільство, зазнає перетворень і реформувань освіта, але думки </a:t>
            </a:r>
            <a:r>
              <a:rPr lang="uk-UA" b="1" dirty="0">
                <a:solidFill>
                  <a:schemeClr val="bg2">
                    <a:lumMod val="50000"/>
                  </a:schemeClr>
                </a:solidFill>
              </a:rPr>
              <a:t>Василя Олександровича </a:t>
            </a:r>
            <a:r>
              <a:rPr lang="uk-UA" dirty="0"/>
              <a:t>про дитяче здоров’я, його досвід здоров’язбереження є неоціненним скарбом, який непідвладний часові і не втрачає своєї цінності для освітян країни.</a:t>
            </a:r>
          </a:p>
        </p:txBody>
      </p:sp>
    </p:spTree>
    <p:extLst>
      <p:ext uri="{BB962C8B-B14F-4D97-AF65-F5344CB8AC3E}">
        <p14:creationId xmlns:p14="http://schemas.microsoft.com/office/powerpoint/2010/main" val="39576900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7613" y="1628800"/>
            <a:ext cx="8323111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Бажаю</a:t>
            </a:r>
          </a:p>
          <a:p>
            <a:pPr algn="ctr"/>
            <a:r>
              <a:rPr lang="uk-UA" sz="6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міцного здоров’я!</a:t>
            </a:r>
          </a:p>
          <a:p>
            <a:pPr algn="ctr"/>
            <a:r>
              <a:rPr lang="uk-UA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Бережіть себе!</a:t>
            </a:r>
            <a:endParaRPr lang="uk-UA" sz="6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309634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004048" y="3645024"/>
            <a:ext cx="3700924" cy="288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10208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305</TotalTime>
  <Words>1513</Words>
  <Application>Microsoft Office PowerPoint</Application>
  <PresentationFormat>Экран (4:3)</PresentationFormat>
  <Paragraphs>111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Остин</vt:lpstr>
      <vt:lpstr> Презентація доповіді  на тему: </vt:lpstr>
      <vt:lpstr>Презентация PowerPoint</vt:lpstr>
      <vt:lpstr>Співвідношення здорового способу життя:</vt:lpstr>
      <vt:lpstr>Здоров’я - це</vt:lpstr>
      <vt:lpstr>     Здоровий спосіб життя як сценарій життєдіяльності, спрямованої на збереження та покращення здоров’я людей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Здоров’я залежить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Діяльність педагогічних та учнівських колективів з формування позитивного ставлення до власного здоров'я передбачає: </vt:lpstr>
      <vt:lpstr>Діяльність педагогічних та учнівських колективів з формування позитивного ставлення до власного здоров'я передбачає: </vt:lpstr>
      <vt:lpstr>Діяльність педагогічних та учнівських колективів з формування позитивного ставлення до власного здоров'я передбачає:</vt:lpstr>
      <vt:lpstr>Діяльність педагогічних та учнівських колективів з формування позитивного ставлення до власного здоров'я передбачає:</vt:lpstr>
      <vt:lpstr>Отже, </vt:lpstr>
      <vt:lpstr>На основі вивчення творів В. О.  Сухомлинського можна дати кілька порад батькам і вчителям щодо того, як зберегти і примножити запас здоров’я дитини: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доповіді на тему:</dc:title>
  <dc:creator>TPCUser</dc:creator>
  <cp:lastModifiedBy>TPCUser</cp:lastModifiedBy>
  <cp:revision>48</cp:revision>
  <dcterms:created xsi:type="dcterms:W3CDTF">2023-02-16T12:38:31Z</dcterms:created>
  <dcterms:modified xsi:type="dcterms:W3CDTF">2023-02-21T07:38:05Z</dcterms:modified>
</cp:coreProperties>
</file>