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57" r:id="rId4"/>
    <p:sldId id="258" r:id="rId5"/>
    <p:sldId id="260" r:id="rId6"/>
    <p:sldId id="259" r:id="rId7"/>
    <p:sldId id="261" r:id="rId8"/>
    <p:sldId id="262" r:id="rId9"/>
    <p:sldId id="263" r:id="rId10"/>
    <p:sldId id="264" r:id="rId11"/>
    <p:sldId id="265"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94660"/>
  </p:normalViewPr>
  <p:slideViewPr>
    <p:cSldViewPr snapToGrid="0">
      <p:cViewPr varScale="1">
        <p:scale>
          <a:sx n="113" d="100"/>
          <a:sy n="113" d="100"/>
        </p:scale>
        <p:origin x="1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uk-UA" smtClean="0"/>
              <a:t>Зразок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Зразок підзаголовка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3/16/2025</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озділу">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uk-UA" smtClean="0"/>
              <a:t>Зразок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3/16/2025</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uk-UA" smtClean="0"/>
              <a:t>Зразок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Content Placeholder 3"/>
          <p:cNvSpPr>
            <a:spLocks noGrp="1"/>
          </p:cNvSpPr>
          <p:nvPr>
            <p:ph sz="half" idx="2"/>
          </p:nvPr>
        </p:nvSpPr>
        <p:spPr>
          <a:xfrm>
            <a:off x="685800" y="3132666"/>
            <a:ext cx="5311775" cy="3086019"/>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Content Placeholder 5"/>
          <p:cNvSpPr>
            <a:spLocks noGrp="1"/>
          </p:cNvSpPr>
          <p:nvPr>
            <p:ph sz="quarter" idx="4"/>
          </p:nvPr>
        </p:nvSpPr>
        <p:spPr>
          <a:xfrm>
            <a:off x="6172200" y="3132666"/>
            <a:ext cx="5334000" cy="3086019"/>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uk-UA" smtClean="0"/>
              <a:t>Зразок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48A87A34-81AB-432B-8DAE-1953F412C126}" type="datetimeFigureOut">
              <a:rPr lang="en-US" dirty="0"/>
              <a:t>3/16/2025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48A87A34-81AB-432B-8DAE-1953F412C126}" type="datetimeFigureOut">
              <a:rPr lang="en-US" dirty="0"/>
              <a:t>3/16/2025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p:txBody>
          <a:bodyPr/>
          <a:lstStyle/>
          <a:p>
            <a:fld id="{48A87A34-81AB-432B-8DAE-1953F412C126}" type="datetimeFigureOut">
              <a:rPr lang="en-US" dirty="0"/>
              <a:t>3/16/2025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Назва та підпис">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uk-UA" smtClean="0"/>
              <a:t>Зразок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3/16/2025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з підписом">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uk-UA" smtClean="0"/>
              <a:t>Зразок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3/16/2025</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ка назви">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uk-UA" smtClean="0"/>
              <a:t>Зразок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Зразок тексту</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3/16/2025</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uk-UA" smtClean="0"/>
              <a:t>Зразок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3" name="Date Placeholder 2"/>
          <p:cNvSpPr>
            <a:spLocks noGrp="1"/>
          </p:cNvSpPr>
          <p:nvPr>
            <p:ph type="dt" sz="half" idx="10"/>
          </p:nvPr>
        </p:nvSpPr>
        <p:spPr/>
        <p:txBody>
          <a:bodyPr/>
          <a:lstStyle/>
          <a:p>
            <a:fld id="{48A87A34-81AB-432B-8DAE-1953F412C126}" type="datetimeFigureOut">
              <a:rPr lang="en-US" dirty="0"/>
              <a:t>3/16/2025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uk-UA" smtClean="0"/>
              <a:t>Зразок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3" name="Date Placeholder 2"/>
          <p:cNvSpPr>
            <a:spLocks noGrp="1"/>
          </p:cNvSpPr>
          <p:nvPr>
            <p:ph type="dt" sz="half" idx="10"/>
          </p:nvPr>
        </p:nvSpPr>
        <p:spPr/>
        <p:txBody>
          <a:bodyPr/>
          <a:lstStyle/>
          <a:p>
            <a:fld id="{48A87A34-81AB-432B-8DAE-1953F412C126}" type="datetimeFigureOut">
              <a:rPr lang="en-US" dirty="0"/>
              <a:t>3/16/2025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ий заголовок і текст">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uk-UA" smtClean="0"/>
              <a:t>Зразок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3/16/2025</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3/16/2025</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uk-UA" sz="4800" dirty="0" smtClean="0"/>
              <a:t> чорне озеро</a:t>
            </a:r>
            <a:endParaRPr lang="uk-UA" sz="4800" dirty="0"/>
          </a:p>
        </p:txBody>
      </p:sp>
      <p:sp>
        <p:nvSpPr>
          <p:cNvPr id="3" name="Підзаголовок 2"/>
          <p:cNvSpPr>
            <a:spLocks noGrp="1"/>
          </p:cNvSpPr>
          <p:nvPr>
            <p:ph type="subTitle" idx="1"/>
          </p:nvPr>
        </p:nvSpPr>
        <p:spPr/>
        <p:txBody>
          <a:bodyPr/>
          <a:lstStyle/>
          <a:p>
            <a:r>
              <a:rPr lang="uk-UA" dirty="0" smtClean="0"/>
              <a:t>У чорному-чорному лісі…. </a:t>
            </a:r>
            <a:r>
              <a:rPr lang="uk-UA" dirty="0" err="1" smtClean="0"/>
              <a:t>чорної,чорної</a:t>
            </a:r>
            <a:r>
              <a:rPr lang="uk-UA" dirty="0" smtClean="0"/>
              <a:t> ночі….</a:t>
            </a:r>
            <a:endParaRPr lang="uk-UA" dirty="0"/>
          </a:p>
        </p:txBody>
      </p:sp>
      <p:sp>
        <p:nvSpPr>
          <p:cNvPr id="4" name="Прямокутник 3"/>
          <p:cNvSpPr/>
          <p:nvPr/>
        </p:nvSpPr>
        <p:spPr>
          <a:xfrm>
            <a:off x="601132" y="249535"/>
            <a:ext cx="9914467" cy="646331"/>
          </a:xfrm>
          <a:prstGeom prst="rect">
            <a:avLst/>
          </a:prstGeom>
        </p:spPr>
        <p:txBody>
          <a:bodyPr wrap="square">
            <a:spAutoFit/>
          </a:bodyPr>
          <a:lstStyle/>
          <a:p>
            <a:r>
              <a:rPr lang="ru-RU" dirty="0">
                <a:solidFill>
                  <a:schemeClr val="tx1">
                    <a:lumMod val="85000"/>
                  </a:schemeClr>
                </a:solidFill>
              </a:rPr>
              <a:t>Урок з циклу </a:t>
            </a:r>
            <a:r>
              <a:rPr lang="ru-RU" dirty="0" err="1">
                <a:solidFill>
                  <a:schemeClr val="tx1">
                    <a:lumMod val="85000"/>
                  </a:schemeClr>
                </a:solidFill>
              </a:rPr>
              <a:t>розробки</a:t>
            </a:r>
            <a:r>
              <a:rPr lang="ru-RU" dirty="0">
                <a:solidFill>
                  <a:schemeClr val="tx1">
                    <a:lumMod val="85000"/>
                  </a:schemeClr>
                </a:solidFill>
              </a:rPr>
              <a:t> «Моя </a:t>
            </a:r>
            <a:r>
              <a:rPr lang="ru-RU" dirty="0" err="1">
                <a:solidFill>
                  <a:schemeClr val="tx1">
                    <a:lumMod val="85000"/>
                  </a:schemeClr>
                </a:solidFill>
              </a:rPr>
              <a:t>країна</a:t>
            </a:r>
            <a:r>
              <a:rPr lang="ru-RU" dirty="0">
                <a:solidFill>
                  <a:schemeClr val="tx1">
                    <a:lumMod val="85000"/>
                  </a:schemeClr>
                </a:solidFill>
              </a:rPr>
              <a:t> – </a:t>
            </a:r>
            <a:r>
              <a:rPr lang="ru-RU" dirty="0" err="1">
                <a:solidFill>
                  <a:schemeClr val="tx1">
                    <a:lumMod val="85000"/>
                  </a:schemeClr>
                </a:solidFill>
              </a:rPr>
              <a:t>Україна</a:t>
            </a:r>
            <a:r>
              <a:rPr lang="ru-RU" dirty="0">
                <a:solidFill>
                  <a:schemeClr val="tx1">
                    <a:lumMod val="85000"/>
                  </a:schemeClr>
                </a:solidFill>
              </a:rPr>
              <a:t>». </a:t>
            </a:r>
            <a:r>
              <a:rPr lang="ru-RU" dirty="0" err="1">
                <a:solidFill>
                  <a:schemeClr val="tx1">
                    <a:lumMod val="85000"/>
                  </a:schemeClr>
                </a:solidFill>
              </a:rPr>
              <a:t>Розроблений</a:t>
            </a:r>
            <a:r>
              <a:rPr lang="ru-RU" dirty="0">
                <a:solidFill>
                  <a:schemeClr val="tx1">
                    <a:lumMod val="85000"/>
                  </a:schemeClr>
                </a:solidFill>
              </a:rPr>
              <a:t> за мотивами </a:t>
            </a:r>
            <a:r>
              <a:rPr lang="ru-RU" dirty="0" err="1">
                <a:solidFill>
                  <a:schemeClr val="tx1">
                    <a:lumMod val="85000"/>
                  </a:schemeClr>
                </a:solidFill>
              </a:rPr>
              <a:t>однойменного</a:t>
            </a:r>
            <a:r>
              <a:rPr lang="ru-RU" dirty="0">
                <a:solidFill>
                  <a:schemeClr val="tx1">
                    <a:lumMod val="85000"/>
                  </a:schemeClr>
                </a:solidFill>
              </a:rPr>
              <a:t> </a:t>
            </a:r>
            <a:r>
              <a:rPr lang="ru-RU" dirty="0" err="1">
                <a:solidFill>
                  <a:schemeClr val="tx1">
                    <a:lumMod val="85000"/>
                  </a:schemeClr>
                </a:solidFill>
              </a:rPr>
              <a:t>мультсеріалу</a:t>
            </a:r>
            <a:r>
              <a:rPr lang="ru-RU" dirty="0">
                <a:solidFill>
                  <a:schemeClr val="tx1">
                    <a:lumMod val="85000"/>
                  </a:schemeClr>
                </a:solidFill>
              </a:rPr>
              <a:t> авторства Сашка </a:t>
            </a:r>
            <a:r>
              <a:rPr lang="ru-RU" dirty="0" err="1">
                <a:solidFill>
                  <a:schemeClr val="tx1">
                    <a:lumMod val="85000"/>
                  </a:schemeClr>
                </a:solidFill>
              </a:rPr>
              <a:t>Лірника</a:t>
            </a:r>
            <a:r>
              <a:rPr lang="ru-RU" dirty="0">
                <a:solidFill>
                  <a:schemeClr val="tx1">
                    <a:lumMod val="85000"/>
                  </a:schemeClr>
                </a:solidFill>
              </a:rPr>
              <a:t> </a:t>
            </a:r>
          </a:p>
        </p:txBody>
      </p:sp>
    </p:spTree>
    <p:extLst>
      <p:ext uri="{BB962C8B-B14F-4D97-AF65-F5344CB8AC3E}">
        <p14:creationId xmlns:p14="http://schemas.microsoft.com/office/powerpoint/2010/main" val="893984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3200" dirty="0">
                <a:solidFill>
                  <a:schemeClr val="accent1"/>
                </a:solidFill>
              </a:rPr>
              <a:t>Моя країна - Україна</a:t>
            </a:r>
          </a:p>
        </p:txBody>
      </p:sp>
      <p:pic>
        <p:nvPicPr>
          <p:cNvPr id="4" name="Місце для вмісту 3"/>
          <p:cNvPicPr>
            <a:picLocks noGrp="1" noChangeAspect="1"/>
          </p:cNvPicPr>
          <p:nvPr>
            <p:ph idx="1"/>
          </p:nvPr>
        </p:nvPicPr>
        <p:blipFill>
          <a:blip r:embed="rId2"/>
          <a:stretch>
            <a:fillRect/>
          </a:stretch>
        </p:blipFill>
        <p:spPr>
          <a:xfrm>
            <a:off x="8502650" y="2305314"/>
            <a:ext cx="2857500" cy="1600200"/>
          </a:xfrm>
          <a:prstGeom prst="rect">
            <a:avLst/>
          </a:prstGeom>
        </p:spPr>
      </p:pic>
      <p:pic>
        <p:nvPicPr>
          <p:cNvPr id="7" name="Рисунок 6"/>
          <p:cNvPicPr>
            <a:picLocks noChangeAspect="1"/>
          </p:cNvPicPr>
          <p:nvPr/>
        </p:nvPicPr>
        <p:blipFill>
          <a:blip r:embed="rId3"/>
          <a:stretch>
            <a:fillRect/>
          </a:stretch>
        </p:blipFill>
        <p:spPr>
          <a:xfrm>
            <a:off x="5695950" y="3170051"/>
            <a:ext cx="3009900" cy="1524000"/>
          </a:xfrm>
          <a:prstGeom prst="rect">
            <a:avLst/>
          </a:prstGeom>
        </p:spPr>
      </p:pic>
      <p:pic>
        <p:nvPicPr>
          <p:cNvPr id="8" name="Рисунок 7"/>
          <p:cNvPicPr>
            <a:picLocks noChangeAspect="1"/>
          </p:cNvPicPr>
          <p:nvPr/>
        </p:nvPicPr>
        <p:blipFill>
          <a:blip r:embed="rId4"/>
          <a:stretch>
            <a:fillRect/>
          </a:stretch>
        </p:blipFill>
        <p:spPr>
          <a:xfrm>
            <a:off x="8697912" y="4153427"/>
            <a:ext cx="2466975" cy="1847850"/>
          </a:xfrm>
          <a:prstGeom prst="rect">
            <a:avLst/>
          </a:prstGeom>
        </p:spPr>
      </p:pic>
      <p:sp>
        <p:nvSpPr>
          <p:cNvPr id="9" name="Прямокутник 8"/>
          <p:cNvSpPr/>
          <p:nvPr/>
        </p:nvSpPr>
        <p:spPr>
          <a:xfrm>
            <a:off x="313266" y="5806701"/>
            <a:ext cx="6096000" cy="646331"/>
          </a:xfrm>
          <a:prstGeom prst="rect">
            <a:avLst/>
          </a:prstGeom>
        </p:spPr>
        <p:txBody>
          <a:bodyPr>
            <a:spAutoFit/>
          </a:bodyPr>
          <a:lstStyle/>
          <a:p>
            <a:r>
              <a:rPr lang="en-US" dirty="0"/>
              <a:t>https://youtu.be/8n6qMQZsLzs?si=uOFlRCB8GPyYGMh9</a:t>
            </a:r>
            <a:endParaRPr lang="uk-UA" dirty="0"/>
          </a:p>
        </p:txBody>
      </p:sp>
      <p:sp>
        <p:nvSpPr>
          <p:cNvPr id="10" name="Прямокутник 9"/>
          <p:cNvSpPr/>
          <p:nvPr/>
        </p:nvSpPr>
        <p:spPr>
          <a:xfrm>
            <a:off x="400594" y="1994173"/>
            <a:ext cx="6096000" cy="1477328"/>
          </a:xfrm>
          <a:prstGeom prst="rect">
            <a:avLst/>
          </a:prstGeom>
        </p:spPr>
        <p:txBody>
          <a:bodyPr wrap="square">
            <a:spAutoFit/>
          </a:bodyPr>
          <a:lstStyle/>
          <a:p>
            <a:r>
              <a:rPr lang="ru-RU" dirty="0"/>
              <a:t>«Моя </a:t>
            </a:r>
            <a:r>
              <a:rPr lang="ru-RU" dirty="0" err="1"/>
              <a:t>країна</a:t>
            </a:r>
            <a:r>
              <a:rPr lang="ru-RU" dirty="0"/>
              <a:t> </a:t>
            </a:r>
            <a:r>
              <a:rPr lang="ru-RU" dirty="0" err="1"/>
              <a:t>Україна</a:t>
            </a:r>
            <a:r>
              <a:rPr lang="ru-RU" dirty="0"/>
              <a:t>» — </a:t>
            </a:r>
            <a:r>
              <a:rPr lang="ru-RU" dirty="0" err="1"/>
              <a:t>український</a:t>
            </a:r>
            <a:r>
              <a:rPr lang="ru-RU" dirty="0"/>
              <a:t> </a:t>
            </a:r>
            <a:r>
              <a:rPr lang="ru-RU" dirty="0" err="1"/>
              <a:t>анімаційний</a:t>
            </a:r>
            <a:r>
              <a:rPr lang="ru-RU" dirty="0"/>
              <a:t> </a:t>
            </a:r>
            <a:r>
              <a:rPr lang="ru-RU" dirty="0" err="1"/>
              <a:t>народний</a:t>
            </a:r>
            <a:r>
              <a:rPr lang="ru-RU" dirty="0"/>
              <a:t> </a:t>
            </a:r>
            <a:r>
              <a:rPr lang="ru-RU" dirty="0" err="1"/>
              <a:t>казково-пізнавальний</a:t>
            </a:r>
            <a:r>
              <a:rPr lang="ru-RU" dirty="0"/>
              <a:t> </a:t>
            </a:r>
            <a:r>
              <a:rPr lang="ru-RU" dirty="0" err="1"/>
              <a:t>серіал</a:t>
            </a:r>
            <a:r>
              <a:rPr lang="ru-RU" dirty="0"/>
              <a:t>. </a:t>
            </a:r>
            <a:r>
              <a:rPr lang="ru-RU" dirty="0" err="1"/>
              <a:t>Виконаний</a:t>
            </a:r>
            <a:r>
              <a:rPr lang="ru-RU" dirty="0"/>
              <a:t> </a:t>
            </a:r>
            <a:r>
              <a:rPr lang="ru-RU" dirty="0" err="1"/>
              <a:t>переважно</a:t>
            </a:r>
            <a:r>
              <a:rPr lang="ru-RU" dirty="0"/>
              <a:t> в </a:t>
            </a:r>
            <a:r>
              <a:rPr lang="ru-RU" dirty="0" err="1"/>
              <a:t>техніці</a:t>
            </a:r>
            <a:r>
              <a:rPr lang="ru-RU" dirty="0"/>
              <a:t> </a:t>
            </a:r>
            <a:r>
              <a:rPr lang="ru-RU" dirty="0" err="1"/>
              <a:t>пластилінової</a:t>
            </a:r>
            <a:r>
              <a:rPr lang="ru-RU" dirty="0"/>
              <a:t> </a:t>
            </a:r>
            <a:r>
              <a:rPr lang="ru-RU" dirty="0" err="1"/>
              <a:t>анімації</a:t>
            </a:r>
            <a:r>
              <a:rPr lang="ru-RU" dirty="0" smtClean="0"/>
              <a:t>.</a:t>
            </a:r>
          </a:p>
          <a:p>
            <a:endParaRPr lang="ru-RU" dirty="0"/>
          </a:p>
          <a:p>
            <a:r>
              <a:rPr lang="ru-RU" dirty="0" err="1" smtClean="0"/>
              <a:t>Серія</a:t>
            </a:r>
            <a:r>
              <a:rPr lang="ru-RU" dirty="0" smtClean="0"/>
              <a:t> 18. </a:t>
            </a:r>
            <a:r>
              <a:rPr lang="ru-RU" dirty="0" err="1" smtClean="0"/>
              <a:t>Чорний</a:t>
            </a:r>
            <a:r>
              <a:rPr lang="ru-RU" dirty="0" smtClean="0"/>
              <a:t> </a:t>
            </a:r>
            <a:r>
              <a:rPr lang="ru-RU" dirty="0" err="1" smtClean="0"/>
              <a:t>ліс</a:t>
            </a:r>
            <a:endParaRPr lang="ru-RU" dirty="0"/>
          </a:p>
        </p:txBody>
      </p:sp>
    </p:spTree>
    <p:extLst>
      <p:ext uri="{BB962C8B-B14F-4D97-AF65-F5344CB8AC3E}">
        <p14:creationId xmlns:p14="http://schemas.microsoft.com/office/powerpoint/2010/main" val="2871473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35480" y="718653"/>
            <a:ext cx="8610600" cy="1293028"/>
          </a:xfrm>
        </p:spPr>
        <p:txBody>
          <a:bodyPr>
            <a:normAutofit/>
          </a:bodyPr>
          <a:lstStyle/>
          <a:p>
            <a:r>
              <a:rPr lang="ru-RU" sz="2400" dirty="0"/>
              <a:t>У кожного </a:t>
            </a:r>
            <a:r>
              <a:rPr lang="ru-RU" sz="2400" dirty="0" err="1"/>
              <a:t>населеного</a:t>
            </a:r>
            <a:r>
              <a:rPr lang="ru-RU" sz="2400" dirty="0"/>
              <a:t> пункту є те, </a:t>
            </a:r>
            <a:r>
              <a:rPr lang="ru-RU" sz="2400" dirty="0" err="1" smtClean="0"/>
              <a:t>що</a:t>
            </a:r>
            <a:r>
              <a:rPr lang="ru-RU" sz="2400" dirty="0" smtClean="0"/>
              <a:t>   </a:t>
            </a:r>
            <a:r>
              <a:rPr lang="ru-RU" sz="2400" dirty="0" err="1" smtClean="0"/>
              <a:t>вирізняє</a:t>
            </a:r>
            <a:r>
              <a:rPr lang="ru-RU" sz="2400" dirty="0" smtClean="0"/>
              <a:t> </a:t>
            </a:r>
            <a:r>
              <a:rPr lang="ru-RU" sz="2400" dirty="0" err="1" smtClean="0"/>
              <a:t>його</a:t>
            </a:r>
            <a:r>
              <a:rPr lang="ru-RU" sz="2400" dirty="0" smtClean="0"/>
              <a:t> з  </a:t>
            </a:r>
            <a:r>
              <a:rPr lang="ru-RU" sz="2400" dirty="0" err="1" smtClean="0"/>
              <a:t>поміж</a:t>
            </a:r>
            <a:r>
              <a:rPr lang="ru-RU" sz="2400" dirty="0" smtClean="0"/>
              <a:t> </a:t>
            </a:r>
            <a:r>
              <a:rPr lang="ru-RU" sz="2400" dirty="0" err="1"/>
              <a:t>інших</a:t>
            </a:r>
            <a:endParaRPr lang="uk-UA" sz="2400" dirty="0"/>
          </a:p>
        </p:txBody>
      </p:sp>
      <p:pic>
        <p:nvPicPr>
          <p:cNvPr id="1026" name="Picture 2" descr="https://fs01.vseosvita.ua/01000j5g-8297/002.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115300" y="3057684"/>
            <a:ext cx="3135630" cy="268303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www.mandry.ck.ua/wp-content/uploads/2016/04/MG_0813.jpg.pagespeed.ce.I2NzwmL7y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840" y="1863090"/>
            <a:ext cx="5270500" cy="270922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кутник 5"/>
          <p:cNvSpPr/>
          <p:nvPr/>
        </p:nvSpPr>
        <p:spPr>
          <a:xfrm>
            <a:off x="1184910" y="5081885"/>
            <a:ext cx="6096000" cy="923330"/>
          </a:xfrm>
          <a:prstGeom prst="rect">
            <a:avLst/>
          </a:prstGeom>
        </p:spPr>
        <p:txBody>
          <a:bodyPr>
            <a:spAutoFit/>
          </a:bodyPr>
          <a:lstStyle/>
          <a:p>
            <a:r>
              <a:rPr lang="ru-RU" dirty="0" err="1">
                <a:latin typeface="Lato"/>
              </a:rPr>
              <a:t>Чорний</a:t>
            </a:r>
            <a:r>
              <a:rPr lang="ru-RU" dirty="0">
                <a:latin typeface="Lato"/>
              </a:rPr>
              <a:t> </a:t>
            </a:r>
            <a:r>
              <a:rPr lang="ru-RU" dirty="0" err="1">
                <a:latin typeface="Lato"/>
              </a:rPr>
              <a:t>ліс</a:t>
            </a:r>
            <a:r>
              <a:rPr lang="ru-RU" dirty="0">
                <a:latin typeface="Lato"/>
              </a:rPr>
              <a:t> – </a:t>
            </a:r>
            <a:r>
              <a:rPr lang="ru-RU" dirty="0" err="1">
                <a:latin typeface="Lato"/>
              </a:rPr>
              <a:t>лісовий</a:t>
            </a:r>
            <a:r>
              <a:rPr lang="ru-RU" dirty="0">
                <a:latin typeface="Lato"/>
              </a:rPr>
              <a:t> </a:t>
            </a:r>
            <a:r>
              <a:rPr lang="ru-RU" dirty="0" err="1">
                <a:latin typeface="Lato"/>
              </a:rPr>
              <a:t>масив</a:t>
            </a:r>
            <a:r>
              <a:rPr lang="ru-RU" dirty="0">
                <a:latin typeface="Lato"/>
              </a:rPr>
              <a:t> на </a:t>
            </a:r>
            <a:r>
              <a:rPr lang="ru-RU" dirty="0" err="1">
                <a:latin typeface="Lato"/>
              </a:rPr>
              <a:t>Кіровоградщині</a:t>
            </a:r>
            <a:r>
              <a:rPr lang="ru-RU" dirty="0">
                <a:latin typeface="Lato"/>
              </a:rPr>
              <a:t>. </a:t>
            </a:r>
            <a:r>
              <a:rPr lang="ru-RU" dirty="0" smtClean="0">
                <a:latin typeface="Lato"/>
              </a:rPr>
              <a:t>На </a:t>
            </a:r>
            <a:r>
              <a:rPr lang="ru-RU" dirty="0" err="1" smtClean="0">
                <a:latin typeface="Lato"/>
              </a:rPr>
              <a:t>його</a:t>
            </a:r>
            <a:r>
              <a:rPr lang="ru-RU" dirty="0" smtClean="0">
                <a:latin typeface="Lato"/>
              </a:rPr>
              <a:t> </a:t>
            </a:r>
            <a:r>
              <a:rPr lang="ru-RU" dirty="0" err="1">
                <a:latin typeface="Lato"/>
              </a:rPr>
              <a:t>території</a:t>
            </a:r>
            <a:r>
              <a:rPr lang="ru-RU" dirty="0">
                <a:latin typeface="Lato"/>
              </a:rPr>
              <a:t> </a:t>
            </a:r>
            <a:r>
              <a:rPr lang="ru-RU" dirty="0" smtClean="0">
                <a:latin typeface="Lato"/>
              </a:rPr>
              <a:t> </a:t>
            </a:r>
            <a:r>
              <a:rPr lang="ru-RU" dirty="0" err="1">
                <a:latin typeface="Lato"/>
              </a:rPr>
              <a:t>знаходиться</a:t>
            </a:r>
            <a:r>
              <a:rPr lang="ru-RU" dirty="0">
                <a:latin typeface="Lato"/>
              </a:rPr>
              <a:t> болото </a:t>
            </a:r>
            <a:r>
              <a:rPr lang="ru-RU" dirty="0" err="1">
                <a:latin typeface="Lato"/>
              </a:rPr>
              <a:t>Чорний</a:t>
            </a:r>
            <a:r>
              <a:rPr lang="ru-RU" dirty="0">
                <a:latin typeface="Lato"/>
              </a:rPr>
              <a:t> </a:t>
            </a:r>
            <a:r>
              <a:rPr lang="ru-RU" dirty="0" err="1">
                <a:latin typeface="Lato"/>
              </a:rPr>
              <a:t>ліс</a:t>
            </a:r>
            <a:r>
              <a:rPr lang="ru-RU" dirty="0">
                <a:latin typeface="Lato"/>
              </a:rPr>
              <a:t>, в </a:t>
            </a:r>
            <a:r>
              <a:rPr lang="ru-RU" dirty="0" err="1">
                <a:latin typeface="Lato"/>
              </a:rPr>
              <a:t>центрі</a:t>
            </a:r>
            <a:r>
              <a:rPr lang="ru-RU" dirty="0">
                <a:latin typeface="Lato"/>
              </a:rPr>
              <a:t> </a:t>
            </a:r>
            <a:r>
              <a:rPr lang="ru-RU" dirty="0" err="1">
                <a:latin typeface="Lato"/>
              </a:rPr>
              <a:t>якого</a:t>
            </a:r>
            <a:r>
              <a:rPr lang="ru-RU" dirty="0">
                <a:latin typeface="Lato"/>
              </a:rPr>
              <a:t> </a:t>
            </a:r>
            <a:r>
              <a:rPr lang="ru-RU" dirty="0" err="1">
                <a:latin typeface="Lato"/>
              </a:rPr>
              <a:t>лежить</a:t>
            </a:r>
            <a:r>
              <a:rPr lang="ru-RU" dirty="0">
                <a:latin typeface="Lato"/>
              </a:rPr>
              <a:t> озеро </a:t>
            </a:r>
            <a:r>
              <a:rPr lang="ru-RU" dirty="0" err="1">
                <a:latin typeface="Lato"/>
              </a:rPr>
              <a:t>Берестувате</a:t>
            </a:r>
            <a:endParaRPr lang="uk-UA" dirty="0"/>
          </a:p>
        </p:txBody>
      </p:sp>
    </p:spTree>
    <p:extLst>
      <p:ext uri="{BB962C8B-B14F-4D97-AF65-F5344CB8AC3E}">
        <p14:creationId xmlns:p14="http://schemas.microsoft.com/office/powerpoint/2010/main" val="2714037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685800" y="537210"/>
            <a:ext cx="10820400" cy="5681475"/>
          </a:xfrm>
        </p:spPr>
        <p:txBody>
          <a:bodyPr/>
          <a:lstStyle/>
          <a:p>
            <a:r>
              <a:rPr lang="uk-UA" dirty="0"/>
              <a:t> Чорний ліс знаходиться в </a:t>
            </a:r>
            <a:r>
              <a:rPr lang="uk-UA" dirty="0" err="1"/>
              <a:t>Олександрівському</a:t>
            </a:r>
            <a:r>
              <a:rPr lang="uk-UA" dirty="0"/>
              <a:t> і </a:t>
            </a:r>
            <a:r>
              <a:rPr lang="uk-UA" dirty="0" err="1"/>
              <a:t>Знам’янському</a:t>
            </a:r>
            <a:r>
              <a:rPr lang="uk-UA" dirty="0"/>
              <a:t> районі Кіровоградської області.  Через ліс проходить автотраса Київ –  </a:t>
            </a:r>
            <a:r>
              <a:rPr lang="uk-UA" dirty="0" smtClean="0"/>
              <a:t>Дніпро </a:t>
            </a:r>
            <a:r>
              <a:rPr lang="uk-UA" dirty="0"/>
              <a:t>і залізнична лінія на Знам’янку. </a:t>
            </a:r>
            <a:endParaRPr lang="uk-UA" dirty="0" smtClean="0"/>
          </a:p>
          <a:p>
            <a:r>
              <a:rPr lang="uk-UA" dirty="0"/>
              <a:t>Чорний ліс є типовим лісостеповим рівнинним східноєвропейським ландшафтом. Він став притулком для раритетних дубових та </a:t>
            </a:r>
            <a:r>
              <a:rPr lang="uk-UA" dirty="0" err="1"/>
              <a:t>грабово</a:t>
            </a:r>
            <a:r>
              <a:rPr lang="uk-UA" dirty="0"/>
              <a:t>-дубових лісів. Трапляються угрупування береста та </a:t>
            </a:r>
            <a:r>
              <a:rPr lang="uk-UA" dirty="0" err="1"/>
              <a:t>ясена</a:t>
            </a:r>
            <a:r>
              <a:rPr lang="uk-UA" dirty="0"/>
              <a:t>.</a:t>
            </a:r>
            <a:br>
              <a:rPr lang="uk-UA" dirty="0"/>
            </a:br>
            <a:r>
              <a:rPr lang="uk-UA" dirty="0"/>
              <a:t/>
            </a:r>
            <a:br>
              <a:rPr lang="uk-UA" dirty="0"/>
            </a:br>
            <a:endParaRPr lang="uk-UA" dirty="0"/>
          </a:p>
        </p:txBody>
      </p:sp>
      <p:pic>
        <p:nvPicPr>
          <p:cNvPr id="2052" name="Picture 4" descr="https://we.org.ua/wp-content/uploads/2014/09/1-186x2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3861" y="2800350"/>
            <a:ext cx="2705100" cy="302285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Чорний лі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910" y="2800350"/>
            <a:ext cx="5247640" cy="3418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325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67467" y="240966"/>
            <a:ext cx="8610600" cy="1293028"/>
          </a:xfrm>
        </p:spPr>
        <p:txBody>
          <a:bodyPr>
            <a:normAutofit/>
          </a:bodyPr>
          <a:lstStyle/>
          <a:p>
            <a:r>
              <a:rPr lang="ru-RU" sz="1800" dirty="0"/>
              <a:t> Болото “</a:t>
            </a:r>
            <a:r>
              <a:rPr lang="ru-RU" sz="1800" dirty="0" err="1"/>
              <a:t>Чорний</a:t>
            </a:r>
            <a:r>
              <a:rPr lang="ru-RU" sz="1800" dirty="0"/>
              <a:t> </a:t>
            </a:r>
            <a:r>
              <a:rPr lang="ru-RU" sz="1800" dirty="0" err="1"/>
              <a:t>ліс</a:t>
            </a:r>
            <a:r>
              <a:rPr lang="ru-RU" sz="1800" dirty="0"/>
              <a:t>” </a:t>
            </a:r>
            <a:r>
              <a:rPr lang="ru-RU" sz="1800" dirty="0" err="1"/>
              <a:t>починається</a:t>
            </a:r>
            <a:r>
              <a:rPr lang="ru-RU" sz="1800" dirty="0"/>
              <a:t> </a:t>
            </a:r>
            <a:r>
              <a:rPr lang="ru-RU" sz="1800" dirty="0" err="1"/>
              <a:t>від</a:t>
            </a:r>
            <a:r>
              <a:rPr lang="ru-RU" sz="1800" dirty="0"/>
              <a:t> </a:t>
            </a:r>
            <a:r>
              <a:rPr lang="ru-RU" sz="1800" dirty="0" err="1"/>
              <a:t>самої</a:t>
            </a:r>
            <a:r>
              <a:rPr lang="ru-RU" sz="1800" dirty="0"/>
              <a:t> </a:t>
            </a:r>
            <a:r>
              <a:rPr lang="ru-RU" sz="1800" dirty="0" err="1"/>
              <a:t>траси</a:t>
            </a:r>
            <a:r>
              <a:rPr lang="ru-RU" sz="1800" dirty="0"/>
              <a:t>, видно </a:t>
            </a:r>
            <a:r>
              <a:rPr lang="ru-RU" sz="1800" dirty="0" err="1"/>
              <a:t>його</a:t>
            </a:r>
            <a:r>
              <a:rPr lang="ru-RU" sz="1800" dirty="0"/>
              <a:t> прямо з дороги. </a:t>
            </a:r>
            <a:r>
              <a:rPr lang="ru-RU" sz="1800" dirty="0" err="1"/>
              <a:t>Квіти</a:t>
            </a:r>
            <a:r>
              <a:rPr lang="ru-RU" sz="1800" dirty="0"/>
              <a:t> </a:t>
            </a:r>
            <a:r>
              <a:rPr lang="ru-RU" sz="1800" dirty="0" err="1"/>
              <a:t>також</a:t>
            </a:r>
            <a:r>
              <a:rPr lang="ru-RU" sz="1800" dirty="0"/>
              <a:t> </a:t>
            </a:r>
            <a:r>
              <a:rPr lang="ru-RU" sz="1800" dirty="0" err="1"/>
              <a:t>ростуть</a:t>
            </a:r>
            <a:r>
              <a:rPr lang="ru-RU" sz="1800" dirty="0"/>
              <a:t> </a:t>
            </a:r>
            <a:r>
              <a:rPr lang="ru-RU" sz="1800" dirty="0" err="1"/>
              <a:t>ледве</a:t>
            </a:r>
            <a:r>
              <a:rPr lang="ru-RU" sz="1800" dirty="0"/>
              <a:t> не на </a:t>
            </a:r>
            <a:r>
              <a:rPr lang="ru-RU" sz="1800" dirty="0" err="1"/>
              <a:t>асфальті</a:t>
            </a:r>
            <a:r>
              <a:rPr lang="ru-RU" sz="1800" dirty="0"/>
              <a:t>.</a:t>
            </a:r>
            <a:endParaRPr lang="uk-UA" sz="1800" dirty="0"/>
          </a:p>
        </p:txBody>
      </p:sp>
      <p:pic>
        <p:nvPicPr>
          <p:cNvPr id="4100" name="Picture 4" descr="https://we.org.ua/wp-content/uploads/2014/09/prolisky-330x2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6055" y="1696085"/>
            <a:ext cx="3143250" cy="23526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we.org.ua/wp-content/uploads/2014/09/2-185x24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7731" y="4210851"/>
            <a:ext cx="2096135" cy="23526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fs01.vseosvita.ua/01000j5g-8297/00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8585" y="2221079"/>
            <a:ext cx="2416810" cy="316611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s://fs01.vseosvita.ua/01000j5g-8297/004.pn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72731" y="2583180"/>
            <a:ext cx="4993324" cy="3305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989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Чорний лі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8565" y="2411730"/>
            <a:ext cx="9515475" cy="41148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08810" y="548640"/>
            <a:ext cx="7532370" cy="1569660"/>
          </a:xfrm>
          <a:prstGeom prst="rect">
            <a:avLst/>
          </a:prstGeom>
          <a:noFill/>
        </p:spPr>
        <p:txBody>
          <a:bodyPr wrap="square" rtlCol="0">
            <a:spAutoFit/>
          </a:bodyPr>
          <a:lstStyle/>
          <a:p>
            <a:r>
              <a:rPr lang="ru-RU" sz="1600" dirty="0"/>
              <a:t> </a:t>
            </a:r>
            <a:r>
              <a:rPr lang="ru-RU" sz="1600" dirty="0" err="1"/>
              <a:t>Ця</a:t>
            </a:r>
            <a:r>
              <a:rPr lang="ru-RU" sz="1600" dirty="0"/>
              <a:t> дорога </a:t>
            </a:r>
            <a:r>
              <a:rPr lang="ru-RU" sz="1600" dirty="0" err="1"/>
              <a:t>веде</a:t>
            </a:r>
            <a:r>
              <a:rPr lang="ru-RU" sz="1600" dirty="0"/>
              <a:t> до озера </a:t>
            </a:r>
            <a:r>
              <a:rPr lang="ru-RU" sz="1600" dirty="0" err="1"/>
              <a:t>Берестувате</a:t>
            </a:r>
            <a:r>
              <a:rPr lang="ru-RU" sz="1600" dirty="0"/>
              <a:t>, на </a:t>
            </a:r>
            <a:r>
              <a:rPr lang="ru-RU" sz="1600" dirty="0" err="1"/>
              <a:t>березі</a:t>
            </a:r>
            <a:r>
              <a:rPr lang="ru-RU" sz="1600" dirty="0"/>
              <a:t> </a:t>
            </a:r>
            <a:r>
              <a:rPr lang="ru-RU" sz="1600" dirty="0" err="1" smtClean="0"/>
              <a:t>якого</a:t>
            </a:r>
            <a:r>
              <a:rPr lang="ru-RU" sz="1600" dirty="0"/>
              <a:t> </a:t>
            </a:r>
            <a:r>
              <a:rPr lang="ru-RU" sz="1600" dirty="0" err="1" smtClean="0"/>
              <a:t>ще</a:t>
            </a:r>
            <a:r>
              <a:rPr lang="ru-RU" sz="1600" dirty="0" smtClean="0"/>
              <a:t> з </a:t>
            </a:r>
            <a:r>
              <a:rPr lang="ru-RU" sz="1600" dirty="0" err="1" smtClean="0"/>
              <a:t>попереднього</a:t>
            </a:r>
            <a:r>
              <a:rPr lang="ru-RU" sz="1600" dirty="0" smtClean="0"/>
              <a:t> </a:t>
            </a:r>
            <a:r>
              <a:rPr lang="ru-RU" sz="1600" dirty="0" err="1" smtClean="0"/>
              <a:t>століття</a:t>
            </a:r>
            <a:r>
              <a:rPr lang="ru-RU" sz="1600" dirty="0" smtClean="0"/>
              <a:t> </a:t>
            </a:r>
            <a:r>
              <a:rPr lang="ru-RU" sz="1600" dirty="0"/>
              <a:t>  </a:t>
            </a:r>
            <a:r>
              <a:rPr lang="ru-RU" sz="1600" dirty="0" err="1"/>
              <a:t>знаходиться</a:t>
            </a:r>
            <a:r>
              <a:rPr lang="ru-RU" sz="1600" dirty="0"/>
              <a:t> </a:t>
            </a:r>
            <a:r>
              <a:rPr lang="ru-RU" sz="1600" dirty="0" err="1"/>
              <a:t>держдача</a:t>
            </a:r>
            <a:r>
              <a:rPr lang="ru-RU" sz="1600" dirty="0"/>
              <a:t>. </a:t>
            </a:r>
            <a:r>
              <a:rPr lang="ru-RU" sz="1600" dirty="0" err="1" smtClean="0"/>
              <a:t>Багато</a:t>
            </a:r>
            <a:r>
              <a:rPr lang="ru-RU" sz="1600" dirty="0" smtClean="0"/>
              <a:t> є </a:t>
            </a:r>
            <a:r>
              <a:rPr lang="ru-RU" sz="1600" dirty="0" err="1"/>
              <a:t>розповідей</a:t>
            </a:r>
            <a:r>
              <a:rPr lang="ru-RU" sz="1600" dirty="0"/>
              <a:t> про те </a:t>
            </a:r>
            <a:r>
              <a:rPr lang="ru-RU" sz="1600" dirty="0" err="1"/>
              <a:t>що</a:t>
            </a:r>
            <a:r>
              <a:rPr lang="ru-RU" sz="1600" dirty="0"/>
              <a:t> людям </a:t>
            </a:r>
            <a:r>
              <a:rPr lang="ru-RU" sz="1600" dirty="0" err="1"/>
              <a:t>біля</a:t>
            </a:r>
            <a:r>
              <a:rPr lang="ru-RU" sz="1600" dirty="0"/>
              <a:t> озера </a:t>
            </a:r>
            <a:r>
              <a:rPr lang="ru-RU" sz="1600" dirty="0" err="1"/>
              <a:t>стає</a:t>
            </a:r>
            <a:r>
              <a:rPr lang="ru-RU" sz="1600" dirty="0"/>
              <a:t> не по </a:t>
            </a:r>
            <a:r>
              <a:rPr lang="ru-RU" sz="1600" dirty="0" err="1"/>
              <a:t>собі</a:t>
            </a:r>
            <a:r>
              <a:rPr lang="ru-RU" sz="1600" dirty="0"/>
              <a:t>.  За легендою </a:t>
            </a:r>
            <a:r>
              <a:rPr lang="ru-RU" sz="1600" dirty="0" err="1"/>
              <a:t>саме</a:t>
            </a:r>
            <a:r>
              <a:rPr lang="ru-RU" sz="1600" dirty="0"/>
              <a:t> в </a:t>
            </a:r>
            <a:r>
              <a:rPr lang="ru-RU" sz="1600" dirty="0" err="1"/>
              <a:t>озері</a:t>
            </a:r>
            <a:r>
              <a:rPr lang="ru-RU" sz="1600" dirty="0"/>
              <a:t> затонула карета хана </a:t>
            </a:r>
            <a:r>
              <a:rPr lang="ru-RU" sz="1600" dirty="0" err="1"/>
              <a:t>Гірея</a:t>
            </a:r>
            <a:r>
              <a:rPr lang="ru-RU" sz="1600" dirty="0"/>
              <a:t>, яка </a:t>
            </a:r>
            <a:r>
              <a:rPr lang="ru-RU" sz="1600" dirty="0" err="1"/>
              <a:t>виготовлена</a:t>
            </a:r>
            <a:r>
              <a:rPr lang="ru-RU" sz="1600" dirty="0"/>
              <a:t> </a:t>
            </a:r>
            <a:r>
              <a:rPr lang="ru-RU" sz="1600" dirty="0" err="1"/>
              <a:t>була</a:t>
            </a:r>
            <a:r>
              <a:rPr lang="ru-RU" sz="1600" dirty="0"/>
              <a:t> з чистого золота. </a:t>
            </a:r>
            <a:r>
              <a:rPr lang="ru-RU" sz="1600" dirty="0" err="1"/>
              <a:t>Легендарний</a:t>
            </a:r>
            <a:r>
              <a:rPr lang="ru-RU" sz="1600" dirty="0"/>
              <a:t> Махно </a:t>
            </a:r>
            <a:r>
              <a:rPr lang="ru-RU" sz="1600" dirty="0" err="1"/>
              <a:t>теж</a:t>
            </a:r>
            <a:r>
              <a:rPr lang="ru-RU" sz="1600" dirty="0"/>
              <a:t> </a:t>
            </a:r>
            <a:r>
              <a:rPr lang="ru-RU" sz="1600" dirty="0" err="1"/>
              <a:t>десь</a:t>
            </a:r>
            <a:r>
              <a:rPr lang="ru-RU" sz="1600" dirty="0"/>
              <a:t> в </a:t>
            </a:r>
            <a:r>
              <a:rPr lang="ru-RU" sz="1600" dirty="0" err="1"/>
              <a:t>цьому</a:t>
            </a:r>
            <a:r>
              <a:rPr lang="ru-RU" sz="1600" dirty="0"/>
              <a:t> </a:t>
            </a:r>
            <a:r>
              <a:rPr lang="ru-RU" sz="1600" dirty="0" err="1"/>
              <a:t>місці</a:t>
            </a:r>
            <a:r>
              <a:rPr lang="ru-RU" sz="1600" dirty="0"/>
              <a:t> </a:t>
            </a:r>
            <a:r>
              <a:rPr lang="ru-RU" sz="1600" dirty="0" err="1"/>
              <a:t>міг</a:t>
            </a:r>
            <a:r>
              <a:rPr lang="ru-RU" sz="1600" dirty="0"/>
              <a:t> </a:t>
            </a:r>
            <a:r>
              <a:rPr lang="ru-RU" sz="1600" dirty="0" err="1"/>
              <a:t>заховати</a:t>
            </a:r>
            <a:r>
              <a:rPr lang="ru-RU" sz="1600" dirty="0"/>
              <a:t> </a:t>
            </a:r>
            <a:r>
              <a:rPr lang="ru-RU" sz="1600" dirty="0" err="1"/>
              <a:t>свої</a:t>
            </a:r>
            <a:r>
              <a:rPr lang="ru-RU" sz="1600" dirty="0"/>
              <a:t> </a:t>
            </a:r>
            <a:r>
              <a:rPr lang="ru-RU" sz="1600" dirty="0" err="1"/>
              <a:t>скарби</a:t>
            </a:r>
            <a:r>
              <a:rPr lang="ru-RU" sz="1600" dirty="0"/>
              <a:t>. Ну і </a:t>
            </a:r>
            <a:r>
              <a:rPr lang="ru-RU" sz="1600" dirty="0" err="1"/>
              <a:t>отамани</a:t>
            </a:r>
            <a:r>
              <a:rPr lang="ru-RU" sz="1600" dirty="0"/>
              <a:t> </a:t>
            </a:r>
            <a:r>
              <a:rPr lang="ru-RU" sz="1600" dirty="0" err="1"/>
              <a:t>Республіки</a:t>
            </a:r>
            <a:r>
              <a:rPr lang="ru-RU" sz="1600" dirty="0"/>
              <a:t> </a:t>
            </a:r>
            <a:r>
              <a:rPr lang="ru-RU" sz="1600" dirty="0" err="1"/>
              <a:t>Чорний</a:t>
            </a:r>
            <a:r>
              <a:rPr lang="ru-RU" sz="1600" dirty="0"/>
              <a:t> </a:t>
            </a:r>
            <a:r>
              <a:rPr lang="ru-RU" sz="1600" dirty="0" err="1"/>
              <a:t>Ліс</a:t>
            </a:r>
            <a:r>
              <a:rPr lang="ru-RU" sz="1600" dirty="0"/>
              <a:t> </a:t>
            </a:r>
            <a:r>
              <a:rPr lang="ru-RU" sz="1600" dirty="0" err="1"/>
              <a:t>теж</a:t>
            </a:r>
            <a:r>
              <a:rPr lang="ru-RU" sz="1600" dirty="0"/>
              <a:t> </a:t>
            </a:r>
            <a:r>
              <a:rPr lang="ru-RU" sz="1600" dirty="0" err="1"/>
              <a:t>щось</a:t>
            </a:r>
            <a:r>
              <a:rPr lang="ru-RU" sz="1600" dirty="0"/>
              <a:t> могли </a:t>
            </a:r>
            <a:r>
              <a:rPr lang="ru-RU" sz="1600" dirty="0" err="1" smtClean="0"/>
              <a:t>приховати</a:t>
            </a:r>
            <a:r>
              <a:rPr lang="ru-RU" sz="1600" dirty="0"/>
              <a:t>.</a:t>
            </a:r>
            <a:endParaRPr lang="uk-UA" sz="1600" dirty="0"/>
          </a:p>
        </p:txBody>
      </p:sp>
    </p:spTree>
    <p:extLst>
      <p:ext uri="{BB962C8B-B14F-4D97-AF65-F5344CB8AC3E}">
        <p14:creationId xmlns:p14="http://schemas.microsoft.com/office/powerpoint/2010/main" val="1555291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39695" y="451106"/>
            <a:ext cx="8610600" cy="1089827"/>
          </a:xfrm>
        </p:spPr>
        <p:txBody>
          <a:bodyPr>
            <a:normAutofit/>
          </a:bodyPr>
          <a:lstStyle/>
          <a:p>
            <a:r>
              <a:rPr lang="uk-UA" sz="1600" dirty="0"/>
              <a:t>Загадкове озеро </a:t>
            </a:r>
            <a:r>
              <a:rPr lang="uk-UA" sz="1600" dirty="0" err="1"/>
              <a:t>Берестувате</a:t>
            </a:r>
            <a:r>
              <a:rPr lang="uk-UA" sz="1600" dirty="0"/>
              <a:t>, яке називають Чорним озером, має славу темного, навіть моторошного місця. На сьогодні ця пам`ятка </a:t>
            </a:r>
            <a:r>
              <a:rPr lang="uk-UA" sz="1600" dirty="0" smtClean="0"/>
              <a:t>природа залишається </a:t>
            </a:r>
            <a:r>
              <a:rPr lang="uk-UA" sz="1600" dirty="0"/>
              <a:t>малодослідженою</a:t>
            </a:r>
            <a:r>
              <a:rPr lang="uk-UA" sz="1600" dirty="0" smtClean="0"/>
              <a:t>.</a:t>
            </a:r>
            <a:br>
              <a:rPr lang="uk-UA" sz="1600" dirty="0" smtClean="0"/>
            </a:br>
            <a:r>
              <a:rPr lang="uk-UA" sz="1600" dirty="0" smtClean="0"/>
              <a:t> </a:t>
            </a:r>
            <a:r>
              <a:rPr lang="uk-UA" sz="1600" dirty="0"/>
              <a:t>Вічно крижана, безкінечно глибока вода приховує свої таємниці…</a:t>
            </a:r>
          </a:p>
        </p:txBody>
      </p:sp>
      <p:pic>
        <p:nvPicPr>
          <p:cNvPr id="5122" name="Picture 2" descr="https://gre4ka.info/images/files/S5/blud.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60120" y="2057400"/>
            <a:ext cx="4718768" cy="360044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we.org.ua/wp-content/uploads/2014/09/berestuvatoe_lake-488x3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2095" y="2137410"/>
            <a:ext cx="4648200" cy="326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843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1600" dirty="0"/>
              <a:t>Біля озера людям часто буває якось не по собі – розповідають місцеві. Чіпляється блуд, і людина може отямитись вже у воді. На одному з берегів, просто посеред лісу знаходиться колишня державна дача. Дехто з гостей, які час від часу відпочивають на тій дачі, розповідає, що вночі біля озера маряться русалки…</a:t>
            </a:r>
          </a:p>
        </p:txBody>
      </p:sp>
      <p:pic>
        <p:nvPicPr>
          <p:cNvPr id="6146" name="Picture 2" descr="https://gre4ka.info/images/files/S5/blud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1355" y="2388235"/>
            <a:ext cx="5365750" cy="40243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766560" y="2823210"/>
            <a:ext cx="5063490" cy="3416320"/>
          </a:xfrm>
          <a:prstGeom prst="rect">
            <a:avLst/>
          </a:prstGeom>
          <a:noFill/>
        </p:spPr>
        <p:txBody>
          <a:bodyPr wrap="square" rtlCol="0">
            <a:spAutoFit/>
          </a:bodyPr>
          <a:lstStyle/>
          <a:p>
            <a:r>
              <a:rPr lang="uk-UA"/>
              <a:t>Берестувате, як і більшість туристичних пам`яток, має свої легенди. Про те, як навічно затонула тут карета хана Гірея. Виготовлена із чистого золота, вкрита діамантами і сапфірами, вона, мабуть, навічно залишилась лежати у глибинах. І про Махна, який заховав тут награбовані скарби. А ще про невільників, яких татари переводили через цей ліс. Тих, хто зовсім вибився із сил і не міг далі йти, топили в Чорному озері. Кажуть, їхні стогони і досі долинають до берегів…</a:t>
            </a:r>
            <a:endParaRPr lang="uk-UA" dirty="0"/>
          </a:p>
        </p:txBody>
      </p:sp>
    </p:spTree>
    <p:extLst>
      <p:ext uri="{BB962C8B-B14F-4D97-AF65-F5344CB8AC3E}">
        <p14:creationId xmlns:p14="http://schemas.microsoft.com/office/powerpoint/2010/main" val="1921407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a:t>Та </a:t>
            </a:r>
            <a:r>
              <a:rPr lang="ru-RU" sz="2000" dirty="0" err="1"/>
              <a:t>найжахливіша</a:t>
            </a:r>
            <a:r>
              <a:rPr lang="ru-RU" sz="2000" dirty="0"/>
              <a:t> </a:t>
            </a:r>
            <a:r>
              <a:rPr lang="ru-RU" sz="2000" dirty="0" err="1"/>
              <a:t>історія</a:t>
            </a:r>
            <a:r>
              <a:rPr lang="ru-RU" sz="2000" dirty="0"/>
              <a:t>, з тих, </a:t>
            </a:r>
            <a:r>
              <a:rPr lang="ru-RU" sz="2000" dirty="0" err="1"/>
              <a:t>які</a:t>
            </a:r>
            <a:r>
              <a:rPr lang="ru-RU" sz="2000" dirty="0"/>
              <a:t> </a:t>
            </a:r>
            <a:r>
              <a:rPr lang="ru-RU" sz="2000" dirty="0" err="1"/>
              <a:t>розповідають</a:t>
            </a:r>
            <a:r>
              <a:rPr lang="ru-RU" sz="2000" dirty="0"/>
              <a:t>, </a:t>
            </a:r>
            <a:r>
              <a:rPr lang="ru-RU" sz="2000" dirty="0" err="1"/>
              <a:t>трапилась</a:t>
            </a:r>
            <a:r>
              <a:rPr lang="ru-RU" sz="2000" dirty="0"/>
              <a:t> тут </a:t>
            </a:r>
            <a:r>
              <a:rPr lang="ru-RU" sz="2000" dirty="0" err="1"/>
              <a:t>всередині</a:t>
            </a:r>
            <a:r>
              <a:rPr lang="ru-RU" sz="2000" dirty="0"/>
              <a:t> 70-х </a:t>
            </a:r>
            <a:r>
              <a:rPr lang="ru-RU" sz="2000" dirty="0" err="1"/>
              <a:t>років</a:t>
            </a:r>
            <a:r>
              <a:rPr lang="ru-RU" dirty="0"/>
              <a:t>.</a:t>
            </a:r>
            <a:endParaRPr lang="uk-UA" dirty="0"/>
          </a:p>
        </p:txBody>
      </p:sp>
      <p:pic>
        <p:nvPicPr>
          <p:cNvPr id="7170" name="Picture 2" descr="https://persha.kr.ua/wp-content/uploads/2014/06/%D1%87%D0%BE%D1%80%D0%BD%D0%B5-%D0%BE%D0%B7%D0%B5%D1%80%D0%BE1-678x38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5052" y="1977390"/>
            <a:ext cx="5142808" cy="40347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652260" y="3200400"/>
            <a:ext cx="5189220" cy="2862322"/>
          </a:xfrm>
          <a:prstGeom prst="rect">
            <a:avLst/>
          </a:prstGeom>
          <a:noFill/>
        </p:spPr>
        <p:txBody>
          <a:bodyPr wrap="square" rtlCol="0">
            <a:spAutoFit/>
          </a:bodyPr>
          <a:lstStyle/>
          <a:p>
            <a:r>
              <a:rPr lang="uk-UA"/>
              <a:t> Велика компанія молодих дівчат і хлопців якось приїхала до озера. Це були сміливці, що забавлялись ворожінням та викликанням духів. Підлітки мали із собою старовинні книжки про магію. Як саме провели вони ту ніч біля озера невідомо. Та згодом, коли люди почали їх шукати – на місці знайшли ті старі книжки і мертві тіла всіх, хто приїхав до озера. Причини смерті міліція так і не змогла встановити.</a:t>
            </a:r>
            <a:endParaRPr lang="uk-UA" dirty="0"/>
          </a:p>
        </p:txBody>
      </p:sp>
    </p:spTree>
    <p:extLst>
      <p:ext uri="{BB962C8B-B14F-4D97-AF65-F5344CB8AC3E}">
        <p14:creationId xmlns:p14="http://schemas.microsoft.com/office/powerpoint/2010/main" val="2659330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err="1"/>
              <a:t>Купатися</a:t>
            </a:r>
            <a:r>
              <a:rPr lang="ru-RU" sz="2000" dirty="0"/>
              <a:t> в </a:t>
            </a:r>
            <a:r>
              <a:rPr lang="ru-RU" sz="2000" dirty="0" err="1"/>
              <a:t>oзерi</a:t>
            </a:r>
            <a:r>
              <a:rPr lang="ru-RU" sz="2000" dirty="0"/>
              <a:t>  </a:t>
            </a:r>
            <a:r>
              <a:rPr lang="ru-RU" sz="2000" dirty="0" err="1"/>
              <a:t>забoрoненo</a:t>
            </a:r>
            <a:r>
              <a:rPr lang="ru-RU" sz="2000" dirty="0"/>
              <a:t>, та </a:t>
            </a:r>
            <a:r>
              <a:rPr lang="ru-RU" sz="2000" dirty="0" err="1"/>
              <a:t>ніхто</a:t>
            </a:r>
            <a:r>
              <a:rPr lang="ru-RU" sz="2000" dirty="0"/>
              <a:t> й не </a:t>
            </a:r>
            <a:r>
              <a:rPr lang="ru-RU" sz="2000" dirty="0" err="1"/>
              <a:t>наважується</a:t>
            </a:r>
            <a:r>
              <a:rPr lang="ru-RU" sz="2000" dirty="0"/>
              <a:t>, </a:t>
            </a:r>
            <a:r>
              <a:rPr lang="ru-RU" sz="2000" dirty="0" err="1"/>
              <a:t>бо</a:t>
            </a:r>
            <a:r>
              <a:rPr lang="ru-RU" sz="2000" dirty="0"/>
              <a:t> </a:t>
            </a:r>
            <a:r>
              <a:rPr lang="ru-RU" sz="2000" dirty="0" err="1"/>
              <a:t>глибина</a:t>
            </a:r>
            <a:r>
              <a:rPr lang="ru-RU" sz="2000" dirty="0"/>
              <a:t> </a:t>
            </a:r>
            <a:r>
              <a:rPr lang="ru-RU" sz="2000" dirty="0" err="1"/>
              <a:t>біля</a:t>
            </a:r>
            <a:r>
              <a:rPr lang="ru-RU" sz="2000" dirty="0"/>
              <a:t> берега </a:t>
            </a:r>
            <a:r>
              <a:rPr lang="ru-RU" sz="2000" dirty="0" err="1"/>
              <a:t>сягає</a:t>
            </a:r>
            <a:r>
              <a:rPr lang="ru-RU" sz="2000" dirty="0"/>
              <a:t> 2 </a:t>
            </a:r>
            <a:r>
              <a:rPr lang="ru-RU" sz="2000" dirty="0" err="1"/>
              <a:t>метрів</a:t>
            </a:r>
            <a:r>
              <a:rPr lang="ru-RU" sz="2000" dirty="0"/>
              <a:t>, а у </a:t>
            </a:r>
            <a:r>
              <a:rPr lang="ru-RU" sz="2000" dirty="0" err="1"/>
              <a:t>воді</a:t>
            </a:r>
            <a:r>
              <a:rPr lang="ru-RU" sz="2000" dirty="0"/>
              <a:t> </a:t>
            </a:r>
            <a:r>
              <a:rPr lang="ru-RU" sz="2000" dirty="0" err="1"/>
              <a:t>повно</a:t>
            </a:r>
            <a:r>
              <a:rPr lang="ru-RU" sz="2000" dirty="0"/>
              <a:t> </a:t>
            </a:r>
            <a:r>
              <a:rPr lang="ru-RU" sz="2000" dirty="0" err="1"/>
              <a:t>п’явок</a:t>
            </a:r>
            <a:r>
              <a:rPr lang="ru-RU" dirty="0"/>
              <a:t>.</a:t>
            </a:r>
            <a:endParaRPr lang="uk-UA" dirty="0"/>
          </a:p>
        </p:txBody>
      </p:sp>
      <p:pic>
        <p:nvPicPr>
          <p:cNvPr id="8194" name="Picture 2" descr="https://pryroda.in.ua/wp-content/uploads/2008/02/82711_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1970" y="2601119"/>
            <a:ext cx="4953000" cy="33242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www.zoolog.com.ua/naiprost/pi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6385" y="1903889"/>
            <a:ext cx="2076450" cy="258127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interlawyer.com.ua/system/files/hirudo_verbana_ii_cit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2835" y="3931920"/>
            <a:ext cx="2971800" cy="2153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596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Чорний ліс"/>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4360" y="3551814"/>
            <a:ext cx="3806190" cy="25374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72000" y="2057401"/>
            <a:ext cx="7520940" cy="3816429"/>
          </a:xfrm>
          <a:prstGeom prst="rect">
            <a:avLst/>
          </a:prstGeom>
          <a:noFill/>
        </p:spPr>
        <p:txBody>
          <a:bodyPr wrap="square" rtlCol="0">
            <a:spAutoFit/>
          </a:bodyPr>
          <a:lstStyle/>
          <a:p>
            <a:r>
              <a:rPr lang="uk-UA" sz="1400" dirty="0"/>
              <a:t>Озеро </a:t>
            </a:r>
            <a:r>
              <a:rPr lang="uk-UA" sz="1400" dirty="0" err="1"/>
              <a:t>Берестувате</a:t>
            </a:r>
            <a:r>
              <a:rPr lang="uk-UA" sz="1400" dirty="0"/>
              <a:t> – один із найзагадковіших куточків природи України. І найбільша загадка полягає у тому, що ніхто досі не може виміряти глибини цього озера, хоч спроб було багато. Працівники місцевого держлісгоспу розповідають, як якось, взявши дві мотузки по 250 метрів, спробували опустити їх на дно. «Пристрій» зупинився, ймовірно вдарившись у дно, вже коли була розмотана котушка другої мотузки майже до кінця. Науковці кажуть, що </a:t>
            </a:r>
            <a:r>
              <a:rPr lang="uk-UA" sz="1400" dirty="0" err="1"/>
              <a:t>Берестувате</a:t>
            </a:r>
            <a:r>
              <a:rPr lang="uk-UA" sz="1400" dirty="0"/>
              <a:t> ймовірно має подвійне, а то й потрійне дно. Перше з них утворюють опале листя та рослини.</a:t>
            </a:r>
          </a:p>
          <a:p>
            <a:r>
              <a:rPr lang="uk-UA" sz="1400" dirty="0"/>
              <a:t>Як утворилось озеро </a:t>
            </a:r>
            <a:r>
              <a:rPr lang="uk-UA" sz="1400" dirty="0" err="1"/>
              <a:t>Берестувате</a:t>
            </a:r>
            <a:r>
              <a:rPr lang="uk-UA" sz="1400" dirty="0"/>
              <a:t>? Вчені розповідають, що час його «народження» – льодяниковий та </a:t>
            </a:r>
            <a:r>
              <a:rPr lang="uk-UA" sz="1400" dirty="0" err="1"/>
              <a:t>постльодовиковий</a:t>
            </a:r>
            <a:r>
              <a:rPr lang="uk-UA" sz="1400" dirty="0"/>
              <a:t> періоди, коли тала вода почала накопичуватись у заглибинах </a:t>
            </a:r>
            <a:r>
              <a:rPr lang="uk-UA" sz="1400" dirty="0" err="1"/>
              <a:t>рельєфу.Ще</a:t>
            </a:r>
            <a:r>
              <a:rPr lang="uk-UA" sz="1400" dirty="0"/>
              <a:t> одним феноменом Чорного озера є так звані плаваючі острови. Окремі ділянки суші, які постійно «мігрують» поверхнею. Тож стоячи, здавалося б, на березі, можна несподівано опинитись посеред озера. На таких острівках, де ростуть трави і дерева, квітнуть рідкісні орхідеї, а дзеркало озера прикрашають водяні </a:t>
            </a:r>
            <a:r>
              <a:rPr lang="uk-UA" sz="1400" dirty="0" err="1"/>
              <a:t>лілії.Крижана</a:t>
            </a:r>
            <a:r>
              <a:rPr lang="uk-UA" sz="1400" dirty="0"/>
              <a:t> вода, яка не прогрівається навіть влітку, й багато охочих до людської крові п’явок, відбивають бажання купатись у </a:t>
            </a:r>
            <a:r>
              <a:rPr lang="uk-UA" sz="1400" dirty="0" err="1"/>
              <a:t>Берестуватому</a:t>
            </a:r>
            <a:r>
              <a:rPr lang="uk-UA" sz="1400" dirty="0"/>
              <a:t>. Та й глибина біля берегів – близько 2 метрів</a:t>
            </a:r>
            <a:r>
              <a:rPr lang="uk-UA" dirty="0"/>
              <a:t>.</a:t>
            </a:r>
          </a:p>
        </p:txBody>
      </p:sp>
      <p:pic>
        <p:nvPicPr>
          <p:cNvPr id="9220" name="Picture 4" descr="https://tamtour.com.ua/local/image/969/003/67-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548639"/>
            <a:ext cx="4244975" cy="241173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tamtour.com.ua/local/image/970/003/02-segodnya-u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9045" y="91440"/>
            <a:ext cx="6096000" cy="196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371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400" i="1" dirty="0" smtClean="0">
                <a:solidFill>
                  <a:srgbClr val="7030A0"/>
                </a:solidFill>
              </a:rPr>
              <a:t>От така загадкова і містична буває Україна</a:t>
            </a:r>
            <a:endParaRPr lang="uk-UA" sz="2400" i="1" dirty="0">
              <a:solidFill>
                <a:srgbClr val="7030A0"/>
              </a:solidFill>
            </a:endParaRPr>
          </a:p>
        </p:txBody>
      </p:sp>
      <p:sp>
        <p:nvSpPr>
          <p:cNvPr id="3" name="Місце для вмісту 2"/>
          <p:cNvSpPr>
            <a:spLocks noGrp="1"/>
          </p:cNvSpPr>
          <p:nvPr>
            <p:ph idx="1"/>
          </p:nvPr>
        </p:nvSpPr>
        <p:spPr/>
        <p:txBody>
          <a:bodyPr/>
          <a:lstStyle/>
          <a:p>
            <a:pPr marL="0" indent="0">
              <a:buNone/>
            </a:pPr>
            <a:r>
              <a:rPr lang="uk-UA" dirty="0"/>
              <a:t>Є на світі моя країна</a:t>
            </a:r>
            <a:r>
              <a:rPr lang="uk-UA" dirty="0" smtClean="0"/>
              <a:t>,</a:t>
            </a:r>
          </a:p>
          <a:p>
            <a:pPr marL="0" indent="0">
              <a:buNone/>
            </a:pPr>
            <a:r>
              <a:rPr lang="uk-UA" dirty="0" smtClean="0"/>
              <a:t> найчарівніша</a:t>
            </a:r>
            <a:r>
              <a:rPr lang="uk-UA" dirty="0"/>
              <a:t>, як перлина.</a:t>
            </a:r>
          </a:p>
          <a:p>
            <a:pPr marL="0" indent="0">
              <a:buNone/>
            </a:pPr>
            <a:r>
              <a:rPr lang="uk-UA" dirty="0" smtClean="0"/>
              <a:t> </a:t>
            </a:r>
            <a:r>
              <a:rPr lang="uk-UA" dirty="0"/>
              <a:t>В моїм серці вона єдина.</a:t>
            </a:r>
          </a:p>
          <a:p>
            <a:pPr marL="0" indent="0">
              <a:buNone/>
            </a:pPr>
            <a:r>
              <a:rPr lang="uk-UA" dirty="0" smtClean="0"/>
              <a:t> </a:t>
            </a:r>
            <a:r>
              <a:rPr lang="uk-UA" dirty="0"/>
              <a:t>Це моя </a:t>
            </a:r>
            <a:r>
              <a:rPr lang="uk-UA" dirty="0" smtClean="0"/>
              <a:t>Україна…</a:t>
            </a:r>
          </a:p>
          <a:p>
            <a:pPr marL="0" indent="0">
              <a:buNone/>
            </a:pPr>
            <a:endParaRPr lang="uk-UA" dirty="0"/>
          </a:p>
          <a:p>
            <a:pPr marL="0" indent="0">
              <a:buNone/>
            </a:pPr>
            <a:r>
              <a:rPr lang="uk-UA" dirty="0" smtClean="0"/>
              <a:t>Таємнича</a:t>
            </a:r>
            <a:r>
              <a:rPr lang="uk-UA" smtClean="0"/>
              <a:t>, життєдайна  </a:t>
            </a:r>
            <a:r>
              <a:rPr lang="uk-UA" dirty="0" smtClean="0"/>
              <a:t>і найпрекрасніша))</a:t>
            </a:r>
          </a:p>
          <a:p>
            <a:pPr marL="0" indent="0">
              <a:buNone/>
            </a:pPr>
            <a:r>
              <a:rPr lang="en-US" dirty="0"/>
              <a:t>https://youtu.be/8n6qMQZsLzs?si=uOFlRCB8GPyYGMh9</a:t>
            </a:r>
          </a:p>
          <a:p>
            <a:pPr marL="0" indent="0">
              <a:buNone/>
            </a:pPr>
            <a:r>
              <a:rPr lang="uk-UA" dirty="0" smtClean="0">
                <a:solidFill>
                  <a:srgbClr val="7030A0"/>
                </a:solidFill>
              </a:rPr>
              <a:t>Приємного перегляду!</a:t>
            </a:r>
          </a:p>
          <a:p>
            <a:pPr marL="0" indent="0">
              <a:buNone/>
            </a:pPr>
            <a:endParaRPr lang="uk-UA" dirty="0"/>
          </a:p>
        </p:txBody>
      </p:sp>
    </p:spTree>
    <p:extLst>
      <p:ext uri="{BB962C8B-B14F-4D97-AF65-F5344CB8AC3E}">
        <p14:creationId xmlns:p14="http://schemas.microsoft.com/office/powerpoint/2010/main" val="3781548252"/>
      </p:ext>
    </p:extLst>
  </p:cSld>
  <p:clrMapOvr>
    <a:masterClrMapping/>
  </p:clrMapOvr>
</p:sld>
</file>

<file path=ppt/theme/theme1.xml><?xml version="1.0" encoding="utf-8"?>
<a:theme xmlns:a="http://schemas.openxmlformats.org/drawingml/2006/main" name="Туман">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docProps/app.xml><?xml version="1.0" encoding="utf-8"?>
<Properties xmlns="http://schemas.openxmlformats.org/officeDocument/2006/extended-properties" xmlns:vt="http://schemas.openxmlformats.org/officeDocument/2006/docPropsVTypes">
  <Template>Туман</Template>
  <TotalTime>63</TotalTime>
  <Words>547</Words>
  <Application>Microsoft Office PowerPoint</Application>
  <PresentationFormat>Широкий екран</PresentationFormat>
  <Paragraphs>31</Paragraphs>
  <Slides>12</Slides>
  <Notes>0</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12</vt:i4>
      </vt:variant>
    </vt:vector>
  </HeadingPairs>
  <TitlesOfParts>
    <vt:vector size="16" baseType="lpstr">
      <vt:lpstr>Arial</vt:lpstr>
      <vt:lpstr>Century Gothic</vt:lpstr>
      <vt:lpstr>Lato</vt:lpstr>
      <vt:lpstr>Туман</vt:lpstr>
      <vt:lpstr> чорне озеро</vt:lpstr>
      <vt:lpstr>Моя країна - Україна</vt:lpstr>
      <vt:lpstr>У кожного населеного пункту є те, що   вирізняє його з  поміж інших</vt:lpstr>
      <vt:lpstr>Презентація PowerPoint</vt:lpstr>
      <vt:lpstr> Болото “Чорний ліс” починається від самої траси, видно його прямо з дороги. Квіти також ростуть ледве не на асфальті.</vt:lpstr>
      <vt:lpstr>Презентація PowerPoint</vt:lpstr>
      <vt:lpstr>Загадкове озеро Берестувате, яке називають Чорним озером, має славу темного, навіть моторошного місця. На сьогодні ця пам`ятка природа залишається малодослідженою.  Вічно крижана, безкінечно глибока вода приховує свої таємниці…</vt:lpstr>
      <vt:lpstr>Біля озера людям часто буває якось не по собі – розповідають місцеві. Чіпляється блуд, і людина може отямитись вже у воді. На одному з берегів, просто посеред лісу знаходиться колишня державна дача. Дехто з гостей, які час від часу відпочивають на тій дачі, розповідає, що вночі біля озера маряться русалки…</vt:lpstr>
      <vt:lpstr>Та найжахливіша історія, з тих, які розповідають, трапилась тут всередині 70-х років.</vt:lpstr>
      <vt:lpstr>Купатися в oзерi  забoрoненo, та ніхто й не наважується, бо глибина біля берега сягає 2 метрів, а у воді повно п’явок.</vt:lpstr>
      <vt:lpstr>Презентація PowerPoint</vt:lpstr>
      <vt:lpstr>От така загадкова і містична буває Україна</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Чорний ліс та чорне озеро</dc:title>
  <dc:creator>Наталя Мізерак</dc:creator>
  <cp:lastModifiedBy>Наталя Мізерак</cp:lastModifiedBy>
  <cp:revision>10</cp:revision>
  <dcterms:created xsi:type="dcterms:W3CDTF">2023-03-14T15:27:53Z</dcterms:created>
  <dcterms:modified xsi:type="dcterms:W3CDTF">2025-03-16T16:50:18Z</dcterms:modified>
</cp:coreProperties>
</file>