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83" d="100"/>
          <a:sy n="83" d="100"/>
        </p:scale>
        <p:origin x="5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EBAFD-8E99-4D2A-8D56-020E253ECC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602B9EC-FDEC-442E-804E-67B1AD816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4BFAE3-297B-4326-A3EB-7730A9AFB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E791F4C-A54D-429C-B3DF-4FE09CB65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6D0241-5458-4C58-AA56-C4065413C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568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CBA531-E5ED-4A0F-968A-DE893132E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165A48-ECFA-4C94-BDBB-073738B6D4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A6A955-AE2A-4593-9CB2-1140E35E5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263850-A7DC-4849-8D7D-914B8DE5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6E211F-C5C8-4C74-A988-A229CAAFD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246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ABC9D9-23A8-4A1B-B71D-6681D3DD5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F20009-43C0-4EBF-8235-48F25E870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C442A1-D673-49EB-96C6-709BDC36D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7FD455-36D6-4CE6-9BE6-F3BBA5C0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E7F9FC-947F-4D5E-A27F-6611153B4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085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1A431B-4149-4140-8482-415283CC6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0E9F8F-65BD-4126-9DA0-068E4BD237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27A1F3C-4E3D-40DD-9574-E819C4DC6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5DB1AF1-FC68-4F7F-A5C5-0E52E66E7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A06D6B-0785-4D02-9C8E-8B39D4E65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14AB4FB-1A73-48B2-8545-AC8BD0D0C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205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61B863-CBB0-470F-914A-D2F193EEB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2CBAFF-2F44-4E23-B127-37D664D37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F16B81A-89D6-4B05-B8BD-5B6FF8400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2408ADC-1847-4D06-A4B9-A4355D3160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BA659DC-62A3-43B5-AB24-35F143CB80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A71B563-7830-44E9-A250-BEDF8B34B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BF68B36-A091-46DC-A7DD-1EEB7E48B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4744550-E427-44F5-95FE-A936BECE0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251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81A134-0825-45EE-AD64-9E4A6201E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5D95552-1FA3-4AA2-BB72-FA63C8CDA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32C391E-D25E-423B-B6AC-B24684A8A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6B86500-BD8B-4348-BEE3-691C19DD9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688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6EEF06D-99B9-4DDD-A8B0-2A3E37CA4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11BFDC2-4E77-4F6C-9CD2-0633727CE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603F17D-AC2C-4A89-9F62-020696321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444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C9777-1F9C-4041-AAEE-63E583613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A1895C-0FD0-45B0-8B28-6C2A7150FD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F99CCE9-2D64-49F3-8525-1238EF24B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860E583-ED0E-45D3-BC87-86615D013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910854-82C9-4DE0-B03A-096FDB069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2FC1F5B-3DB8-4691-809F-5B8A655F0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5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BCBC6D-8573-470E-9DC8-501C59647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C993888-D2BB-4859-B623-210213BFF9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73D9FD8-0C21-4BF7-8E72-D81399A2D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6F86A99-10E6-48C3-A712-9C0B5341F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812EEC-DA99-43DA-A86B-EE69FE832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664F80-0945-42D9-892C-1C8FB8BCF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070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24CDA5-3DF4-46FC-B3BF-6DA2270BC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9DDBAF4-5721-4044-B748-D77D6F14B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65E5AF-5882-4B07-AC80-49C3452F5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937AEA-7B86-4E3F-BA48-C2B282B15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F35DB3-089A-4912-8963-BD509A953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61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4600BFD-67BC-41FD-ABA3-8BA6B512E6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8BEFA7-CF65-41EF-B6C1-81733EF942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240FFE-FB1B-4236-B5DF-BC91CC8FB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3A118E-2AB7-4F1A-8DF4-C64DA737E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73AE28-9249-4B9F-A119-3F2FCEB34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957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729E37-2448-4400-AFE3-9EEA6BF39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95DB53-53C3-4F49-93B7-51E37569C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38E2DE-0B47-40AA-A175-41D1C71369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6ECD5-FF65-4119-AA3F-7B1705296083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7A5CC0-EB9D-4504-A9AA-203F3E45A2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EDBB31-A3C6-4D18-B0BB-37F47ECD7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51853-2D36-41B4-8797-2CBF517BDA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961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04AFD7-25CA-4EE2-88ED-2BB1FBF5C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4045" y="2004332"/>
            <a:ext cx="10058400" cy="2226891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660033"/>
                </a:solidFill>
                <a:latin typeface="+mn-lt"/>
              </a:rPr>
              <a:t>Географічна</a:t>
            </a:r>
            <a:r>
              <a:rPr lang="ru-RU" b="1" dirty="0">
                <a:solidFill>
                  <a:srgbClr val="660033"/>
                </a:solidFill>
                <a:latin typeface="+mn-lt"/>
              </a:rPr>
              <a:t> карта. </a:t>
            </a:r>
            <a:r>
              <a:rPr lang="ru-RU" b="1" dirty="0" err="1">
                <a:solidFill>
                  <a:srgbClr val="660033"/>
                </a:solidFill>
                <a:latin typeface="+mn-lt"/>
              </a:rPr>
              <a:t>Картографічні</a:t>
            </a:r>
            <a:r>
              <a:rPr lang="ru-RU" b="1" dirty="0">
                <a:solidFill>
                  <a:srgbClr val="660033"/>
                </a:solidFill>
                <a:latin typeface="+mn-lt"/>
              </a:rPr>
              <a:t> </a:t>
            </a:r>
            <a:r>
              <a:rPr lang="ru-RU" b="1" dirty="0" err="1">
                <a:solidFill>
                  <a:srgbClr val="660033"/>
                </a:solidFill>
                <a:latin typeface="+mn-lt"/>
              </a:rPr>
              <a:t>проекції</a:t>
            </a:r>
            <a:endParaRPr lang="ru-RU" b="1" dirty="0">
              <a:solidFill>
                <a:srgbClr val="660033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8891C28-8099-4E52-865A-CE358F8CD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150" y="346982"/>
            <a:ext cx="7162800" cy="16573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D012BD-11AB-4E9A-A6C7-4329B5C53517}"/>
              </a:ext>
            </a:extLst>
          </p:cNvPr>
          <p:cNvSpPr txBox="1"/>
          <p:nvPr/>
        </p:nvSpPr>
        <p:spPr>
          <a:xfrm>
            <a:off x="3037113" y="5053693"/>
            <a:ext cx="66049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Вчитель географії КЗ «Борівська ЗОШ І-ІІІ ступенів імені С. </a:t>
            </a:r>
            <a:r>
              <a:rPr lang="uk-UA" dirty="0" err="1"/>
              <a:t>Закори</a:t>
            </a:r>
            <a:endParaRPr lang="uk-UA" dirty="0"/>
          </a:p>
          <a:p>
            <a:pPr algn="ctr"/>
            <a:r>
              <a:rPr lang="uk-UA" b="1" dirty="0"/>
              <a:t>СОХРАНИЧ АННА ВОЛОДИМИРІВНА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93467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E9716F0-F3DD-48DB-9C2A-E7D62ECE6A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299" y="155330"/>
            <a:ext cx="3585556" cy="6559506"/>
          </a:xfrm>
        </p:spPr>
        <p:txBody>
          <a:bodyPr>
            <a:normAutofit/>
          </a:bodyPr>
          <a:lstStyle/>
          <a:p>
            <a:r>
              <a:rPr lang="ru-RU" sz="4000" b="1" u="sng" dirty="0" err="1">
                <a:solidFill>
                  <a:srgbClr val="C00000"/>
                </a:solidFill>
              </a:rPr>
              <a:t>Пригадайте</a:t>
            </a:r>
            <a:r>
              <a:rPr lang="ru-RU" sz="4000" b="1" u="sng" dirty="0">
                <a:solidFill>
                  <a:srgbClr val="C00000"/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/>
              <a:t> </a:t>
            </a:r>
            <a:r>
              <a:rPr lang="ru-RU" sz="4000" dirty="0" err="1"/>
              <a:t>характерні</a:t>
            </a:r>
            <a:r>
              <a:rPr lang="ru-RU" sz="4000" dirty="0"/>
              <a:t> </a:t>
            </a:r>
            <a:r>
              <a:rPr lang="ru-RU" sz="4000" dirty="0" err="1"/>
              <a:t>особливості</a:t>
            </a:r>
            <a:r>
              <a:rPr lang="ru-RU" sz="4000" dirty="0"/>
              <a:t> </a:t>
            </a:r>
            <a:r>
              <a:rPr lang="ru-RU" sz="4000" dirty="0" err="1"/>
              <a:t>географічної</a:t>
            </a:r>
            <a:r>
              <a:rPr lang="ru-RU" sz="4000" dirty="0"/>
              <a:t> </a:t>
            </a:r>
            <a:r>
              <a:rPr lang="ru-RU" sz="4000" dirty="0" err="1"/>
              <a:t>карти</a:t>
            </a:r>
            <a:r>
              <a:rPr lang="ru-RU" sz="4000" dirty="0"/>
              <a:t>, плану та глобуса?</a:t>
            </a:r>
          </a:p>
          <a:p>
            <a:pPr marL="0" indent="0">
              <a:buNone/>
            </a:pPr>
            <a:endParaRPr lang="ru-RU" sz="40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4000" dirty="0"/>
              <a:t> </a:t>
            </a:r>
            <a:r>
              <a:rPr lang="ru-RU" sz="4000" dirty="0" err="1"/>
              <a:t>чому</a:t>
            </a:r>
            <a:r>
              <a:rPr lang="ru-RU" sz="4000" dirty="0"/>
              <a:t> на картах </a:t>
            </a:r>
            <a:r>
              <a:rPr lang="ru-RU" sz="4000" dirty="0" err="1"/>
              <a:t>виникають</a:t>
            </a:r>
            <a:r>
              <a:rPr lang="ru-RU" sz="4000" dirty="0"/>
              <a:t> </a:t>
            </a:r>
            <a:r>
              <a:rPr lang="ru-RU" sz="4000" dirty="0" err="1"/>
              <a:t>спотворення</a:t>
            </a:r>
            <a:r>
              <a:rPr lang="ru-RU" sz="4000" dirty="0"/>
              <a:t>?</a:t>
            </a:r>
          </a:p>
        </p:txBody>
      </p:sp>
      <p:pic>
        <p:nvPicPr>
          <p:cNvPr id="1026" name="Picture 2" descr="Купити Адміністративна карта Украіни для початкової школи, м-б 1:1 000 000  (на картоні) в Мистецькі грані">
            <a:extLst>
              <a:ext uri="{FF2B5EF4-FFF2-40B4-BE49-F238E27FC236}">
                <a16:creationId xmlns:a16="http://schemas.microsoft.com/office/drawing/2014/main" id="{A7B948E7-DFE2-4C1D-A5A4-AC66A8B76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302" y="3389087"/>
            <a:ext cx="4484399" cy="322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Фотошпалери Географічна карта світу 20735 купити в Україні |  Інтернет-магазин Walldeco.ua">
            <a:extLst>
              <a:ext uri="{FF2B5EF4-FFF2-40B4-BE49-F238E27FC236}">
                <a16:creationId xmlns:a16="http://schemas.microsoft.com/office/drawing/2014/main" id="{AFC942D1-BE89-4785-8239-CCBF14C07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303" y="155330"/>
            <a:ext cx="4484399" cy="2853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Глобус — Википедия">
            <a:extLst>
              <a:ext uri="{FF2B5EF4-FFF2-40B4-BE49-F238E27FC236}">
                <a16:creationId xmlns:a16="http://schemas.microsoft.com/office/drawing/2014/main" id="{A07B6534-1901-456B-BEA1-1A5D09538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55" y="1816141"/>
            <a:ext cx="3411622" cy="318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8595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10728E3-C3B0-4920-BBD1-BBB6E273E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73" y="228599"/>
            <a:ext cx="10478655" cy="6458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600" dirty="0"/>
              <a:t>Карта є </a:t>
            </a:r>
            <a:r>
              <a:rPr lang="ru-RU" sz="4600" dirty="0" err="1"/>
              <a:t>найважливішим</a:t>
            </a:r>
            <a:r>
              <a:rPr lang="ru-RU" sz="4600" dirty="0"/>
              <a:t> </a:t>
            </a:r>
            <a:r>
              <a:rPr lang="ru-RU" sz="4600" dirty="0" err="1"/>
              <a:t>джерелом</a:t>
            </a:r>
            <a:r>
              <a:rPr lang="ru-RU" sz="4600" dirty="0"/>
              <a:t> </a:t>
            </a:r>
            <a:r>
              <a:rPr lang="ru-RU" sz="4600" dirty="0" err="1"/>
              <a:t>географічних</a:t>
            </a:r>
            <a:r>
              <a:rPr lang="ru-RU" sz="4600" dirty="0"/>
              <a:t> </a:t>
            </a:r>
            <a:r>
              <a:rPr lang="ru-RU" sz="4600" dirty="0" err="1"/>
              <a:t>знань</a:t>
            </a:r>
            <a:r>
              <a:rPr lang="ru-RU" sz="4600" dirty="0"/>
              <a:t> </a:t>
            </a:r>
            <a:r>
              <a:rPr lang="ru-RU" sz="4600" dirty="0" err="1"/>
              <a:t>ще</a:t>
            </a:r>
            <a:r>
              <a:rPr lang="ru-RU" sz="4600" dirty="0"/>
              <a:t> з </a:t>
            </a:r>
            <a:r>
              <a:rPr lang="ru-RU" sz="4600" dirty="0" err="1"/>
              <a:t>давніх</a:t>
            </a:r>
            <a:r>
              <a:rPr lang="ru-RU" sz="4600" dirty="0"/>
              <a:t> </a:t>
            </a:r>
            <a:r>
              <a:rPr lang="ru-RU" sz="4600" dirty="0" err="1"/>
              <a:t>часів</a:t>
            </a:r>
            <a:r>
              <a:rPr lang="ru-RU" sz="4600" dirty="0"/>
              <a:t>. </a:t>
            </a:r>
            <a:r>
              <a:rPr lang="ru-RU" sz="4600" i="1" dirty="0">
                <a:solidFill>
                  <a:srgbClr val="C00000"/>
                </a:solidFill>
              </a:rPr>
              <a:t>За </a:t>
            </a:r>
            <a:r>
              <a:rPr lang="ru-RU" sz="4600" i="1" dirty="0" err="1">
                <a:solidFill>
                  <a:srgbClr val="C00000"/>
                </a:solidFill>
              </a:rPr>
              <a:t>допомогою</a:t>
            </a:r>
            <a:r>
              <a:rPr lang="ru-RU" sz="4600" i="1" dirty="0">
                <a:solidFill>
                  <a:srgbClr val="C00000"/>
                </a:solidFill>
              </a:rPr>
              <a:t> карт </a:t>
            </a:r>
            <a:r>
              <a:rPr lang="ru-RU" sz="4600" i="1" dirty="0" err="1">
                <a:solidFill>
                  <a:srgbClr val="C00000"/>
                </a:solidFill>
              </a:rPr>
              <a:t>розв’язують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наукові</a:t>
            </a:r>
            <a:r>
              <a:rPr lang="ru-RU" sz="4600" i="1" dirty="0">
                <a:solidFill>
                  <a:srgbClr val="C00000"/>
                </a:solidFill>
              </a:rPr>
              <a:t> й </a:t>
            </a:r>
            <a:r>
              <a:rPr lang="ru-RU" sz="4600" i="1" dirty="0" err="1">
                <a:solidFill>
                  <a:srgbClr val="C00000"/>
                </a:solidFill>
              </a:rPr>
              <a:t>практичні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завдання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під</a:t>
            </a:r>
            <a:r>
              <a:rPr lang="ru-RU" sz="4600" i="1" dirty="0">
                <a:solidFill>
                  <a:srgbClr val="C00000"/>
                </a:solidFill>
              </a:rPr>
              <a:t> час </a:t>
            </a:r>
            <a:r>
              <a:rPr lang="ru-RU" sz="4600" i="1" dirty="0" err="1">
                <a:solidFill>
                  <a:srgbClr val="C00000"/>
                </a:solidFill>
              </a:rPr>
              <a:t>геологічних</a:t>
            </a:r>
            <a:r>
              <a:rPr lang="ru-RU" sz="4600" i="1" dirty="0">
                <a:solidFill>
                  <a:srgbClr val="C00000"/>
                </a:solidFill>
              </a:rPr>
              <a:t> і </a:t>
            </a:r>
            <a:r>
              <a:rPr lang="ru-RU" sz="4600" i="1" dirty="0" err="1">
                <a:solidFill>
                  <a:srgbClr val="C00000"/>
                </a:solidFill>
              </a:rPr>
              <a:t>географічних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досліджень</a:t>
            </a:r>
            <a:r>
              <a:rPr lang="ru-RU" sz="4600" i="1" dirty="0">
                <a:solidFill>
                  <a:srgbClr val="C00000"/>
                </a:solidFill>
              </a:rPr>
              <a:t>, </a:t>
            </a:r>
            <a:r>
              <a:rPr lang="ru-RU" sz="4600" i="1" dirty="0" err="1">
                <a:solidFill>
                  <a:srgbClr val="C00000"/>
                </a:solidFill>
              </a:rPr>
              <a:t>здійснюють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планування</a:t>
            </a:r>
            <a:r>
              <a:rPr lang="ru-RU" sz="4600" i="1" dirty="0">
                <a:solidFill>
                  <a:srgbClr val="C00000"/>
                </a:solidFill>
              </a:rPr>
              <a:t> й </a:t>
            </a:r>
            <a:r>
              <a:rPr lang="ru-RU" sz="4600" i="1" dirty="0" err="1">
                <a:solidFill>
                  <a:srgbClr val="C00000"/>
                </a:solidFill>
              </a:rPr>
              <a:t>проектування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будівництва</a:t>
            </a:r>
            <a:r>
              <a:rPr lang="ru-RU" sz="4600" i="1" dirty="0">
                <a:solidFill>
                  <a:srgbClr val="C00000"/>
                </a:solidFill>
              </a:rPr>
              <a:t>, </a:t>
            </a:r>
            <a:r>
              <a:rPr lang="ru-RU" sz="4600" i="1" dirty="0" err="1">
                <a:solidFill>
                  <a:srgbClr val="C00000"/>
                </a:solidFill>
              </a:rPr>
              <a:t>їх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використовують</a:t>
            </a:r>
            <a:r>
              <a:rPr lang="ru-RU" sz="4600" i="1" dirty="0">
                <a:solidFill>
                  <a:srgbClr val="C00000"/>
                </a:solidFill>
              </a:rPr>
              <a:t> у </a:t>
            </a:r>
            <a:r>
              <a:rPr lang="ru-RU" sz="4600" i="1" dirty="0" err="1">
                <a:solidFill>
                  <a:srgbClr val="C00000"/>
                </a:solidFill>
              </a:rPr>
              <a:t>морській</a:t>
            </a:r>
            <a:r>
              <a:rPr lang="ru-RU" sz="4600" i="1" dirty="0">
                <a:solidFill>
                  <a:srgbClr val="C00000"/>
                </a:solidFill>
              </a:rPr>
              <a:t> і </a:t>
            </a:r>
            <a:r>
              <a:rPr lang="ru-RU" sz="4600" i="1" dirty="0" err="1">
                <a:solidFill>
                  <a:srgbClr val="C00000"/>
                </a:solidFill>
              </a:rPr>
              <a:t>повітряній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навігації</a:t>
            </a:r>
            <a:r>
              <a:rPr lang="ru-RU" sz="4600" i="1" dirty="0">
                <a:solidFill>
                  <a:srgbClr val="C00000"/>
                </a:solidFill>
              </a:rPr>
              <a:t>, </a:t>
            </a:r>
            <a:r>
              <a:rPr lang="ru-RU" sz="4600" i="1" dirty="0" err="1">
                <a:solidFill>
                  <a:srgbClr val="C00000"/>
                </a:solidFill>
              </a:rPr>
              <a:t>навчанні</a:t>
            </a:r>
            <a:r>
              <a:rPr lang="ru-RU" sz="4600" i="1" dirty="0">
                <a:solidFill>
                  <a:srgbClr val="C00000"/>
                </a:solidFill>
              </a:rPr>
              <a:t> та </a:t>
            </a:r>
            <a:r>
              <a:rPr lang="ru-RU" sz="4600" i="1" dirty="0" err="1">
                <a:solidFill>
                  <a:srgbClr val="C00000"/>
                </a:solidFill>
              </a:rPr>
              <a:t>туризмі</a:t>
            </a:r>
            <a:r>
              <a:rPr lang="ru-RU" sz="4600" i="1" dirty="0">
                <a:solidFill>
                  <a:srgbClr val="C00000"/>
                </a:solidFill>
              </a:rPr>
              <a:t>, </a:t>
            </a:r>
            <a:r>
              <a:rPr lang="ru-RU" sz="4600" i="1" dirty="0" err="1">
                <a:solidFill>
                  <a:srgbClr val="C00000"/>
                </a:solidFill>
              </a:rPr>
              <a:t>космічних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польотах</a:t>
            </a:r>
            <a:r>
              <a:rPr lang="ru-RU" sz="4600" i="1" dirty="0">
                <a:solidFill>
                  <a:srgbClr val="C00000"/>
                </a:solidFill>
              </a:rPr>
              <a:t>, </a:t>
            </a:r>
            <a:r>
              <a:rPr lang="ru-RU" sz="4600" i="1" dirty="0" err="1">
                <a:solidFill>
                  <a:srgbClr val="C00000"/>
                </a:solidFill>
              </a:rPr>
              <a:t>військовій</a:t>
            </a:r>
            <a:r>
              <a:rPr lang="ru-RU" sz="4600" i="1" dirty="0">
                <a:solidFill>
                  <a:srgbClr val="C00000"/>
                </a:solidFill>
              </a:rPr>
              <a:t> </a:t>
            </a:r>
            <a:r>
              <a:rPr lang="ru-RU" sz="4600" i="1" dirty="0" err="1">
                <a:solidFill>
                  <a:srgbClr val="C00000"/>
                </a:solidFill>
              </a:rPr>
              <a:t>справі</a:t>
            </a:r>
            <a:r>
              <a:rPr lang="ru-RU" sz="4600" i="1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4754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08CD7A-1E77-490D-8E4D-B62DC02D6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27" y="129309"/>
            <a:ext cx="11822546" cy="840943"/>
          </a:xfrm>
        </p:spPr>
        <p:txBody>
          <a:bodyPr/>
          <a:lstStyle/>
          <a:p>
            <a:pPr marL="571500" indent="-571500" algn="ctr">
              <a:buFont typeface="Wingdings" panose="05000000000000000000" pitchFamily="2" charset="2"/>
              <a:buChar char="v"/>
            </a:pPr>
            <a:r>
              <a:rPr lang="uk-UA" b="1" u="sng" dirty="0">
                <a:solidFill>
                  <a:srgbClr val="C00000"/>
                </a:solidFill>
              </a:rPr>
              <a:t> </a:t>
            </a:r>
            <a:r>
              <a:rPr lang="uk-UA" sz="3600" b="1" u="sng" dirty="0">
                <a:solidFill>
                  <a:srgbClr val="C00000"/>
                </a:solidFill>
                <a:latin typeface="+mn-lt"/>
              </a:rPr>
              <a:t>ГЕОГРАФІЧНА КАРТА: ЇЇ ВЛАСТИВОСТІ ТА ЕЛЕМЕНТИ</a:t>
            </a:r>
            <a:endParaRPr lang="ru-RU" sz="3600" b="1" u="sng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84E434-59DB-47A6-9D4C-AEDA0EE21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727" y="966644"/>
            <a:ext cx="11822546" cy="54711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    </a:t>
            </a:r>
            <a:r>
              <a:rPr lang="ru-RU" sz="3600" b="1" u="sng" dirty="0" err="1">
                <a:solidFill>
                  <a:srgbClr val="C00000"/>
                </a:solidFill>
              </a:rPr>
              <a:t>Географічна</a:t>
            </a:r>
            <a:r>
              <a:rPr lang="ru-RU" sz="3600" b="1" u="sng" dirty="0">
                <a:solidFill>
                  <a:srgbClr val="C00000"/>
                </a:solidFill>
              </a:rPr>
              <a:t> карта </a:t>
            </a:r>
            <a:r>
              <a:rPr lang="ru-RU" sz="3600" dirty="0"/>
              <a:t>— </a:t>
            </a:r>
            <a:r>
              <a:rPr lang="ru-RU" sz="3600" dirty="0" err="1"/>
              <a:t>це</a:t>
            </a:r>
            <a:r>
              <a:rPr lang="ru-RU" sz="3600" dirty="0"/>
              <a:t> </a:t>
            </a:r>
            <a:r>
              <a:rPr lang="ru-RU" sz="3600" dirty="0" err="1"/>
              <a:t>зменшене</a:t>
            </a:r>
            <a:r>
              <a:rPr lang="ru-RU" sz="3600" dirty="0"/>
              <a:t> та </a:t>
            </a:r>
            <a:r>
              <a:rPr lang="ru-RU" sz="3600" dirty="0" err="1"/>
              <a:t>узагальнене</a:t>
            </a:r>
            <a:r>
              <a:rPr lang="ru-RU" sz="3600" dirty="0"/>
              <a:t> </a:t>
            </a:r>
            <a:r>
              <a:rPr lang="ru-RU" sz="3600" dirty="0" err="1"/>
              <a:t>зображення</a:t>
            </a:r>
            <a:r>
              <a:rPr lang="ru-RU" sz="3600" dirty="0"/>
              <a:t> </a:t>
            </a:r>
            <a:r>
              <a:rPr lang="ru-RU" sz="3600" dirty="0" err="1"/>
              <a:t>поверхні</a:t>
            </a:r>
            <a:r>
              <a:rPr lang="ru-RU" sz="3600" dirty="0"/>
              <a:t> </a:t>
            </a:r>
            <a:r>
              <a:rPr lang="ru-RU" sz="3600" dirty="0" err="1"/>
              <a:t>Землі</a:t>
            </a:r>
            <a:r>
              <a:rPr lang="ru-RU" sz="3600" dirty="0"/>
              <a:t>, </a:t>
            </a:r>
            <a:r>
              <a:rPr lang="ru-RU" sz="3600" dirty="0" err="1"/>
              <a:t>побудоване</a:t>
            </a:r>
            <a:r>
              <a:rPr lang="ru-RU" sz="3600" dirty="0"/>
              <a:t> за </a:t>
            </a:r>
            <a:r>
              <a:rPr lang="ru-RU" sz="3600" dirty="0" err="1"/>
              <a:t>математичними</a:t>
            </a:r>
            <a:r>
              <a:rPr lang="ru-RU" sz="3600" dirty="0"/>
              <a:t> законами на </a:t>
            </a:r>
            <a:r>
              <a:rPr lang="ru-RU" sz="3600" dirty="0" err="1"/>
              <a:t>площині</a:t>
            </a:r>
            <a:r>
              <a:rPr lang="ru-RU" sz="3600" dirty="0"/>
              <a:t> за </a:t>
            </a:r>
            <a:r>
              <a:rPr lang="ru-RU" sz="3600" dirty="0" err="1"/>
              <a:t>допомогою</a:t>
            </a:r>
            <a:r>
              <a:rPr lang="ru-RU" sz="3600" dirty="0"/>
              <a:t> </a:t>
            </a:r>
            <a:r>
              <a:rPr lang="ru-RU" sz="3600" dirty="0" err="1"/>
              <a:t>умовних</a:t>
            </a:r>
            <a:r>
              <a:rPr lang="ru-RU" sz="3600" dirty="0"/>
              <a:t> </a:t>
            </a:r>
            <a:r>
              <a:rPr lang="ru-RU" sz="3600" dirty="0" err="1"/>
              <a:t>знаків</a:t>
            </a:r>
            <a:r>
              <a:rPr lang="ru-RU" sz="3600" dirty="0"/>
              <a:t>. 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C00000"/>
                </a:solidFill>
              </a:rPr>
              <a:t>   </a:t>
            </a:r>
            <a:r>
              <a:rPr lang="ru-RU" sz="3600" b="1" u="sng" dirty="0" err="1">
                <a:solidFill>
                  <a:srgbClr val="C00000"/>
                </a:solidFill>
              </a:rPr>
              <a:t>Основні</a:t>
            </a:r>
            <a:r>
              <a:rPr lang="ru-RU" sz="3600" b="1" u="sng" dirty="0">
                <a:solidFill>
                  <a:srgbClr val="C00000"/>
                </a:solidFill>
              </a:rPr>
              <a:t> </a:t>
            </a:r>
            <a:r>
              <a:rPr lang="ru-RU" sz="3600" b="1" u="sng" dirty="0" err="1">
                <a:solidFill>
                  <a:srgbClr val="C00000"/>
                </a:solidFill>
              </a:rPr>
              <a:t>властивості</a:t>
            </a:r>
            <a:r>
              <a:rPr lang="ru-RU" sz="3600" b="1" u="sng" dirty="0">
                <a:solidFill>
                  <a:srgbClr val="C00000"/>
                </a:solidFill>
              </a:rPr>
              <a:t> </a:t>
            </a:r>
            <a:r>
              <a:rPr lang="ru-RU" sz="3600" b="1" u="sng" dirty="0" err="1">
                <a:solidFill>
                  <a:srgbClr val="C00000"/>
                </a:solidFill>
              </a:rPr>
              <a:t>карти</a:t>
            </a:r>
            <a:r>
              <a:rPr lang="ru-RU" sz="3600" b="1" u="sng" dirty="0">
                <a:solidFill>
                  <a:srgbClr val="C0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3600" dirty="0"/>
              <a:t> - </a:t>
            </a:r>
            <a:r>
              <a:rPr lang="ru-RU" sz="3600" dirty="0" err="1"/>
              <a:t>використання</a:t>
            </a:r>
            <a:r>
              <a:rPr lang="ru-RU" sz="3600" dirty="0"/>
              <a:t> масштабу та </a:t>
            </a:r>
            <a:r>
              <a:rPr lang="ru-RU" sz="3600" dirty="0" err="1"/>
              <a:t>спеціальних</a:t>
            </a:r>
            <a:r>
              <a:rPr lang="ru-RU" sz="3600" dirty="0"/>
              <a:t> </a:t>
            </a:r>
            <a:r>
              <a:rPr lang="ru-RU" sz="3600" dirty="0" err="1"/>
              <a:t>картографічних</a:t>
            </a:r>
            <a:r>
              <a:rPr lang="ru-RU" sz="3600" dirty="0"/>
              <a:t> </a:t>
            </a:r>
            <a:r>
              <a:rPr lang="ru-RU" sz="3600" dirty="0" err="1"/>
              <a:t>проекцій</a:t>
            </a:r>
            <a:r>
              <a:rPr lang="ru-RU" sz="3600" dirty="0"/>
              <a:t>;</a:t>
            </a:r>
          </a:p>
          <a:p>
            <a:pPr marL="0" indent="0">
              <a:buNone/>
            </a:pPr>
            <a:r>
              <a:rPr lang="ru-RU" sz="3600" dirty="0"/>
              <a:t> - </a:t>
            </a:r>
            <a:r>
              <a:rPr lang="ru-RU" sz="3600" dirty="0" err="1"/>
              <a:t>застосування</a:t>
            </a:r>
            <a:r>
              <a:rPr lang="ru-RU" sz="3600" dirty="0"/>
              <a:t> </a:t>
            </a:r>
            <a:r>
              <a:rPr lang="ru-RU" sz="3600" dirty="0" err="1"/>
              <a:t>картографічних</a:t>
            </a:r>
            <a:r>
              <a:rPr lang="ru-RU" sz="3600" dirty="0"/>
              <a:t> </a:t>
            </a:r>
            <a:r>
              <a:rPr lang="ru-RU" sz="3600" dirty="0" err="1"/>
              <a:t>символів</a:t>
            </a:r>
            <a:r>
              <a:rPr lang="ru-RU" sz="3600" dirty="0"/>
              <a:t>;</a:t>
            </a:r>
          </a:p>
          <a:p>
            <a:pPr marL="0" indent="0">
              <a:buNone/>
            </a:pPr>
            <a:r>
              <a:rPr lang="ru-RU" sz="3600" dirty="0"/>
              <a:t> - </a:t>
            </a:r>
            <a:r>
              <a:rPr lang="ru-RU" sz="3600" dirty="0" err="1"/>
              <a:t>генералізація</a:t>
            </a:r>
            <a:r>
              <a:rPr lang="ru-RU" sz="3600" dirty="0"/>
              <a:t> (</a:t>
            </a:r>
            <a:r>
              <a:rPr lang="ru-RU" sz="3600" dirty="0" err="1"/>
              <a:t>від</a:t>
            </a:r>
            <a:r>
              <a:rPr lang="ru-RU" sz="3600" dirty="0"/>
              <a:t> </a:t>
            </a:r>
            <a:r>
              <a:rPr lang="ru-RU" sz="3600" dirty="0" err="1"/>
              <a:t>латин</a:t>
            </a:r>
            <a:r>
              <a:rPr lang="ru-RU" sz="3600" dirty="0"/>
              <a:t>. </a:t>
            </a:r>
            <a:r>
              <a:rPr lang="en-US" sz="3600" dirty="0" err="1"/>
              <a:t>generalis</a:t>
            </a:r>
            <a:r>
              <a:rPr lang="en-US" sz="3600" dirty="0"/>
              <a:t> — </a:t>
            </a:r>
            <a:r>
              <a:rPr lang="ru-RU" sz="3600" dirty="0" err="1"/>
              <a:t>загальний</a:t>
            </a:r>
            <a:r>
              <a:rPr lang="ru-RU" sz="3600" dirty="0"/>
              <a:t>, </a:t>
            </a:r>
            <a:r>
              <a:rPr lang="ru-RU" sz="3600" dirty="0" err="1"/>
              <a:t>головний</a:t>
            </a:r>
            <a:r>
              <a:rPr lang="ru-RU" sz="3600" dirty="0"/>
              <a:t>), </a:t>
            </a:r>
            <a:r>
              <a:rPr lang="ru-RU" sz="3600" dirty="0" err="1"/>
              <a:t>тобто</a:t>
            </a:r>
            <a:r>
              <a:rPr lang="ru-RU" sz="3600" dirty="0"/>
              <a:t> </a:t>
            </a:r>
            <a:r>
              <a:rPr lang="ru-RU" sz="3600" dirty="0" err="1"/>
              <a:t>відбір</a:t>
            </a:r>
            <a:r>
              <a:rPr lang="ru-RU" sz="3600" dirty="0"/>
              <a:t> та </a:t>
            </a:r>
            <a:r>
              <a:rPr lang="ru-RU" sz="3600" dirty="0" err="1"/>
              <a:t>узагальнення</a:t>
            </a:r>
            <a:r>
              <a:rPr lang="ru-RU" sz="3600" dirty="0"/>
              <a:t> </a:t>
            </a:r>
            <a:r>
              <a:rPr lang="ru-RU" sz="3600" dirty="0" err="1"/>
              <a:t>найбільш</a:t>
            </a:r>
            <a:r>
              <a:rPr lang="ru-RU" sz="3600" dirty="0"/>
              <a:t> </a:t>
            </a:r>
            <a:r>
              <a:rPr lang="ru-RU" sz="3600" dirty="0" err="1"/>
              <a:t>важливої</a:t>
            </a:r>
            <a:r>
              <a:rPr lang="ru-RU" sz="3600" dirty="0"/>
              <a:t> </a:t>
            </a:r>
            <a:r>
              <a:rPr lang="ru-RU" sz="3600" dirty="0" err="1"/>
              <a:t>географічної</a:t>
            </a:r>
            <a:r>
              <a:rPr lang="ru-RU" sz="3600" dirty="0"/>
              <a:t> </a:t>
            </a:r>
            <a:r>
              <a:rPr lang="ru-RU" sz="3600" dirty="0" err="1"/>
              <a:t>інформації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1988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9E97DCB-C3E6-4347-A34C-DBAF8BAAEB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127" y="181551"/>
            <a:ext cx="5802746" cy="6505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>
                <a:solidFill>
                  <a:srgbClr val="C00000"/>
                </a:solidFill>
              </a:rPr>
              <a:t>Головні елементи </a:t>
            </a:r>
          </a:p>
          <a:p>
            <a:pPr marL="0" indent="0" algn="ctr">
              <a:buNone/>
            </a:pPr>
            <a:r>
              <a:rPr lang="uk-UA" b="1" dirty="0">
                <a:solidFill>
                  <a:srgbClr val="C00000"/>
                </a:solidFill>
              </a:rPr>
              <a:t>географічної карти</a:t>
            </a:r>
          </a:p>
          <a:p>
            <a:pPr marL="514350" indent="-514350">
              <a:buAutoNum type="arabicPeriod"/>
            </a:pPr>
            <a:r>
              <a:rPr lang="ru-RU" b="1" u="sng" dirty="0" err="1">
                <a:solidFill>
                  <a:srgbClr val="C00000"/>
                </a:solidFill>
              </a:rPr>
              <a:t>Картографічне</a:t>
            </a:r>
            <a:r>
              <a:rPr lang="ru-RU" b="1" u="sng" dirty="0">
                <a:solidFill>
                  <a:srgbClr val="C00000"/>
                </a:solidFill>
              </a:rPr>
              <a:t> </a:t>
            </a:r>
            <a:r>
              <a:rPr lang="ru-RU" b="1" u="sng" dirty="0" err="1">
                <a:solidFill>
                  <a:srgbClr val="C00000"/>
                </a:solidFill>
              </a:rPr>
              <a:t>зображення</a:t>
            </a:r>
            <a:r>
              <a:rPr lang="ru-RU" b="1" u="sng" dirty="0">
                <a:solidFill>
                  <a:srgbClr val="C00000"/>
                </a:solidFill>
              </a:rPr>
              <a:t> </a:t>
            </a:r>
            <a:r>
              <a:rPr lang="ru-RU" dirty="0"/>
              <a:t>— </a:t>
            </a:r>
            <a:r>
              <a:rPr lang="ru-RU" dirty="0" err="1"/>
              <a:t>сукупність</a:t>
            </a:r>
            <a:r>
              <a:rPr lang="ru-RU" dirty="0"/>
              <a:t> </a:t>
            </a:r>
            <a:r>
              <a:rPr lang="ru-RU" dirty="0" err="1"/>
              <a:t>відомостей</a:t>
            </a:r>
            <a:r>
              <a:rPr lang="ru-RU" dirty="0"/>
              <a:t> про </a:t>
            </a:r>
            <a:r>
              <a:rPr lang="ru-RU" dirty="0" err="1"/>
              <a:t>природні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соціально-економічні</a:t>
            </a:r>
            <a:r>
              <a:rPr lang="ru-RU" dirty="0"/>
              <a:t> </a:t>
            </a:r>
            <a:r>
              <a:rPr lang="ru-RU" dirty="0" err="1"/>
              <a:t>об’єкти</a:t>
            </a:r>
            <a:r>
              <a:rPr lang="ru-RU" dirty="0"/>
              <a:t> та </a:t>
            </a:r>
            <a:r>
              <a:rPr lang="ru-RU" dirty="0" err="1"/>
              <a:t>явища</a:t>
            </a:r>
            <a:r>
              <a:rPr lang="ru-RU" dirty="0"/>
              <a:t>,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розміщення</a:t>
            </a:r>
            <a:r>
              <a:rPr lang="ru-RU" dirty="0"/>
              <a:t>, </a:t>
            </a:r>
            <a:r>
              <a:rPr lang="ru-RU" dirty="0" err="1"/>
              <a:t>властивості</a:t>
            </a:r>
            <a:r>
              <a:rPr lang="ru-RU" dirty="0"/>
              <a:t>, </a:t>
            </a:r>
            <a:r>
              <a:rPr lang="ru-RU" dirty="0" err="1"/>
              <a:t>зв’язки</a:t>
            </a:r>
            <a:r>
              <a:rPr lang="ru-RU" dirty="0"/>
              <a:t>,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;</a:t>
            </a:r>
          </a:p>
          <a:p>
            <a:pPr marL="514350" indent="-514350">
              <a:buAutoNum type="arabicPeriod"/>
            </a:pPr>
            <a:r>
              <a:rPr lang="ru-RU" b="1" u="sng" dirty="0" err="1">
                <a:solidFill>
                  <a:srgbClr val="C00000"/>
                </a:solidFill>
              </a:rPr>
              <a:t>Математичні</a:t>
            </a:r>
            <a:r>
              <a:rPr lang="ru-RU" b="1" u="sng" dirty="0">
                <a:solidFill>
                  <a:srgbClr val="C00000"/>
                </a:solidFill>
              </a:rPr>
              <a:t> </a:t>
            </a:r>
            <a:r>
              <a:rPr lang="ru-RU" b="1" u="sng" dirty="0" err="1">
                <a:solidFill>
                  <a:srgbClr val="C00000"/>
                </a:solidFill>
              </a:rPr>
              <a:t>елементи</a:t>
            </a:r>
            <a:endParaRPr lang="ru-RU" b="1" u="sng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 масштаб,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 </a:t>
            </a:r>
            <a:r>
              <a:rPr lang="ru-RU" dirty="0" err="1"/>
              <a:t>картографічні</a:t>
            </a:r>
            <a:r>
              <a:rPr lang="ru-RU" dirty="0"/>
              <a:t> </a:t>
            </a:r>
            <a:r>
              <a:rPr lang="ru-RU" dirty="0" err="1"/>
              <a:t>проекції</a:t>
            </a:r>
            <a:r>
              <a:rPr lang="ru-RU" dirty="0"/>
              <a:t>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 </a:t>
            </a:r>
            <a:r>
              <a:rPr lang="ru-RU" dirty="0" err="1"/>
              <a:t>координатна</a:t>
            </a:r>
            <a:r>
              <a:rPr lang="ru-RU" dirty="0"/>
              <a:t> </a:t>
            </a:r>
            <a:r>
              <a:rPr lang="ru-RU" dirty="0" err="1"/>
              <a:t>сітка</a:t>
            </a:r>
            <a:endParaRPr lang="ru-RU" dirty="0"/>
          </a:p>
          <a:p>
            <a:pPr marL="0" indent="0">
              <a:buNone/>
            </a:pPr>
            <a:r>
              <a:rPr lang="ru-RU" b="1" u="sng" dirty="0">
                <a:solidFill>
                  <a:srgbClr val="C00000"/>
                </a:solidFill>
              </a:rPr>
              <a:t>3.  Легенда </a:t>
            </a:r>
          </a:p>
          <a:p>
            <a:pPr marL="0" indent="0">
              <a:buNone/>
            </a:pPr>
            <a:r>
              <a:rPr lang="ru-RU" dirty="0"/>
              <a:t>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АФРИКА - Сайт geografiamozil2!">
            <a:extLst>
              <a:ext uri="{FF2B5EF4-FFF2-40B4-BE49-F238E27FC236}">
                <a16:creationId xmlns:a16="http://schemas.microsoft.com/office/drawing/2014/main" id="{54422556-81F9-4F85-9975-CA14E860E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129" y="83129"/>
            <a:ext cx="5653755" cy="616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00DA14-25B0-49C2-A59E-D25B70CF18D8}"/>
              </a:ext>
            </a:extLst>
          </p:cNvPr>
          <p:cNvSpPr txBox="1"/>
          <p:nvPr/>
        </p:nvSpPr>
        <p:spPr>
          <a:xfrm>
            <a:off x="3426692" y="6271014"/>
            <a:ext cx="8340437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Який один із головних елементів відсутній на карті «Природні ресурси Африки»?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17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75AB61-8DE5-4747-BF30-A86BE1270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163" y="193965"/>
            <a:ext cx="10515600" cy="610033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Wingdings" panose="05000000000000000000" pitchFamily="2" charset="2"/>
              <a:buChar char="v"/>
            </a:pPr>
            <a:r>
              <a:rPr lang="uk-UA" b="1" u="sng" dirty="0">
                <a:solidFill>
                  <a:srgbClr val="C00000"/>
                </a:solidFill>
              </a:rPr>
              <a:t>ЯК СТВОРЮЮТЬ ГЕОГРАФІЧНІ КАРТИ</a:t>
            </a:r>
            <a:endParaRPr lang="ru-RU" b="1" u="sng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5E635B-F8F6-423D-A7CF-151DD7FD6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545" y="803998"/>
            <a:ext cx="11896437" cy="596625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sz="3200" dirty="0"/>
              <a:t>Для того </a:t>
            </a:r>
            <a:r>
              <a:rPr lang="ru-RU" sz="3200" dirty="0" err="1"/>
              <a:t>щоб</a:t>
            </a:r>
            <a:r>
              <a:rPr lang="ru-RU" sz="3200" dirty="0"/>
              <a:t> </a:t>
            </a:r>
            <a:r>
              <a:rPr lang="ru-RU" sz="3200" dirty="0" err="1"/>
              <a:t>отримати</a:t>
            </a:r>
            <a:r>
              <a:rPr lang="ru-RU" sz="3200" dirty="0"/>
              <a:t> </a:t>
            </a:r>
            <a:r>
              <a:rPr lang="ru-RU" sz="3200" dirty="0" err="1"/>
              <a:t>суцільне</a:t>
            </a:r>
            <a:r>
              <a:rPr lang="ru-RU" sz="3200" dirty="0"/>
              <a:t> </a:t>
            </a:r>
            <a:r>
              <a:rPr lang="ru-RU" sz="3200" dirty="0" err="1"/>
              <a:t>зображення</a:t>
            </a:r>
            <a:r>
              <a:rPr lang="ru-RU" sz="3200" dirty="0"/>
              <a:t> </a:t>
            </a:r>
            <a:r>
              <a:rPr lang="ru-RU" sz="3200" dirty="0" err="1"/>
              <a:t>земної</a:t>
            </a:r>
            <a:r>
              <a:rPr lang="ru-RU" sz="3200" dirty="0"/>
              <a:t> </a:t>
            </a:r>
            <a:r>
              <a:rPr lang="ru-RU" sz="3200" dirty="0" err="1"/>
              <a:t>поверхні</a:t>
            </a:r>
            <a:r>
              <a:rPr lang="ru-RU" sz="3200" dirty="0"/>
              <a:t> з </a:t>
            </a:r>
            <a:r>
              <a:rPr lang="ru-RU" sz="3200" dirty="0" err="1"/>
              <a:t>найменшими</a:t>
            </a:r>
            <a:r>
              <a:rPr lang="ru-RU" sz="3200" dirty="0"/>
              <a:t> </a:t>
            </a:r>
            <a:r>
              <a:rPr lang="ru-RU" sz="3200" dirty="0" err="1"/>
              <a:t>спотвореннями</a:t>
            </a:r>
            <a:r>
              <a:rPr lang="ru-RU" sz="3200" dirty="0"/>
              <a:t>, у </a:t>
            </a:r>
            <a:r>
              <a:rPr lang="ru-RU" sz="3200" dirty="0" err="1"/>
              <a:t>картографії</a:t>
            </a:r>
            <a:r>
              <a:rPr lang="ru-RU" sz="3200" dirty="0"/>
              <a:t> </a:t>
            </a:r>
            <a:r>
              <a:rPr lang="ru-RU" sz="3200" dirty="0" err="1"/>
              <a:t>використовують</a:t>
            </a:r>
            <a:r>
              <a:rPr lang="ru-RU" sz="3200" dirty="0"/>
              <a:t> </a:t>
            </a:r>
            <a:r>
              <a:rPr lang="ru-RU" sz="3200" dirty="0" err="1"/>
              <a:t>спеціальні</a:t>
            </a:r>
            <a:r>
              <a:rPr lang="ru-RU" sz="3200" dirty="0"/>
              <a:t> </a:t>
            </a:r>
            <a:r>
              <a:rPr lang="ru-RU" sz="3200" dirty="0" err="1"/>
              <a:t>математичні</a:t>
            </a:r>
            <a:r>
              <a:rPr lang="ru-RU" sz="3200" dirty="0"/>
              <a:t> </a:t>
            </a:r>
            <a:r>
              <a:rPr lang="ru-RU" sz="3200" dirty="0" err="1"/>
              <a:t>способи</a:t>
            </a:r>
            <a:r>
              <a:rPr lang="ru-RU" sz="3200" dirty="0"/>
              <a:t>, </a:t>
            </a:r>
            <a:r>
              <a:rPr lang="ru-RU" sz="3200" dirty="0" err="1"/>
              <a:t>які</a:t>
            </a:r>
            <a:r>
              <a:rPr lang="ru-RU" sz="3200" dirty="0"/>
              <a:t> </a:t>
            </a:r>
            <a:r>
              <a:rPr lang="ru-RU" sz="3200" dirty="0" err="1"/>
              <a:t>називають</a:t>
            </a:r>
            <a:r>
              <a:rPr lang="ru-RU" sz="3200" dirty="0"/>
              <a:t> </a:t>
            </a:r>
            <a:r>
              <a:rPr lang="ru-RU" sz="3200" b="1" u="sng" dirty="0" err="1">
                <a:solidFill>
                  <a:srgbClr val="C00000"/>
                </a:solidFill>
              </a:rPr>
              <a:t>картографічними</a:t>
            </a:r>
            <a:r>
              <a:rPr lang="ru-RU" sz="3200" b="1" u="sng" dirty="0">
                <a:solidFill>
                  <a:srgbClr val="C00000"/>
                </a:solidFill>
              </a:rPr>
              <a:t> </a:t>
            </a:r>
            <a:r>
              <a:rPr lang="ru-RU" sz="3200" b="1" u="sng" dirty="0" err="1">
                <a:solidFill>
                  <a:srgbClr val="C00000"/>
                </a:solidFill>
              </a:rPr>
              <a:t>проекціями</a:t>
            </a:r>
            <a:r>
              <a:rPr lang="ru-RU" sz="3200" dirty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200" dirty="0"/>
              <a:t>Для </a:t>
            </a:r>
            <a:r>
              <a:rPr lang="ru-RU" sz="3200" dirty="0" err="1"/>
              <a:t>здійснення</a:t>
            </a:r>
            <a:r>
              <a:rPr lang="ru-RU" sz="3200" dirty="0"/>
              <a:t> </a:t>
            </a:r>
            <a:r>
              <a:rPr lang="ru-RU" sz="3200" dirty="0" err="1"/>
              <a:t>картографічних</a:t>
            </a:r>
            <a:r>
              <a:rPr lang="ru-RU" sz="3200" dirty="0"/>
              <a:t> </a:t>
            </a:r>
            <a:r>
              <a:rPr lang="ru-RU" sz="3200" dirty="0" err="1"/>
              <a:t>проекцій</a:t>
            </a:r>
            <a:r>
              <a:rPr lang="ru-RU" sz="3200" dirty="0"/>
              <a:t> </a:t>
            </a:r>
            <a:r>
              <a:rPr lang="ru-RU" sz="3200" dirty="0" err="1"/>
              <a:t>використовують</a:t>
            </a:r>
            <a:r>
              <a:rPr lang="ru-RU" sz="3200" dirty="0"/>
              <a:t> </a:t>
            </a:r>
            <a:r>
              <a:rPr lang="ru-RU" sz="3200" dirty="0" err="1"/>
              <a:t>різні</a:t>
            </a:r>
            <a:r>
              <a:rPr lang="ru-RU" sz="3200" dirty="0"/>
              <a:t> </a:t>
            </a:r>
            <a:r>
              <a:rPr lang="ru-RU" sz="3200" dirty="0" err="1"/>
              <a:t>допоміжні</a:t>
            </a:r>
            <a:r>
              <a:rPr lang="ru-RU" sz="3200" dirty="0"/>
              <a:t> </a:t>
            </a:r>
            <a:r>
              <a:rPr lang="ru-RU" sz="3200" dirty="0" err="1"/>
              <a:t>поверхні</a:t>
            </a:r>
            <a:r>
              <a:rPr lang="ru-RU" sz="3200" dirty="0"/>
              <a:t>: </a:t>
            </a:r>
            <a:r>
              <a:rPr lang="ru-RU" sz="3200" b="1" u="sng" dirty="0" err="1">
                <a:solidFill>
                  <a:srgbClr val="C00000"/>
                </a:solidFill>
              </a:rPr>
              <a:t>циліндри</a:t>
            </a:r>
            <a:r>
              <a:rPr lang="ru-RU" sz="3200" b="1" u="sng" dirty="0">
                <a:solidFill>
                  <a:srgbClr val="C00000"/>
                </a:solidFill>
              </a:rPr>
              <a:t>, </a:t>
            </a:r>
            <a:r>
              <a:rPr lang="ru-RU" sz="3200" b="1" u="sng" dirty="0" err="1">
                <a:solidFill>
                  <a:srgbClr val="C00000"/>
                </a:solidFill>
              </a:rPr>
              <a:t>конуси</a:t>
            </a:r>
            <a:r>
              <a:rPr lang="ru-RU" sz="3200" b="1" u="sng" dirty="0">
                <a:solidFill>
                  <a:srgbClr val="C00000"/>
                </a:solidFill>
              </a:rPr>
              <a:t> та </a:t>
            </a:r>
            <a:r>
              <a:rPr lang="ru-RU" sz="3200" b="1" u="sng" dirty="0" err="1">
                <a:solidFill>
                  <a:srgbClr val="C00000"/>
                </a:solidFill>
              </a:rPr>
              <a:t>площини</a:t>
            </a:r>
            <a:r>
              <a:rPr lang="ru-RU" sz="3200" b="1" u="sng" dirty="0">
                <a:solidFill>
                  <a:srgbClr val="C00000"/>
                </a:solidFill>
              </a:rPr>
              <a:t>.</a:t>
            </a:r>
            <a:r>
              <a:rPr lang="ru-RU" sz="3200" dirty="0"/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01D68C-DAB8-43AA-A773-151B85B17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045" y="3926065"/>
            <a:ext cx="1704975" cy="230996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CE7B410-7692-4405-8A39-3D1183A7E9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521" y="4059143"/>
            <a:ext cx="1881801" cy="204381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A74B242-2AFF-4D67-BCA3-EED7C112DC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4073" y="4051298"/>
            <a:ext cx="2172630" cy="200270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69F58E0-6454-48A0-847C-5EB3141338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1608" y="4115609"/>
            <a:ext cx="1951112" cy="1951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5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2505F8-23B2-4F63-B9A5-2E8A62D02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529"/>
            <a:ext cx="10515600" cy="58650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u="sng" dirty="0">
                <a:solidFill>
                  <a:srgbClr val="C00000"/>
                </a:solidFill>
              </a:rPr>
              <a:t>ЦИЛІНДРИЧНІ ПРОЕКЦІЇ</a:t>
            </a:r>
            <a:endParaRPr lang="ru-RU" b="1" u="sng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7972C9-373B-4470-ADD1-7974F689D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782" y="681038"/>
            <a:ext cx="11850254" cy="60498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У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циліндричних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проекціях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земної</a:t>
            </a:r>
            <a:r>
              <a:rPr lang="ru-RU" dirty="0"/>
              <a:t> </a:t>
            </a:r>
            <a:r>
              <a:rPr lang="ru-RU" dirty="0" err="1"/>
              <a:t>поверхні</a:t>
            </a:r>
            <a:r>
              <a:rPr lang="ru-RU" dirty="0"/>
              <a:t> </a:t>
            </a:r>
            <a:r>
              <a:rPr lang="ru-RU" dirty="0" err="1"/>
              <a:t>переносять</a:t>
            </a:r>
            <a:r>
              <a:rPr lang="ru-RU" dirty="0"/>
              <a:t> на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уявний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циліндр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/>
              <a:t>(мал. 1).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вісь</a:t>
            </a:r>
            <a:r>
              <a:rPr lang="ru-RU" dirty="0"/>
              <a:t> </a:t>
            </a:r>
            <a:r>
              <a:rPr lang="ru-RU" dirty="0" err="1"/>
              <a:t>збігається</a:t>
            </a:r>
            <a:r>
              <a:rPr lang="ru-RU" dirty="0"/>
              <a:t> з </a:t>
            </a:r>
            <a:r>
              <a:rPr lang="ru-RU" dirty="0" err="1"/>
              <a:t>віссю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, то </a:t>
            </a:r>
            <a:r>
              <a:rPr lang="ru-RU" b="1" u="sng" dirty="0" err="1">
                <a:solidFill>
                  <a:srgbClr val="C00000"/>
                </a:solidFill>
              </a:rPr>
              <a:t>проекція</a:t>
            </a:r>
            <a:r>
              <a:rPr lang="ru-RU" b="1" u="sng" dirty="0">
                <a:solidFill>
                  <a:srgbClr val="C00000"/>
                </a:solidFill>
              </a:rPr>
              <a:t> </a:t>
            </a:r>
            <a:r>
              <a:rPr lang="ru-RU" b="1" u="sng" dirty="0" err="1">
                <a:solidFill>
                  <a:srgbClr val="C00000"/>
                </a:solidFill>
              </a:rPr>
              <a:t>називається</a:t>
            </a:r>
            <a:r>
              <a:rPr lang="ru-RU" b="1" u="sng" dirty="0">
                <a:solidFill>
                  <a:srgbClr val="C00000"/>
                </a:solidFill>
              </a:rPr>
              <a:t> нормальною (прямою), а </a:t>
            </a:r>
            <a:r>
              <a:rPr lang="ru-RU" b="1" u="sng" dirty="0" err="1">
                <a:solidFill>
                  <a:srgbClr val="C00000"/>
                </a:solidFill>
              </a:rPr>
              <a:t>якщо</a:t>
            </a:r>
            <a:r>
              <a:rPr lang="ru-RU" b="1" u="sng" dirty="0">
                <a:solidFill>
                  <a:srgbClr val="C00000"/>
                </a:solidFill>
              </a:rPr>
              <a:t> перпендикулярна до </a:t>
            </a:r>
            <a:r>
              <a:rPr lang="ru-RU" b="1" u="sng" dirty="0" err="1">
                <a:solidFill>
                  <a:srgbClr val="C00000"/>
                </a:solidFill>
              </a:rPr>
              <a:t>неї</a:t>
            </a:r>
            <a:r>
              <a:rPr lang="ru-RU" b="1" u="sng" dirty="0">
                <a:solidFill>
                  <a:srgbClr val="C00000"/>
                </a:solidFill>
              </a:rPr>
              <a:t> — поперечною.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 Нормальна </a:t>
            </a:r>
            <a:r>
              <a:rPr lang="ru-RU" dirty="0" err="1"/>
              <a:t>проекція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b="1" u="sng" dirty="0">
                <a:solidFill>
                  <a:srgbClr val="C00000"/>
                </a:solidFill>
              </a:rPr>
              <a:t>карт </a:t>
            </a:r>
            <a:r>
              <a:rPr lang="ru-RU" b="1" u="sng" dirty="0" err="1">
                <a:solidFill>
                  <a:srgbClr val="C00000"/>
                </a:solidFill>
              </a:rPr>
              <a:t>світу</a:t>
            </a:r>
            <a:r>
              <a:rPr lang="ru-RU" b="1" u="sng" dirty="0">
                <a:solidFill>
                  <a:srgbClr val="C00000"/>
                </a:solidFill>
              </a:rPr>
              <a:t>, </a:t>
            </a:r>
            <a:r>
              <a:rPr lang="ru-RU" b="1" u="sng" dirty="0" err="1">
                <a:solidFill>
                  <a:srgbClr val="C00000"/>
                </a:solidFill>
              </a:rPr>
              <a:t>материків</a:t>
            </a:r>
            <a:r>
              <a:rPr lang="ru-RU" b="1" u="sng" dirty="0">
                <a:solidFill>
                  <a:srgbClr val="C00000"/>
                </a:solidFill>
              </a:rPr>
              <a:t> та </a:t>
            </a:r>
            <a:r>
              <a:rPr lang="ru-RU" b="1" u="sng" dirty="0" err="1">
                <a:solidFill>
                  <a:srgbClr val="C00000"/>
                </a:solidFill>
              </a:rPr>
              <a:t>країн</a:t>
            </a:r>
            <a:r>
              <a:rPr lang="ru-RU" b="1" u="sng" dirty="0">
                <a:solidFill>
                  <a:srgbClr val="C0000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 Поперечна </a:t>
            </a:r>
            <a:r>
              <a:rPr lang="ru-RU" dirty="0" err="1"/>
              <a:t>циліндрична</a:t>
            </a:r>
            <a:r>
              <a:rPr lang="ru-RU" dirty="0"/>
              <a:t> </a:t>
            </a:r>
            <a:r>
              <a:rPr lang="ru-RU" dirty="0" err="1"/>
              <a:t>проекція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для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b="1" u="sng" dirty="0" err="1">
                <a:solidFill>
                  <a:srgbClr val="C00000"/>
                </a:solidFill>
              </a:rPr>
              <a:t>топографічних</a:t>
            </a:r>
            <a:r>
              <a:rPr lang="ru-RU" b="1" u="sng" dirty="0">
                <a:solidFill>
                  <a:srgbClr val="C00000"/>
                </a:solidFill>
              </a:rPr>
              <a:t> карт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E7C626-BCF7-468D-8EC2-6A191A955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9" y="3906692"/>
            <a:ext cx="3390900" cy="2609850"/>
          </a:xfrm>
          <a:prstGeom prst="rect">
            <a:avLst/>
          </a:prstGeom>
        </p:spPr>
      </p:pic>
      <p:pic>
        <p:nvPicPr>
          <p:cNvPr id="3074" name="Picture 2" descr="Південна Америка. Географічне положення. Дослідження й освоєння Південної  Америки - Підручник з Географії. 7 клас. Довгань - Нова програма">
            <a:extLst>
              <a:ext uri="{FF2B5EF4-FFF2-40B4-BE49-F238E27FC236}">
                <a16:creationId xmlns:a16="http://schemas.microsoft.com/office/drawing/2014/main" id="{1FA4FD3A-BF72-4E84-88C8-0A7CE85D4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302" y="3485250"/>
            <a:ext cx="2429021" cy="324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одробная карта Италии на русском языке с городами и курортами. Где Италия  находится на карте мира. - webmandry.com">
            <a:extLst>
              <a:ext uri="{FF2B5EF4-FFF2-40B4-BE49-F238E27FC236}">
                <a16:creationId xmlns:a16="http://schemas.microsoft.com/office/drawing/2014/main" id="{FFB0D4BA-708E-4343-9BFB-5FA37E239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057" y="3529428"/>
            <a:ext cx="2991554" cy="317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Топографическая карта Украины Custom map в формате .kmz для навигаторов  Garmin">
            <a:extLst>
              <a:ext uri="{FF2B5EF4-FFF2-40B4-BE49-F238E27FC236}">
                <a16:creationId xmlns:a16="http://schemas.microsoft.com/office/drawing/2014/main" id="{C0784450-B282-4FE5-8B7B-9E0AAB94C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5345" y="3499405"/>
            <a:ext cx="1916616" cy="319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0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466A2A-2F36-4E81-8A31-C1EA6F70A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4980"/>
            <a:ext cx="10515600" cy="42920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u="sng" dirty="0">
                <a:solidFill>
                  <a:srgbClr val="C00000"/>
                </a:solidFill>
              </a:rPr>
              <a:t>КОНІЧНІ ПРОЕКЦІЇ</a:t>
            </a:r>
            <a:endParaRPr lang="ru-RU" b="1" u="sng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B977D5-5B1C-4077-9639-6BB69B1D9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727" y="683491"/>
            <a:ext cx="11813309" cy="549347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У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конічних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проекціях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/>
              <a:t>як </a:t>
            </a:r>
            <a:r>
              <a:rPr lang="ru-RU" dirty="0" err="1"/>
              <a:t>допоміжна</a:t>
            </a:r>
            <a:r>
              <a:rPr lang="ru-RU" dirty="0"/>
              <a:t> </a:t>
            </a:r>
            <a:r>
              <a:rPr lang="ru-RU" dirty="0" err="1"/>
              <a:t>фігура</a:t>
            </a:r>
            <a:r>
              <a:rPr lang="ru-RU" dirty="0"/>
              <a:t> </a:t>
            </a:r>
            <a:r>
              <a:rPr lang="ru-RU" dirty="0" err="1"/>
              <a:t>використовується</a:t>
            </a:r>
            <a:r>
              <a:rPr lang="ru-RU" dirty="0"/>
              <a:t> 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конус</a:t>
            </a:r>
            <a:r>
              <a:rPr lang="ru-RU" dirty="0"/>
              <a:t> (мал. 2).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вісь</a:t>
            </a:r>
            <a:r>
              <a:rPr lang="ru-RU" dirty="0"/>
              <a:t> конуса </a:t>
            </a:r>
            <a:r>
              <a:rPr lang="ru-RU" dirty="0" err="1"/>
              <a:t>збігається</a:t>
            </a:r>
            <a:r>
              <a:rPr lang="ru-RU" dirty="0"/>
              <a:t> з </a:t>
            </a:r>
            <a:r>
              <a:rPr lang="ru-RU" dirty="0" err="1"/>
              <a:t>віссю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, то </a:t>
            </a:r>
            <a:r>
              <a:rPr lang="ru-RU" dirty="0" err="1"/>
              <a:t>проекцію</a:t>
            </a:r>
            <a:r>
              <a:rPr lang="ru-RU" dirty="0"/>
              <a:t> </a:t>
            </a:r>
            <a:r>
              <a:rPr lang="ru-RU" dirty="0" err="1"/>
              <a:t>називають</a:t>
            </a:r>
            <a:r>
              <a:rPr lang="ru-RU" dirty="0"/>
              <a:t> нормальною (прямою) та </a:t>
            </a:r>
            <a:r>
              <a:rPr lang="ru-RU" dirty="0" err="1"/>
              <a:t>використовують</a:t>
            </a:r>
            <a:r>
              <a:rPr lang="ru-RU" dirty="0"/>
              <a:t> для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материків</a:t>
            </a:r>
            <a:r>
              <a:rPr lang="ru-RU" dirty="0"/>
              <a:t> і </a:t>
            </a:r>
            <a:r>
              <a:rPr lang="ru-RU" dirty="0" err="1"/>
              <a:t>країн</a:t>
            </a:r>
            <a:r>
              <a:rPr lang="ru-RU" dirty="0"/>
              <a:t>. Для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карти</a:t>
            </a:r>
            <a:r>
              <a:rPr lang="ru-RU" dirty="0"/>
              <a:t> </a:t>
            </a:r>
            <a:r>
              <a:rPr lang="ru-RU" dirty="0" err="1"/>
              <a:t>світу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декілька</a:t>
            </a:r>
            <a:r>
              <a:rPr lang="ru-RU" dirty="0"/>
              <a:t> </a:t>
            </a:r>
            <a:r>
              <a:rPr lang="ru-RU" dirty="0" err="1"/>
              <a:t>допоміжних</a:t>
            </a:r>
            <a:r>
              <a:rPr lang="ru-RU" dirty="0"/>
              <a:t> </a:t>
            </a:r>
            <a:r>
              <a:rPr lang="ru-RU" dirty="0" err="1"/>
              <a:t>конусів</a:t>
            </a:r>
            <a:r>
              <a:rPr lang="ru-RU" dirty="0"/>
              <a:t>, і </a:t>
            </a:r>
            <a:r>
              <a:rPr lang="ru-RU" dirty="0" err="1"/>
              <a:t>таку</a:t>
            </a:r>
            <a:r>
              <a:rPr lang="ru-RU" dirty="0"/>
              <a:t> </a:t>
            </a:r>
            <a:r>
              <a:rPr lang="ru-RU" dirty="0" err="1"/>
              <a:t>проекцію</a:t>
            </a:r>
            <a:r>
              <a:rPr lang="ru-RU" dirty="0"/>
              <a:t> </a:t>
            </a:r>
            <a:r>
              <a:rPr lang="ru-RU" dirty="0" err="1"/>
              <a:t>називають</a:t>
            </a:r>
            <a:r>
              <a:rPr lang="ru-RU" dirty="0"/>
              <a:t> </a:t>
            </a:r>
            <a:r>
              <a:rPr lang="ru-RU" dirty="0" err="1"/>
              <a:t>поліконічною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B405224-D123-4865-93A1-FB6D7ECB3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9" y="3057091"/>
            <a:ext cx="4123060" cy="3126654"/>
          </a:xfrm>
          <a:prstGeom prst="rect">
            <a:avLst/>
          </a:prstGeom>
        </p:spPr>
      </p:pic>
      <p:pic>
        <p:nvPicPr>
          <p:cNvPr id="4100" name="Picture 4" descr="География - 9">
            <a:extLst>
              <a:ext uri="{FF2B5EF4-FFF2-40B4-BE49-F238E27FC236}">
                <a16:creationId xmlns:a16="http://schemas.microsoft.com/office/drawing/2014/main" id="{4A13EF2C-BCA6-4F24-97F9-B4E3EF505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247" y="2746481"/>
            <a:ext cx="3428826" cy="39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Видео-урок | Rīgas Purvciema vidusskola">
            <a:extLst>
              <a:ext uri="{FF2B5EF4-FFF2-40B4-BE49-F238E27FC236}">
                <a16:creationId xmlns:a16="http://schemas.microsoft.com/office/drawing/2014/main" id="{85CC532B-33FC-42AD-B01B-2953797FB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383" y="3429000"/>
            <a:ext cx="4324653" cy="2914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485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B11C1-9F72-4D96-98ED-F87253CA0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055" y="41853"/>
            <a:ext cx="10515600" cy="650875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u="sng" dirty="0">
                <a:solidFill>
                  <a:srgbClr val="C00000"/>
                </a:solidFill>
              </a:rPr>
              <a:t>АЗИМУТАЛЬНІ ПРОЕКЦІЇ</a:t>
            </a:r>
            <a:endParaRPr lang="ru-RU" b="1" u="sng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453B44-BD73-4CAC-A7E8-B99C67A897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963" y="637311"/>
            <a:ext cx="11804073" cy="60775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Азимутальними</a:t>
            </a:r>
            <a:r>
              <a:rPr lang="ru-RU" sz="3000" dirty="0"/>
              <a:t> </a:t>
            </a:r>
            <a:r>
              <a:rPr lang="ru-RU" sz="3000" dirty="0" err="1"/>
              <a:t>називають</a:t>
            </a:r>
            <a:r>
              <a:rPr lang="ru-RU" sz="3000" dirty="0"/>
              <a:t> </a:t>
            </a:r>
            <a:r>
              <a:rPr lang="ru-RU" sz="3000" dirty="0" err="1"/>
              <a:t>такі</a:t>
            </a:r>
            <a:r>
              <a:rPr lang="ru-RU" sz="3000" dirty="0"/>
              <a:t> </a:t>
            </a:r>
            <a:r>
              <a:rPr lang="ru-RU" sz="3000" dirty="0" err="1"/>
              <a:t>картографічні</a:t>
            </a:r>
            <a:r>
              <a:rPr lang="ru-RU" sz="3000" dirty="0"/>
              <a:t> </a:t>
            </a:r>
            <a:r>
              <a:rPr lang="ru-RU" sz="3000" dirty="0" err="1"/>
              <a:t>проекції</a:t>
            </a:r>
            <a:r>
              <a:rPr lang="ru-RU" sz="3000" dirty="0"/>
              <a:t>, на </a:t>
            </a:r>
            <a:r>
              <a:rPr lang="ru-RU" sz="3000" dirty="0" err="1"/>
              <a:t>яких</a:t>
            </a:r>
            <a:r>
              <a:rPr lang="ru-RU" sz="3000" dirty="0"/>
              <a:t> </a:t>
            </a:r>
            <a:r>
              <a:rPr lang="ru-RU" sz="3000" dirty="0" err="1"/>
              <a:t>поверхня</a:t>
            </a:r>
            <a:r>
              <a:rPr lang="ru-RU" sz="3000" dirty="0"/>
              <a:t> </a:t>
            </a:r>
            <a:r>
              <a:rPr lang="ru-RU" sz="3000" dirty="0" err="1"/>
              <a:t>Землі</a:t>
            </a:r>
            <a:r>
              <a:rPr lang="ru-RU" sz="3000" dirty="0"/>
              <a:t> </a:t>
            </a:r>
            <a:r>
              <a:rPr lang="ru-RU" sz="3000" dirty="0" err="1"/>
              <a:t>проектується</a:t>
            </a:r>
            <a:r>
              <a:rPr lang="ru-RU" sz="3000" dirty="0"/>
              <a:t> </a:t>
            </a:r>
            <a:r>
              <a:rPr lang="ru-RU" sz="3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ru-RU" sz="3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певної</a:t>
            </a:r>
            <a:r>
              <a:rPr lang="ru-RU" sz="3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точки на </a:t>
            </a:r>
            <a:r>
              <a:rPr lang="ru-RU" sz="3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площину</a:t>
            </a:r>
            <a:r>
              <a:rPr lang="ru-RU" sz="3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000" dirty="0"/>
              <a:t>(мал. 3). </a:t>
            </a:r>
            <a:r>
              <a:rPr lang="ru-RU" sz="3000" dirty="0" err="1"/>
              <a:t>Якщо</a:t>
            </a:r>
            <a:r>
              <a:rPr lang="ru-RU" sz="3000" dirty="0"/>
              <a:t> </a:t>
            </a:r>
            <a:r>
              <a:rPr lang="ru-RU" sz="3000" dirty="0" err="1"/>
              <a:t>допоміжна</a:t>
            </a:r>
            <a:r>
              <a:rPr lang="ru-RU" sz="3000" dirty="0"/>
              <a:t> </a:t>
            </a:r>
            <a:r>
              <a:rPr lang="ru-RU" sz="3000" dirty="0" err="1"/>
              <a:t>поверхня</a:t>
            </a:r>
            <a:r>
              <a:rPr lang="ru-RU" sz="3000" dirty="0"/>
              <a:t> </a:t>
            </a:r>
            <a:r>
              <a:rPr lang="ru-RU" sz="3000" dirty="0" err="1"/>
              <a:t>дотична</a:t>
            </a:r>
            <a:r>
              <a:rPr lang="ru-RU" sz="3000" dirty="0"/>
              <a:t> до полюса, то </a:t>
            </a:r>
            <a:r>
              <a:rPr lang="ru-RU" sz="3000" dirty="0" err="1"/>
              <a:t>проекцію</a:t>
            </a:r>
            <a:r>
              <a:rPr lang="ru-RU" sz="3000" dirty="0"/>
              <a:t> </a:t>
            </a:r>
            <a:r>
              <a:rPr lang="ru-RU" sz="3000" dirty="0" err="1"/>
              <a:t>називають</a:t>
            </a:r>
            <a:r>
              <a:rPr lang="ru-RU" sz="3000" dirty="0"/>
              <a:t> нормальною (прямою), а </a:t>
            </a:r>
            <a:r>
              <a:rPr lang="ru-RU" sz="3000" dirty="0" err="1"/>
              <a:t>якщо</a:t>
            </a:r>
            <a:r>
              <a:rPr lang="ru-RU" sz="3000" dirty="0"/>
              <a:t> до </a:t>
            </a:r>
            <a:r>
              <a:rPr lang="ru-RU" sz="3000" dirty="0" err="1"/>
              <a:t>екватора</a:t>
            </a:r>
            <a:r>
              <a:rPr lang="ru-RU" sz="3000" dirty="0"/>
              <a:t>, — поперечною. </a:t>
            </a:r>
            <a:r>
              <a:rPr lang="ru-RU" sz="3000" dirty="0" err="1"/>
              <a:t>Азимутальні</a:t>
            </a:r>
            <a:r>
              <a:rPr lang="ru-RU" sz="3000" dirty="0"/>
              <a:t> </a:t>
            </a:r>
            <a:r>
              <a:rPr lang="ru-RU" sz="3000" dirty="0" err="1"/>
              <a:t>нормальні</a:t>
            </a:r>
            <a:r>
              <a:rPr lang="ru-RU" sz="3000" dirty="0"/>
              <a:t> </a:t>
            </a:r>
            <a:r>
              <a:rPr lang="ru-RU" sz="3000" dirty="0" err="1"/>
              <a:t>проекції</a:t>
            </a:r>
            <a:r>
              <a:rPr lang="ru-RU" sz="3000" dirty="0"/>
              <a:t> </a:t>
            </a:r>
            <a:r>
              <a:rPr lang="ru-RU" sz="3000" dirty="0" err="1"/>
              <a:t>використовують</a:t>
            </a:r>
            <a:r>
              <a:rPr lang="ru-RU" sz="3000" dirty="0"/>
              <a:t> для </a:t>
            </a:r>
            <a:r>
              <a:rPr lang="ru-RU" sz="3000" dirty="0" err="1"/>
              <a:t>зображення</a:t>
            </a:r>
            <a:r>
              <a:rPr lang="ru-RU" sz="3000" dirty="0"/>
              <a:t> </a:t>
            </a:r>
            <a:r>
              <a:rPr lang="ru-RU" sz="3000" dirty="0" err="1"/>
              <a:t>територій</a:t>
            </a:r>
            <a:r>
              <a:rPr lang="ru-RU" sz="3000" dirty="0"/>
              <a:t> у </a:t>
            </a:r>
            <a:r>
              <a:rPr lang="ru-RU" sz="3000" dirty="0" err="1"/>
              <a:t>приполярних</a:t>
            </a:r>
            <a:r>
              <a:rPr lang="ru-RU" sz="3000" dirty="0"/>
              <a:t> широтах. В </a:t>
            </a:r>
            <a:r>
              <a:rPr lang="ru-RU" sz="3000" dirty="0" err="1"/>
              <a:t>азимутальних</a:t>
            </a:r>
            <a:r>
              <a:rPr lang="ru-RU" sz="3000" dirty="0"/>
              <a:t> </a:t>
            </a:r>
            <a:r>
              <a:rPr lang="ru-RU" sz="3000" dirty="0" err="1"/>
              <a:t>поперечних</a:t>
            </a:r>
            <a:r>
              <a:rPr lang="ru-RU" sz="3000" dirty="0"/>
              <a:t> </a:t>
            </a:r>
            <a:r>
              <a:rPr lang="ru-RU" sz="3000" dirty="0" err="1"/>
              <a:t>проекціях</a:t>
            </a:r>
            <a:r>
              <a:rPr lang="ru-RU" sz="3000" dirty="0"/>
              <a:t> </a:t>
            </a:r>
            <a:r>
              <a:rPr lang="ru-RU" sz="3000" dirty="0" err="1"/>
              <a:t>зображуються</a:t>
            </a:r>
            <a:r>
              <a:rPr lang="ru-RU" sz="3000" dirty="0"/>
              <a:t> </a:t>
            </a:r>
            <a:r>
              <a:rPr lang="ru-RU" sz="3000" dirty="0" err="1"/>
              <a:t>карти</a:t>
            </a:r>
            <a:r>
              <a:rPr lang="ru-RU" sz="3000" dirty="0"/>
              <a:t> </a:t>
            </a:r>
            <a:r>
              <a:rPr lang="ru-RU" sz="3000" dirty="0" err="1"/>
              <a:t>півкуль</a:t>
            </a:r>
            <a:r>
              <a:rPr lang="ru-RU" sz="3000" dirty="0"/>
              <a:t> та </a:t>
            </a:r>
            <a:r>
              <a:rPr lang="ru-RU" sz="3000" dirty="0" err="1"/>
              <a:t>територій</a:t>
            </a:r>
            <a:r>
              <a:rPr lang="ru-RU" sz="3000" dirty="0"/>
              <a:t> у </a:t>
            </a:r>
            <a:r>
              <a:rPr lang="ru-RU" sz="3000" dirty="0" err="1"/>
              <a:t>приекваторіальних</a:t>
            </a:r>
            <a:r>
              <a:rPr lang="ru-RU" sz="3000" dirty="0"/>
              <a:t> широтах.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70A1DBE-AB80-4ED8-A717-498A0F09E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112" y="4510777"/>
            <a:ext cx="6112161" cy="2066702"/>
          </a:xfrm>
          <a:prstGeom prst="rect">
            <a:avLst/>
          </a:prstGeom>
        </p:spPr>
      </p:pic>
      <p:pic>
        <p:nvPicPr>
          <p:cNvPr id="5122" name="Picture 2" descr="Територіальний поділ Антарктиди — Вікіпедія">
            <a:extLst>
              <a:ext uri="{FF2B5EF4-FFF2-40B4-BE49-F238E27FC236}">
                <a16:creationId xmlns:a16="http://schemas.microsoft.com/office/drawing/2014/main" id="{89042032-A380-4E07-BEEE-C4880C332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30" y="4015046"/>
            <a:ext cx="3068782" cy="2562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Стенд Фізична карта півкуль (70302.3) | &quot;Укрстенд&quot;">
            <a:extLst>
              <a:ext uri="{FF2B5EF4-FFF2-40B4-BE49-F238E27FC236}">
                <a16:creationId xmlns:a16="http://schemas.microsoft.com/office/drawing/2014/main" id="{44D3A92F-2922-40C4-8078-156EB47F5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7970" y="4152403"/>
            <a:ext cx="2562433" cy="2562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865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43D21AF-D37E-48D6-A379-21F970B56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726" y="138545"/>
            <a:ext cx="8091056" cy="659476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b="1" u="sng" dirty="0">
                <a:solidFill>
                  <a:srgbClr val="C00000"/>
                </a:solidFill>
              </a:rPr>
              <a:t>СПОТВОРЕННЯ НА ГЕОГРАФІЧНИХ КАРТАХ</a:t>
            </a:r>
          </a:p>
          <a:p>
            <a:pPr marL="0" indent="0">
              <a:buNone/>
            </a:pPr>
            <a:r>
              <a:rPr lang="ru-RU" dirty="0"/>
              <a:t>У будь-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випадку</a:t>
            </a:r>
            <a:r>
              <a:rPr lang="ru-RU" dirty="0"/>
              <a:t> </a:t>
            </a:r>
            <a:r>
              <a:rPr lang="ru-RU" dirty="0" err="1"/>
              <a:t>припереході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сферичної</a:t>
            </a:r>
            <a:r>
              <a:rPr lang="ru-RU" dirty="0"/>
              <a:t> </a:t>
            </a:r>
            <a:r>
              <a:rPr lang="ru-RU" dirty="0" err="1"/>
              <a:t>поверхні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 до </a:t>
            </a:r>
            <a:r>
              <a:rPr lang="ru-RU" dirty="0" err="1"/>
              <a:t>проекції</a:t>
            </a:r>
            <a:r>
              <a:rPr lang="ru-RU" dirty="0"/>
              <a:t> </a:t>
            </a:r>
            <a:r>
              <a:rPr lang="ru-RU" dirty="0" err="1"/>
              <a:t>виникають</a:t>
            </a:r>
            <a:r>
              <a:rPr lang="ru-RU" dirty="0"/>
              <a:t> </a:t>
            </a:r>
            <a:r>
              <a:rPr lang="ru-RU" dirty="0" err="1"/>
              <a:t>спотворення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Їх</a:t>
            </a:r>
            <a:r>
              <a:rPr lang="ru-RU" dirty="0"/>
              <a:t> легко </a:t>
            </a:r>
            <a:r>
              <a:rPr lang="ru-RU" dirty="0" err="1"/>
              <a:t>виявити</a:t>
            </a:r>
            <a:r>
              <a:rPr lang="ru-RU" dirty="0"/>
              <a:t> шляхом </a:t>
            </a:r>
            <a:r>
              <a:rPr lang="ru-RU" dirty="0" err="1"/>
              <a:t>зіставлення</a:t>
            </a:r>
            <a:r>
              <a:rPr lang="ru-RU" dirty="0"/>
              <a:t> </a:t>
            </a:r>
            <a:r>
              <a:rPr lang="ru-RU" dirty="0" err="1"/>
              <a:t>зображення</a:t>
            </a:r>
            <a:r>
              <a:rPr lang="ru-RU" dirty="0"/>
              <a:t> </a:t>
            </a:r>
            <a:r>
              <a:rPr lang="ru-RU" dirty="0" err="1"/>
              <a:t>картографічної</a:t>
            </a:r>
            <a:r>
              <a:rPr lang="ru-RU" dirty="0"/>
              <a:t> </a:t>
            </a:r>
            <a:r>
              <a:rPr lang="ru-RU" dirty="0" err="1"/>
              <a:t>сітки</a:t>
            </a:r>
            <a:r>
              <a:rPr lang="ru-RU" dirty="0"/>
              <a:t> та </a:t>
            </a:r>
            <a:r>
              <a:rPr lang="ru-RU" dirty="0" err="1"/>
              <a:t>об’єктів</a:t>
            </a:r>
            <a:r>
              <a:rPr lang="ru-RU" dirty="0"/>
              <a:t> на </a:t>
            </a:r>
            <a:r>
              <a:rPr lang="ru-RU" dirty="0" err="1"/>
              <a:t>глобусі</a:t>
            </a:r>
            <a:r>
              <a:rPr lang="ru-RU" dirty="0"/>
              <a:t> й </a:t>
            </a:r>
            <a:r>
              <a:rPr lang="ru-RU" dirty="0" err="1"/>
              <a:t>карті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На картах </a:t>
            </a:r>
            <a:r>
              <a:rPr lang="ru-RU" dirty="0" err="1"/>
              <a:t>можуть</a:t>
            </a:r>
            <a:r>
              <a:rPr lang="ru-RU" dirty="0"/>
              <a:t> бути </a:t>
            </a:r>
            <a:r>
              <a:rPr lang="ru-RU" dirty="0" err="1"/>
              <a:t>чотири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спотворень</a:t>
            </a:r>
            <a:r>
              <a:rPr lang="ru-RU" dirty="0"/>
              <a:t>: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довжин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ліній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кутів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площ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форм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географічних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об’єктів</a:t>
            </a:r>
            <a:r>
              <a:rPr lang="ru-RU" dirty="0"/>
              <a:t>. </a:t>
            </a:r>
          </a:p>
          <a:p>
            <a:pPr marL="0" indent="0">
              <a:buNone/>
            </a:pPr>
            <a:r>
              <a:rPr lang="ru-RU" dirty="0"/>
              <a:t>За характером </a:t>
            </a:r>
            <a:r>
              <a:rPr lang="ru-RU" dirty="0" err="1"/>
              <a:t>спотворень</a:t>
            </a:r>
            <a:r>
              <a:rPr lang="ru-RU" dirty="0"/>
              <a:t> </a:t>
            </a:r>
            <a:r>
              <a:rPr lang="ru-RU" dirty="0" err="1"/>
              <a:t>картографічні</a:t>
            </a:r>
            <a:r>
              <a:rPr lang="ru-RU" dirty="0"/>
              <a:t> </a:t>
            </a:r>
            <a:r>
              <a:rPr lang="ru-RU" dirty="0" err="1"/>
              <a:t>проекції</a:t>
            </a:r>
            <a:r>
              <a:rPr lang="ru-RU" dirty="0"/>
              <a:t> </a:t>
            </a:r>
            <a:r>
              <a:rPr lang="ru-RU" dirty="0" err="1"/>
              <a:t>поділяють</a:t>
            </a:r>
            <a:r>
              <a:rPr lang="ru-RU" dirty="0"/>
              <a:t> на </a:t>
            </a:r>
            <a:r>
              <a:rPr lang="ru-RU" dirty="0" err="1"/>
              <a:t>групи</a:t>
            </a:r>
            <a:r>
              <a:rPr lang="ru-RU" dirty="0"/>
              <a:t>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u="sng" dirty="0" err="1">
                <a:solidFill>
                  <a:srgbClr val="C00000"/>
                </a:solidFill>
              </a:rPr>
              <a:t>рівновеликі</a:t>
            </a:r>
            <a:r>
              <a:rPr lang="ru-RU" dirty="0"/>
              <a:t> — </a:t>
            </a:r>
            <a:r>
              <a:rPr lang="ru-RU" dirty="0" err="1"/>
              <a:t>зберігають</a:t>
            </a:r>
            <a:r>
              <a:rPr lang="ru-RU" dirty="0"/>
              <a:t> без </a:t>
            </a:r>
            <a:r>
              <a:rPr lang="ru-RU" dirty="0" err="1"/>
              <a:t>спотворень</a:t>
            </a:r>
            <a:r>
              <a:rPr lang="ru-RU" dirty="0"/>
              <a:t> </a:t>
            </a:r>
            <a:r>
              <a:rPr lang="ru-RU" dirty="0" err="1"/>
              <a:t>площі</a:t>
            </a:r>
            <a:r>
              <a:rPr lang="ru-RU" dirty="0"/>
              <a:t>, </a:t>
            </a:r>
            <a:r>
              <a:rPr lang="ru-RU" dirty="0" err="1"/>
              <a:t>проте</a:t>
            </a:r>
            <a:r>
              <a:rPr lang="ru-RU" dirty="0"/>
              <a:t> в них </a:t>
            </a:r>
            <a:r>
              <a:rPr lang="ru-RU" dirty="0" err="1"/>
              <a:t>значно</a:t>
            </a:r>
            <a:r>
              <a:rPr lang="ru-RU" dirty="0"/>
              <a:t> </a:t>
            </a:r>
            <a:r>
              <a:rPr lang="ru-RU" dirty="0" err="1"/>
              <a:t>порушені</a:t>
            </a:r>
            <a:r>
              <a:rPr lang="ru-RU" dirty="0"/>
              <a:t> кути та </a:t>
            </a:r>
            <a:r>
              <a:rPr lang="ru-RU" dirty="0" err="1"/>
              <a:t>форми</a:t>
            </a:r>
            <a:r>
              <a:rPr lang="ru-RU" dirty="0"/>
              <a:t> </a:t>
            </a:r>
            <a:r>
              <a:rPr lang="ru-RU" dirty="0" err="1"/>
              <a:t>об’єктів</a:t>
            </a:r>
            <a:r>
              <a:rPr lang="ru-RU" dirty="0"/>
              <a:t> (мал. 4, а);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u="sng" dirty="0" err="1">
                <a:solidFill>
                  <a:srgbClr val="C00000"/>
                </a:solidFill>
              </a:rPr>
              <a:t>рівнокутні</a:t>
            </a:r>
            <a:r>
              <a:rPr lang="ru-RU" dirty="0"/>
              <a:t> — </a:t>
            </a:r>
            <a:r>
              <a:rPr lang="ru-RU" dirty="0" err="1"/>
              <a:t>зберігають</a:t>
            </a:r>
            <a:r>
              <a:rPr lang="ru-RU" dirty="0"/>
              <a:t> без </a:t>
            </a:r>
            <a:r>
              <a:rPr lang="ru-RU" dirty="0" err="1"/>
              <a:t>порушень</a:t>
            </a:r>
            <a:r>
              <a:rPr lang="ru-RU" dirty="0"/>
              <a:t> кути та </a:t>
            </a:r>
            <a:r>
              <a:rPr lang="ru-RU" dirty="0" err="1"/>
              <a:t>форми</a:t>
            </a:r>
            <a:r>
              <a:rPr lang="ru-RU" dirty="0"/>
              <a:t>, але </a:t>
            </a:r>
            <a:r>
              <a:rPr lang="ru-RU" dirty="0" err="1"/>
              <a:t>спотворюють</a:t>
            </a:r>
            <a:r>
              <a:rPr lang="ru-RU" dirty="0"/>
              <a:t> </a:t>
            </a:r>
            <a:r>
              <a:rPr lang="ru-RU" dirty="0" err="1"/>
              <a:t>довжини</a:t>
            </a:r>
            <a:r>
              <a:rPr lang="ru-RU" dirty="0"/>
              <a:t> та </a:t>
            </a:r>
            <a:r>
              <a:rPr lang="ru-RU" dirty="0" err="1"/>
              <a:t>площі</a:t>
            </a:r>
            <a:r>
              <a:rPr lang="ru-RU" dirty="0"/>
              <a:t> (мал. 4, б);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u="sng" dirty="0" err="1">
                <a:solidFill>
                  <a:srgbClr val="C00000"/>
                </a:solidFill>
              </a:rPr>
              <a:t>довільні</a:t>
            </a:r>
            <a:r>
              <a:rPr lang="ru-RU" dirty="0"/>
              <a:t> —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усі</a:t>
            </a:r>
            <a:r>
              <a:rPr lang="ru-RU" dirty="0"/>
              <a:t> </a:t>
            </a:r>
            <a:r>
              <a:rPr lang="ru-RU" dirty="0" err="1"/>
              <a:t>види</a:t>
            </a:r>
            <a:r>
              <a:rPr lang="ru-RU" dirty="0"/>
              <a:t> </a:t>
            </a:r>
            <a:r>
              <a:rPr lang="ru-RU" dirty="0" err="1"/>
              <a:t>спотворень</a:t>
            </a:r>
            <a:r>
              <a:rPr lang="ru-RU" dirty="0"/>
              <a:t>, але при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побудові</a:t>
            </a:r>
            <a:r>
              <a:rPr lang="ru-RU" dirty="0"/>
              <a:t> </a:t>
            </a:r>
            <a:r>
              <a:rPr lang="ru-RU" dirty="0" err="1"/>
              <a:t>картографи</a:t>
            </a:r>
            <a:r>
              <a:rPr lang="ru-RU" dirty="0"/>
              <a:t> </a:t>
            </a:r>
            <a:r>
              <a:rPr lang="ru-RU" dirty="0" err="1"/>
              <a:t>намагаються</a:t>
            </a:r>
            <a:r>
              <a:rPr lang="ru-RU" dirty="0"/>
              <a:t> 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найбільш</a:t>
            </a:r>
            <a:r>
              <a:rPr lang="ru-RU" dirty="0"/>
              <a:t> </a:t>
            </a:r>
            <a:r>
              <a:rPr lang="ru-RU" dirty="0" err="1"/>
              <a:t>вигідний</a:t>
            </a:r>
            <a:r>
              <a:rPr lang="ru-RU" dirty="0"/>
              <a:t> для кожного конкретного </a:t>
            </a:r>
            <a:r>
              <a:rPr lang="ru-RU" dirty="0" err="1"/>
              <a:t>випадку</a:t>
            </a:r>
            <a:r>
              <a:rPr lang="ru-RU" dirty="0"/>
              <a:t> </a:t>
            </a:r>
            <a:r>
              <a:rPr lang="ru-RU" dirty="0" err="1"/>
              <a:t>розподіл</a:t>
            </a:r>
            <a:r>
              <a:rPr lang="ru-RU" dirty="0"/>
              <a:t> </a:t>
            </a:r>
            <a:r>
              <a:rPr lang="ru-RU" dirty="0" err="1"/>
              <a:t>спотворень</a:t>
            </a:r>
            <a:r>
              <a:rPr lang="ru-RU" dirty="0"/>
              <a:t>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70D104-52CA-4E03-AA59-CF869A788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5187" y="138545"/>
            <a:ext cx="3346595" cy="631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941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E8D334-43DA-490B-BF6F-A23AC6B06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471"/>
            <a:ext cx="10515600" cy="1244456"/>
          </a:xfrm>
        </p:spPr>
        <p:txBody>
          <a:bodyPr>
            <a:normAutofit/>
          </a:bodyPr>
          <a:lstStyle/>
          <a:p>
            <a:pPr algn="ctr"/>
            <a:r>
              <a:rPr lang="uk-UA" b="1" u="sng" dirty="0">
                <a:solidFill>
                  <a:srgbClr val="C00000"/>
                </a:solidFill>
              </a:rPr>
              <a:t>ЗАПИТАННЯ ДЛЯ САМОПЕРЕВІРКИ</a:t>
            </a:r>
            <a:endParaRPr lang="ru-RU" b="1" u="sng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FC23A4-262F-4292-89EB-AC2394F8C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018" y="1403927"/>
            <a:ext cx="11877963" cy="5941147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1.  </a:t>
            </a:r>
            <a:r>
              <a:rPr lang="ru-RU" sz="3200" dirty="0" err="1"/>
              <a:t>Назвіть</a:t>
            </a:r>
            <a:r>
              <a:rPr lang="ru-RU" sz="3200" dirty="0"/>
              <a:t> </a:t>
            </a:r>
            <a:r>
              <a:rPr lang="ru-RU" sz="3200" dirty="0" err="1"/>
              <a:t>головні</a:t>
            </a:r>
            <a:r>
              <a:rPr lang="ru-RU" sz="3200" dirty="0"/>
              <a:t> </a:t>
            </a:r>
            <a:r>
              <a:rPr lang="ru-RU" sz="3200" dirty="0" err="1"/>
              <a:t>властивості</a:t>
            </a:r>
            <a:r>
              <a:rPr lang="ru-RU" sz="3200" dirty="0"/>
              <a:t> та </a:t>
            </a:r>
            <a:r>
              <a:rPr lang="ru-RU" sz="3200" dirty="0" err="1"/>
              <a:t>елементи</a:t>
            </a:r>
            <a:r>
              <a:rPr lang="ru-RU" sz="3200" dirty="0"/>
              <a:t> </a:t>
            </a:r>
            <a:r>
              <a:rPr lang="ru-RU" sz="3200" dirty="0" err="1"/>
              <a:t>географічної</a:t>
            </a:r>
            <a:r>
              <a:rPr lang="ru-RU" sz="3200" dirty="0"/>
              <a:t> </a:t>
            </a:r>
            <a:r>
              <a:rPr lang="ru-RU" sz="3200" dirty="0" err="1"/>
              <a:t>карти</a:t>
            </a:r>
            <a:r>
              <a:rPr lang="ru-RU" sz="3200" dirty="0"/>
              <a:t>. </a:t>
            </a:r>
          </a:p>
          <a:p>
            <a:pPr marL="0" indent="0">
              <a:buNone/>
            </a:pPr>
            <a:r>
              <a:rPr lang="ru-RU" sz="3200" dirty="0"/>
              <a:t>2.  </a:t>
            </a:r>
            <a:r>
              <a:rPr lang="ru-RU" sz="3200" dirty="0" err="1"/>
              <a:t>Чому</a:t>
            </a:r>
            <a:r>
              <a:rPr lang="ru-RU" sz="3200" dirty="0"/>
              <a:t> перед початком </a:t>
            </a:r>
            <a:r>
              <a:rPr lang="ru-RU" sz="3200" dirty="0" err="1"/>
              <a:t>роботи</a:t>
            </a:r>
            <a:r>
              <a:rPr lang="ru-RU" sz="3200" dirty="0"/>
              <a:t> з  картою </a:t>
            </a:r>
            <a:r>
              <a:rPr lang="ru-RU" sz="3200" dirty="0" err="1"/>
              <a:t>слід</a:t>
            </a:r>
            <a:r>
              <a:rPr lang="ru-RU" sz="3200" dirty="0"/>
              <a:t> </a:t>
            </a:r>
            <a:r>
              <a:rPr lang="ru-RU" sz="3200" dirty="0" err="1"/>
              <a:t>ознайомитися</a:t>
            </a:r>
            <a:r>
              <a:rPr lang="ru-RU" sz="3200" dirty="0"/>
              <a:t> з  </a:t>
            </a:r>
            <a:r>
              <a:rPr lang="ru-RU" sz="3200" dirty="0" err="1"/>
              <a:t>її</a:t>
            </a:r>
            <a:r>
              <a:rPr lang="ru-RU" sz="3200" dirty="0"/>
              <a:t> легендою? </a:t>
            </a:r>
          </a:p>
          <a:p>
            <a:pPr marL="0" indent="0">
              <a:buNone/>
            </a:pPr>
            <a:r>
              <a:rPr lang="ru-RU" sz="3200" dirty="0"/>
              <a:t>3.  </a:t>
            </a:r>
            <a:r>
              <a:rPr lang="ru-RU" sz="3200" dirty="0" err="1"/>
              <a:t>Поясніть</a:t>
            </a:r>
            <a:r>
              <a:rPr lang="ru-RU" sz="3200" dirty="0"/>
              <a:t> </a:t>
            </a:r>
            <a:r>
              <a:rPr lang="ru-RU" sz="3200" dirty="0" err="1"/>
              <a:t>основні</a:t>
            </a:r>
            <a:r>
              <a:rPr lang="ru-RU" sz="3200" dirty="0"/>
              <a:t> </a:t>
            </a:r>
            <a:r>
              <a:rPr lang="ru-RU" sz="3200" dirty="0" err="1"/>
              <a:t>принципи</a:t>
            </a:r>
            <a:r>
              <a:rPr lang="ru-RU" sz="3200" dirty="0"/>
              <a:t> </a:t>
            </a:r>
            <a:r>
              <a:rPr lang="ru-RU" sz="3200" dirty="0" err="1"/>
              <a:t>побудови</a:t>
            </a:r>
            <a:r>
              <a:rPr lang="ru-RU" sz="3200" dirty="0"/>
              <a:t> </a:t>
            </a:r>
            <a:r>
              <a:rPr lang="ru-RU" sz="3200" dirty="0" err="1"/>
              <a:t>циліндричних</a:t>
            </a:r>
            <a:r>
              <a:rPr lang="ru-RU" sz="3200" dirty="0"/>
              <a:t>, </a:t>
            </a:r>
            <a:r>
              <a:rPr lang="ru-RU" sz="3200" dirty="0" err="1"/>
              <a:t>конічних</a:t>
            </a:r>
            <a:r>
              <a:rPr lang="ru-RU" sz="3200" dirty="0"/>
              <a:t> та </a:t>
            </a:r>
            <a:r>
              <a:rPr lang="ru-RU" sz="3200" dirty="0" err="1"/>
              <a:t>азимутальних</a:t>
            </a:r>
            <a:r>
              <a:rPr lang="ru-RU" sz="3200" dirty="0"/>
              <a:t> </a:t>
            </a:r>
            <a:r>
              <a:rPr lang="ru-RU" sz="3200" dirty="0" err="1"/>
              <a:t>проекцій</a:t>
            </a:r>
            <a:r>
              <a:rPr lang="ru-RU" sz="3200" dirty="0"/>
              <a:t>. Для </a:t>
            </a:r>
            <a:r>
              <a:rPr lang="ru-RU" sz="3200" dirty="0" err="1"/>
              <a:t>створення</a:t>
            </a:r>
            <a:r>
              <a:rPr lang="ru-RU" sz="3200" dirty="0"/>
              <a:t> </a:t>
            </a:r>
            <a:r>
              <a:rPr lang="ru-RU" sz="3200" dirty="0" err="1"/>
              <a:t>яких</a:t>
            </a:r>
            <a:r>
              <a:rPr lang="ru-RU" sz="3200" dirty="0"/>
              <a:t> карт </a:t>
            </a:r>
            <a:r>
              <a:rPr lang="ru-RU" sz="3200" dirty="0" err="1"/>
              <a:t>їх</a:t>
            </a:r>
            <a:r>
              <a:rPr lang="ru-RU" sz="3200" dirty="0"/>
              <a:t> </a:t>
            </a:r>
            <a:r>
              <a:rPr lang="ru-RU" sz="3200" dirty="0" err="1"/>
              <a:t>використовують</a:t>
            </a:r>
            <a:r>
              <a:rPr lang="ru-RU" sz="3200" dirty="0"/>
              <a:t>? </a:t>
            </a:r>
          </a:p>
          <a:p>
            <a:pPr marL="0" indent="0">
              <a:buNone/>
            </a:pPr>
            <a:r>
              <a:rPr lang="ru-RU" sz="3200" dirty="0"/>
              <a:t>4.  </a:t>
            </a:r>
            <a:r>
              <a:rPr lang="ru-RU" sz="3200" dirty="0" err="1"/>
              <a:t>Чому</a:t>
            </a:r>
            <a:r>
              <a:rPr lang="ru-RU" sz="3200" dirty="0"/>
              <a:t> при </a:t>
            </a:r>
            <a:r>
              <a:rPr lang="ru-RU" sz="3200" dirty="0" err="1"/>
              <a:t>створенні</a:t>
            </a:r>
            <a:r>
              <a:rPr lang="ru-RU" sz="3200" dirty="0"/>
              <a:t> </a:t>
            </a:r>
            <a:r>
              <a:rPr lang="ru-RU" sz="3200" dirty="0" err="1"/>
              <a:t>географічних</a:t>
            </a:r>
            <a:r>
              <a:rPr lang="ru-RU" sz="3200" dirty="0"/>
              <a:t> карт </a:t>
            </a:r>
            <a:r>
              <a:rPr lang="ru-RU" sz="3200" dirty="0" err="1"/>
              <a:t>неможливо</a:t>
            </a:r>
            <a:r>
              <a:rPr lang="ru-RU" sz="3200" dirty="0"/>
              <a:t> </a:t>
            </a:r>
            <a:r>
              <a:rPr lang="ru-RU" sz="3200" dirty="0" err="1"/>
              <a:t>уникнути</a:t>
            </a:r>
            <a:r>
              <a:rPr lang="ru-RU" sz="3200" dirty="0"/>
              <a:t> </a:t>
            </a:r>
            <a:r>
              <a:rPr lang="ru-RU" sz="3200" dirty="0" err="1"/>
              <a:t>спотворень</a:t>
            </a:r>
            <a:r>
              <a:rPr lang="ru-RU" sz="3200" dirty="0"/>
              <a:t>? Яким чином </a:t>
            </a:r>
            <a:r>
              <a:rPr lang="ru-RU" sz="3200" dirty="0" err="1"/>
              <a:t>можна</a:t>
            </a:r>
            <a:r>
              <a:rPr lang="ru-RU" sz="3200" dirty="0"/>
              <a:t> </a:t>
            </a:r>
            <a:r>
              <a:rPr lang="ru-RU" sz="3200" dirty="0" err="1"/>
              <a:t>дізнатися</a:t>
            </a:r>
            <a:r>
              <a:rPr lang="ru-RU" sz="3200" dirty="0"/>
              <a:t> про характер і  величину </a:t>
            </a:r>
            <a:r>
              <a:rPr lang="ru-RU" sz="3200" dirty="0" err="1"/>
              <a:t>картографічних</a:t>
            </a:r>
            <a:r>
              <a:rPr lang="ru-RU" sz="3200" dirty="0"/>
              <a:t> </a:t>
            </a:r>
            <a:r>
              <a:rPr lang="ru-RU" sz="3200" dirty="0" err="1"/>
              <a:t>спотворень</a:t>
            </a:r>
            <a:r>
              <a:rPr lang="ru-RU" sz="3200" dirty="0"/>
              <a:t> на </a:t>
            </a:r>
            <a:r>
              <a:rPr lang="ru-RU" sz="3200" dirty="0" err="1"/>
              <a:t>карті</a:t>
            </a:r>
            <a:r>
              <a:rPr lang="ru-RU" sz="32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040923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150</TotalTime>
  <Words>643</Words>
  <Application>Microsoft Office PowerPoint</Application>
  <PresentationFormat>Широкоэкранный</PresentationFormat>
  <Paragraphs>49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Тема Office</vt:lpstr>
      <vt:lpstr>Географічна карта. Картографічні проекції</vt:lpstr>
      <vt:lpstr>Презентация PowerPoint</vt:lpstr>
      <vt:lpstr>Презентация PowerPoint</vt:lpstr>
      <vt:lpstr> ГЕОГРАФІЧНА КАРТА: ЇЇ ВЛАСТИВОСТІ ТА ЕЛЕМЕНТИ</vt:lpstr>
      <vt:lpstr>Презентация PowerPoint</vt:lpstr>
      <vt:lpstr>ЯК СТВОРЮЮТЬ ГЕОГРАФІЧНІ КАРТИ</vt:lpstr>
      <vt:lpstr>ЦИЛІНДРИЧНІ ПРОЕКЦІЇ</vt:lpstr>
      <vt:lpstr>КОНІЧНІ ПРОЕКЦІЇ</vt:lpstr>
      <vt:lpstr>АЗИМУТАЛЬНІ ПРОЕКЦІЇ</vt:lpstr>
      <vt:lpstr>Презентация PowerPoint</vt:lpstr>
      <vt:lpstr>ЗАПИТАННЯ ДЛЯ САМОПЕРЕВІРКИ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Географічна карта. Картографічні проекції</dc:title>
  <dc:creator>user</dc:creator>
  <cp:lastModifiedBy>user</cp:lastModifiedBy>
  <cp:revision>15</cp:revision>
  <dcterms:created xsi:type="dcterms:W3CDTF">2020-09-09T14:00:48Z</dcterms:created>
  <dcterms:modified xsi:type="dcterms:W3CDTF">2020-09-09T16:31:38Z</dcterms:modified>
</cp:coreProperties>
</file>