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0" r:id="rId1"/>
  </p:sldMasterIdLst>
  <p:notesMasterIdLst>
    <p:notesMasterId r:id="rId32"/>
  </p:notesMasterIdLst>
  <p:handoutMasterIdLst>
    <p:handoutMasterId r:id="rId33"/>
  </p:handoutMasterIdLst>
  <p:sldIdLst>
    <p:sldId id="291" r:id="rId2"/>
    <p:sldId id="324" r:id="rId3"/>
    <p:sldId id="257" r:id="rId4"/>
    <p:sldId id="260" r:id="rId5"/>
    <p:sldId id="262" r:id="rId6"/>
    <p:sldId id="314" r:id="rId7"/>
    <p:sldId id="318" r:id="rId8"/>
    <p:sldId id="319" r:id="rId9"/>
    <p:sldId id="266" r:id="rId10"/>
    <p:sldId id="320" r:id="rId11"/>
    <p:sldId id="309" r:id="rId12"/>
    <p:sldId id="310" r:id="rId13"/>
    <p:sldId id="269" r:id="rId14"/>
    <p:sldId id="321" r:id="rId15"/>
    <p:sldId id="313" r:id="rId16"/>
    <p:sldId id="322" r:id="rId17"/>
    <p:sldId id="272" r:id="rId18"/>
    <p:sldId id="323" r:id="rId19"/>
    <p:sldId id="270" r:id="rId20"/>
    <p:sldId id="299" r:id="rId21"/>
    <p:sldId id="315" r:id="rId22"/>
    <p:sldId id="317" r:id="rId23"/>
    <p:sldId id="302" r:id="rId24"/>
    <p:sldId id="301" r:id="rId25"/>
    <p:sldId id="312" r:id="rId26"/>
    <p:sldId id="282" r:id="rId27"/>
    <p:sldId id="308" r:id="rId28"/>
    <p:sldId id="303" r:id="rId29"/>
    <p:sldId id="306" r:id="rId30"/>
    <p:sldId id="307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936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D1F3C0-6709-4C5F-BB36-3448DC2EF151}" type="doc">
      <dgm:prSet loTypeId="urn:microsoft.com/office/officeart/2005/8/layout/default#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67F8FAB-5518-4343-BB52-5113DA63BA11}">
      <dgm:prSet phldrT="[Текст]"/>
      <dgm:spPr/>
      <dgm:t>
        <a:bodyPr/>
        <a:lstStyle/>
        <a:p>
          <a:r>
            <a:rPr lang="uk-UA" dirty="0" smtClean="0">
              <a:solidFill>
                <a:schemeClr val="bg1"/>
              </a:solidFill>
            </a:rPr>
            <a:t>Річки</a:t>
          </a:r>
          <a:endParaRPr lang="ru-RU" dirty="0">
            <a:solidFill>
              <a:schemeClr val="bg1"/>
            </a:solidFill>
          </a:endParaRPr>
        </a:p>
      </dgm:t>
    </dgm:pt>
    <dgm:pt modelId="{3CA198D2-4003-4278-A96A-95C45917660A}" type="parTrans" cxnId="{7676E135-90F9-4FA4-948D-F2668C30C455}">
      <dgm:prSet/>
      <dgm:spPr/>
      <dgm:t>
        <a:bodyPr/>
        <a:lstStyle/>
        <a:p>
          <a:endParaRPr lang="ru-RU"/>
        </a:p>
      </dgm:t>
    </dgm:pt>
    <dgm:pt modelId="{C01E3920-BA44-492D-9863-1BE59C94FA2D}" type="sibTrans" cxnId="{7676E135-90F9-4FA4-948D-F2668C30C455}">
      <dgm:prSet/>
      <dgm:spPr/>
      <dgm:t>
        <a:bodyPr/>
        <a:lstStyle/>
        <a:p>
          <a:endParaRPr lang="ru-RU"/>
        </a:p>
      </dgm:t>
    </dgm:pt>
    <dgm:pt modelId="{4CAF0431-86E8-4DFE-A0A0-79DA08B1980A}">
      <dgm:prSet phldrT="[Текст]"/>
      <dgm:spPr/>
      <dgm:t>
        <a:bodyPr/>
        <a:lstStyle/>
        <a:p>
          <a:r>
            <a:rPr lang="uk-UA" dirty="0" smtClean="0">
              <a:solidFill>
                <a:schemeClr val="bg1"/>
              </a:solidFill>
            </a:rPr>
            <a:t>Озера</a:t>
          </a:r>
          <a:endParaRPr lang="ru-RU" dirty="0">
            <a:solidFill>
              <a:schemeClr val="bg1"/>
            </a:solidFill>
          </a:endParaRPr>
        </a:p>
      </dgm:t>
    </dgm:pt>
    <dgm:pt modelId="{F2E36FF7-934E-4AD7-8436-E352731D6046}" type="parTrans" cxnId="{4BCC0382-8B67-4958-B96A-8D86DBFEF7F4}">
      <dgm:prSet/>
      <dgm:spPr/>
      <dgm:t>
        <a:bodyPr/>
        <a:lstStyle/>
        <a:p>
          <a:endParaRPr lang="ru-RU"/>
        </a:p>
      </dgm:t>
    </dgm:pt>
    <dgm:pt modelId="{6AD841FC-7ACC-4BCD-8560-CA3DE47080BA}" type="sibTrans" cxnId="{4BCC0382-8B67-4958-B96A-8D86DBFEF7F4}">
      <dgm:prSet/>
      <dgm:spPr/>
      <dgm:t>
        <a:bodyPr/>
        <a:lstStyle/>
        <a:p>
          <a:endParaRPr lang="ru-RU"/>
        </a:p>
      </dgm:t>
    </dgm:pt>
    <dgm:pt modelId="{8E2A8C10-9E63-4FC4-BE42-376E1168A594}">
      <dgm:prSet phldrT="[Текст]"/>
      <dgm:spPr/>
      <dgm:t>
        <a:bodyPr/>
        <a:lstStyle/>
        <a:p>
          <a:r>
            <a:rPr lang="uk-UA" dirty="0" smtClean="0">
              <a:solidFill>
                <a:schemeClr val="bg1"/>
              </a:solidFill>
            </a:rPr>
            <a:t>Болота</a:t>
          </a:r>
          <a:endParaRPr lang="ru-RU" dirty="0">
            <a:solidFill>
              <a:schemeClr val="bg1"/>
            </a:solidFill>
          </a:endParaRPr>
        </a:p>
      </dgm:t>
    </dgm:pt>
    <dgm:pt modelId="{7406ED4D-DD95-4CF6-BA81-B6F28836C5B1}" type="parTrans" cxnId="{05834185-F7FE-4946-9C34-AFDEBAAF58DA}">
      <dgm:prSet/>
      <dgm:spPr/>
      <dgm:t>
        <a:bodyPr/>
        <a:lstStyle/>
        <a:p>
          <a:endParaRPr lang="ru-RU"/>
        </a:p>
      </dgm:t>
    </dgm:pt>
    <dgm:pt modelId="{5A1EAF3A-6812-4908-B6D2-C2E01590621A}" type="sibTrans" cxnId="{05834185-F7FE-4946-9C34-AFDEBAAF58DA}">
      <dgm:prSet/>
      <dgm:spPr/>
      <dgm:t>
        <a:bodyPr/>
        <a:lstStyle/>
        <a:p>
          <a:endParaRPr lang="ru-RU"/>
        </a:p>
      </dgm:t>
    </dgm:pt>
    <dgm:pt modelId="{909C5465-547D-4668-B880-7F7B21FEDEE1}">
      <dgm:prSet phldrT="[Текст]"/>
      <dgm:spPr/>
      <dgm:t>
        <a:bodyPr/>
        <a:lstStyle/>
        <a:p>
          <a:r>
            <a:rPr lang="uk-UA" dirty="0" smtClean="0">
              <a:solidFill>
                <a:schemeClr val="bg1"/>
              </a:solidFill>
            </a:rPr>
            <a:t>Льодовики</a:t>
          </a:r>
          <a:endParaRPr lang="ru-RU" dirty="0">
            <a:solidFill>
              <a:schemeClr val="bg1"/>
            </a:solidFill>
          </a:endParaRPr>
        </a:p>
      </dgm:t>
    </dgm:pt>
    <dgm:pt modelId="{B70236F3-9F78-4EBD-8AF4-C7FA55F80D39}" type="parTrans" cxnId="{D9799B3B-C356-4113-B361-3290336C0C52}">
      <dgm:prSet/>
      <dgm:spPr/>
      <dgm:t>
        <a:bodyPr/>
        <a:lstStyle/>
        <a:p>
          <a:endParaRPr lang="ru-RU"/>
        </a:p>
      </dgm:t>
    </dgm:pt>
    <dgm:pt modelId="{8054ED6E-2DF9-4384-89A3-B513D2EDF696}" type="sibTrans" cxnId="{D9799B3B-C356-4113-B361-3290336C0C52}">
      <dgm:prSet/>
      <dgm:spPr/>
      <dgm:t>
        <a:bodyPr/>
        <a:lstStyle/>
        <a:p>
          <a:endParaRPr lang="ru-RU"/>
        </a:p>
      </dgm:t>
    </dgm:pt>
    <dgm:pt modelId="{F15064AB-E3F2-46A4-85C3-8E23736DEC8C}">
      <dgm:prSet phldrT="[Текст]"/>
      <dgm:spPr/>
      <dgm:t>
        <a:bodyPr/>
        <a:lstStyle/>
        <a:p>
          <a:r>
            <a:rPr lang="uk-UA" dirty="0" smtClean="0">
              <a:solidFill>
                <a:schemeClr val="bg1"/>
              </a:solidFill>
            </a:rPr>
            <a:t>Підземні</a:t>
          </a:r>
        </a:p>
        <a:p>
          <a:r>
            <a:rPr lang="uk-UA" dirty="0" smtClean="0">
              <a:solidFill>
                <a:schemeClr val="bg1"/>
              </a:solidFill>
            </a:rPr>
            <a:t>води</a:t>
          </a:r>
          <a:endParaRPr lang="ru-RU" dirty="0">
            <a:solidFill>
              <a:schemeClr val="bg1"/>
            </a:solidFill>
          </a:endParaRPr>
        </a:p>
      </dgm:t>
    </dgm:pt>
    <dgm:pt modelId="{AC88B830-44E1-4701-A410-B6AA98BA1E92}" type="parTrans" cxnId="{C01CC9EE-805A-4BE6-BFAD-77AAD1F6BE66}">
      <dgm:prSet/>
      <dgm:spPr/>
      <dgm:t>
        <a:bodyPr/>
        <a:lstStyle/>
        <a:p>
          <a:endParaRPr lang="ru-RU"/>
        </a:p>
      </dgm:t>
    </dgm:pt>
    <dgm:pt modelId="{F5B78EBE-0B6D-421D-898B-1031C120948B}" type="sibTrans" cxnId="{C01CC9EE-805A-4BE6-BFAD-77AAD1F6BE66}">
      <dgm:prSet/>
      <dgm:spPr/>
      <dgm:t>
        <a:bodyPr/>
        <a:lstStyle/>
        <a:p>
          <a:endParaRPr lang="ru-RU"/>
        </a:p>
      </dgm:t>
    </dgm:pt>
    <dgm:pt modelId="{FEA9DA62-229D-445A-B802-5E10A00DA022}" type="pres">
      <dgm:prSet presAssocID="{5FD1F3C0-6709-4C5F-BB36-3448DC2EF15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F3FC4B-5A87-4DAA-AC3F-CE73CA244B0D}" type="pres">
      <dgm:prSet presAssocID="{D67F8FAB-5518-4343-BB52-5113DA63BA1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A6B6C3-6EB5-40C4-BF11-4DF18DB40A38}" type="pres">
      <dgm:prSet presAssocID="{C01E3920-BA44-492D-9863-1BE59C94FA2D}" presName="sibTrans" presStyleCnt="0"/>
      <dgm:spPr/>
    </dgm:pt>
    <dgm:pt modelId="{6358B181-AE81-45ED-83E8-27746F8786C4}" type="pres">
      <dgm:prSet presAssocID="{4CAF0431-86E8-4DFE-A0A0-79DA08B198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CAB1D3-CC9F-42D0-AD09-5B3FC6220495}" type="pres">
      <dgm:prSet presAssocID="{6AD841FC-7ACC-4BCD-8560-CA3DE47080BA}" presName="sibTrans" presStyleCnt="0"/>
      <dgm:spPr/>
    </dgm:pt>
    <dgm:pt modelId="{28900164-5B81-4DE2-8FEE-CF930DBCFB28}" type="pres">
      <dgm:prSet presAssocID="{8E2A8C10-9E63-4FC4-BE42-376E1168A59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90CCBA-2492-4051-8F94-CC1582A7C122}" type="pres">
      <dgm:prSet presAssocID="{5A1EAF3A-6812-4908-B6D2-C2E01590621A}" presName="sibTrans" presStyleCnt="0"/>
      <dgm:spPr/>
    </dgm:pt>
    <dgm:pt modelId="{62213385-D968-46B4-A781-EE689458F0E1}" type="pres">
      <dgm:prSet presAssocID="{909C5465-547D-4668-B880-7F7B21FEDEE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BE144E-8DE2-43ED-A0C8-5AA0C24FC669}" type="pres">
      <dgm:prSet presAssocID="{8054ED6E-2DF9-4384-89A3-B513D2EDF696}" presName="sibTrans" presStyleCnt="0"/>
      <dgm:spPr/>
    </dgm:pt>
    <dgm:pt modelId="{B5B6B108-68C1-48FE-97D2-2C933729008C}" type="pres">
      <dgm:prSet presAssocID="{F15064AB-E3F2-46A4-85C3-8E23736DEC8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799B3B-C356-4113-B361-3290336C0C52}" srcId="{5FD1F3C0-6709-4C5F-BB36-3448DC2EF151}" destId="{909C5465-547D-4668-B880-7F7B21FEDEE1}" srcOrd="3" destOrd="0" parTransId="{B70236F3-9F78-4EBD-8AF4-C7FA55F80D39}" sibTransId="{8054ED6E-2DF9-4384-89A3-B513D2EDF696}"/>
    <dgm:cxn modelId="{C01CC9EE-805A-4BE6-BFAD-77AAD1F6BE66}" srcId="{5FD1F3C0-6709-4C5F-BB36-3448DC2EF151}" destId="{F15064AB-E3F2-46A4-85C3-8E23736DEC8C}" srcOrd="4" destOrd="0" parTransId="{AC88B830-44E1-4701-A410-B6AA98BA1E92}" sibTransId="{F5B78EBE-0B6D-421D-898B-1031C120948B}"/>
    <dgm:cxn modelId="{7AB99AA1-DB33-4B9F-B4FB-F8870DA8F58E}" type="presOf" srcId="{D67F8FAB-5518-4343-BB52-5113DA63BA11}" destId="{F4F3FC4B-5A87-4DAA-AC3F-CE73CA244B0D}" srcOrd="0" destOrd="0" presId="urn:microsoft.com/office/officeart/2005/8/layout/default#1"/>
    <dgm:cxn modelId="{7FE38122-CF8B-4072-A0ED-8832C042156B}" type="presOf" srcId="{4CAF0431-86E8-4DFE-A0A0-79DA08B1980A}" destId="{6358B181-AE81-45ED-83E8-27746F8786C4}" srcOrd="0" destOrd="0" presId="urn:microsoft.com/office/officeart/2005/8/layout/default#1"/>
    <dgm:cxn modelId="{05834185-F7FE-4946-9C34-AFDEBAAF58DA}" srcId="{5FD1F3C0-6709-4C5F-BB36-3448DC2EF151}" destId="{8E2A8C10-9E63-4FC4-BE42-376E1168A594}" srcOrd="2" destOrd="0" parTransId="{7406ED4D-DD95-4CF6-BA81-B6F28836C5B1}" sibTransId="{5A1EAF3A-6812-4908-B6D2-C2E01590621A}"/>
    <dgm:cxn modelId="{7AF518EB-49A0-4698-BD10-300814A84895}" type="presOf" srcId="{F15064AB-E3F2-46A4-85C3-8E23736DEC8C}" destId="{B5B6B108-68C1-48FE-97D2-2C933729008C}" srcOrd="0" destOrd="0" presId="urn:microsoft.com/office/officeart/2005/8/layout/default#1"/>
    <dgm:cxn modelId="{BAD61810-4379-4903-BFA1-2408B2C8F387}" type="presOf" srcId="{909C5465-547D-4668-B880-7F7B21FEDEE1}" destId="{62213385-D968-46B4-A781-EE689458F0E1}" srcOrd="0" destOrd="0" presId="urn:microsoft.com/office/officeart/2005/8/layout/default#1"/>
    <dgm:cxn modelId="{FC637824-70F6-4AE4-88DC-43818F715721}" type="presOf" srcId="{8E2A8C10-9E63-4FC4-BE42-376E1168A594}" destId="{28900164-5B81-4DE2-8FEE-CF930DBCFB28}" srcOrd="0" destOrd="0" presId="urn:microsoft.com/office/officeart/2005/8/layout/default#1"/>
    <dgm:cxn modelId="{7676E135-90F9-4FA4-948D-F2668C30C455}" srcId="{5FD1F3C0-6709-4C5F-BB36-3448DC2EF151}" destId="{D67F8FAB-5518-4343-BB52-5113DA63BA11}" srcOrd="0" destOrd="0" parTransId="{3CA198D2-4003-4278-A96A-95C45917660A}" sibTransId="{C01E3920-BA44-492D-9863-1BE59C94FA2D}"/>
    <dgm:cxn modelId="{4BCC0382-8B67-4958-B96A-8D86DBFEF7F4}" srcId="{5FD1F3C0-6709-4C5F-BB36-3448DC2EF151}" destId="{4CAF0431-86E8-4DFE-A0A0-79DA08B1980A}" srcOrd="1" destOrd="0" parTransId="{F2E36FF7-934E-4AD7-8436-E352731D6046}" sibTransId="{6AD841FC-7ACC-4BCD-8560-CA3DE47080BA}"/>
    <dgm:cxn modelId="{1A21DBFD-EA6A-42F2-B976-E9BC49A837E2}" type="presOf" srcId="{5FD1F3C0-6709-4C5F-BB36-3448DC2EF151}" destId="{FEA9DA62-229D-445A-B802-5E10A00DA022}" srcOrd="0" destOrd="0" presId="urn:microsoft.com/office/officeart/2005/8/layout/default#1"/>
    <dgm:cxn modelId="{4CFE141B-A22A-47CB-8933-88DDD57F2420}" type="presParOf" srcId="{FEA9DA62-229D-445A-B802-5E10A00DA022}" destId="{F4F3FC4B-5A87-4DAA-AC3F-CE73CA244B0D}" srcOrd="0" destOrd="0" presId="urn:microsoft.com/office/officeart/2005/8/layout/default#1"/>
    <dgm:cxn modelId="{8B54940A-C0B9-49C7-ADBE-3A0C2A5FD8F0}" type="presParOf" srcId="{FEA9DA62-229D-445A-B802-5E10A00DA022}" destId="{2BA6B6C3-6EB5-40C4-BF11-4DF18DB40A38}" srcOrd="1" destOrd="0" presId="urn:microsoft.com/office/officeart/2005/8/layout/default#1"/>
    <dgm:cxn modelId="{E57DCB7A-AF21-46F1-B84F-07BEECE3F7E1}" type="presParOf" srcId="{FEA9DA62-229D-445A-B802-5E10A00DA022}" destId="{6358B181-AE81-45ED-83E8-27746F8786C4}" srcOrd="2" destOrd="0" presId="urn:microsoft.com/office/officeart/2005/8/layout/default#1"/>
    <dgm:cxn modelId="{9039A9F7-0011-4BAE-B5A7-F1952052891E}" type="presParOf" srcId="{FEA9DA62-229D-445A-B802-5E10A00DA022}" destId="{C8CAB1D3-CC9F-42D0-AD09-5B3FC6220495}" srcOrd="3" destOrd="0" presId="urn:microsoft.com/office/officeart/2005/8/layout/default#1"/>
    <dgm:cxn modelId="{C2595FE7-E423-4014-8988-FBC481295C27}" type="presParOf" srcId="{FEA9DA62-229D-445A-B802-5E10A00DA022}" destId="{28900164-5B81-4DE2-8FEE-CF930DBCFB28}" srcOrd="4" destOrd="0" presId="urn:microsoft.com/office/officeart/2005/8/layout/default#1"/>
    <dgm:cxn modelId="{61E9C235-F743-414A-9280-B334F9E34782}" type="presParOf" srcId="{FEA9DA62-229D-445A-B802-5E10A00DA022}" destId="{3C90CCBA-2492-4051-8F94-CC1582A7C122}" srcOrd="5" destOrd="0" presId="urn:microsoft.com/office/officeart/2005/8/layout/default#1"/>
    <dgm:cxn modelId="{519FD704-E6A4-4E86-876D-B6334C15BD79}" type="presParOf" srcId="{FEA9DA62-229D-445A-B802-5E10A00DA022}" destId="{62213385-D968-46B4-A781-EE689458F0E1}" srcOrd="6" destOrd="0" presId="urn:microsoft.com/office/officeart/2005/8/layout/default#1"/>
    <dgm:cxn modelId="{7E1CBEAB-2D77-4E8D-A49F-CB539E37CC58}" type="presParOf" srcId="{FEA9DA62-229D-445A-B802-5E10A00DA022}" destId="{A5BE144E-8DE2-43ED-A0C8-5AA0C24FC669}" srcOrd="7" destOrd="0" presId="urn:microsoft.com/office/officeart/2005/8/layout/default#1"/>
    <dgm:cxn modelId="{737F1061-5D40-476A-BAF3-C62C0FD04F09}" type="presParOf" srcId="{FEA9DA62-229D-445A-B802-5E10A00DA022}" destId="{B5B6B108-68C1-48FE-97D2-2C933729008C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3FC4B-5A87-4DAA-AC3F-CE73CA244B0D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solidFill>
                <a:schemeClr val="bg1"/>
              </a:solidFill>
            </a:rPr>
            <a:t>Річки</a:t>
          </a:r>
          <a:endParaRPr lang="ru-RU" sz="3600" kern="1200" dirty="0">
            <a:solidFill>
              <a:schemeClr val="bg1"/>
            </a:solidFill>
          </a:endParaRPr>
        </a:p>
      </dsp:txBody>
      <dsp:txXfrm>
        <a:off x="0" y="591343"/>
        <a:ext cx="2571749" cy="1543050"/>
      </dsp:txXfrm>
    </dsp:sp>
    <dsp:sp modelId="{6358B181-AE81-45ED-83E8-27746F8786C4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solidFill>
                <a:schemeClr val="bg1"/>
              </a:solidFill>
            </a:rPr>
            <a:t>Озера</a:t>
          </a:r>
          <a:endParaRPr lang="ru-RU" sz="3600" kern="1200" dirty="0">
            <a:solidFill>
              <a:schemeClr val="bg1"/>
            </a:solidFill>
          </a:endParaRPr>
        </a:p>
      </dsp:txBody>
      <dsp:txXfrm>
        <a:off x="2828925" y="591343"/>
        <a:ext cx="2571749" cy="1543050"/>
      </dsp:txXfrm>
    </dsp:sp>
    <dsp:sp modelId="{28900164-5B81-4DE2-8FEE-CF930DBCFB28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solidFill>
                <a:schemeClr val="bg1"/>
              </a:solidFill>
            </a:rPr>
            <a:t>Болота</a:t>
          </a:r>
          <a:endParaRPr lang="ru-RU" sz="3600" kern="1200" dirty="0">
            <a:solidFill>
              <a:schemeClr val="bg1"/>
            </a:solidFill>
          </a:endParaRPr>
        </a:p>
      </dsp:txBody>
      <dsp:txXfrm>
        <a:off x="5657849" y="591343"/>
        <a:ext cx="2571749" cy="1543050"/>
      </dsp:txXfrm>
    </dsp:sp>
    <dsp:sp modelId="{62213385-D968-46B4-A781-EE689458F0E1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solidFill>
                <a:schemeClr val="bg1"/>
              </a:solidFill>
            </a:rPr>
            <a:t>Льодовики</a:t>
          </a:r>
          <a:endParaRPr lang="ru-RU" sz="3600" kern="1200" dirty="0">
            <a:solidFill>
              <a:schemeClr val="bg1"/>
            </a:solidFill>
          </a:endParaRPr>
        </a:p>
      </dsp:txBody>
      <dsp:txXfrm>
        <a:off x="1414462" y="2391569"/>
        <a:ext cx="2571749" cy="1543050"/>
      </dsp:txXfrm>
    </dsp:sp>
    <dsp:sp modelId="{B5B6B108-68C1-48FE-97D2-2C933729008C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solidFill>
                <a:schemeClr val="bg1"/>
              </a:solidFill>
            </a:rPr>
            <a:t>Підземні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solidFill>
                <a:schemeClr val="bg1"/>
              </a:solidFill>
            </a:rPr>
            <a:t>води</a:t>
          </a:r>
          <a:endParaRPr lang="ru-RU" sz="3600" kern="1200" dirty="0">
            <a:solidFill>
              <a:schemeClr val="bg1"/>
            </a:solidFill>
          </a:endParaRPr>
        </a:p>
      </dsp:txBody>
      <dsp:txXfrm>
        <a:off x="4243387" y="2391569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CBB508-A1BA-474B-8EE5-8A48F7B3067C}" type="datetimeFigureOut">
              <a:rPr lang="uk-UA" smtClean="0"/>
              <a:pPr/>
              <a:t>05.12.2023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CD2593-1C1A-485A-8836-1264ED836BB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59220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4603DC-03C6-425A-9B66-475807BA5791}" type="datetimeFigureOut">
              <a:rPr lang="ru-RU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1D09604-A4E6-42FA-8058-4A2AB6BE2B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0615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F673D-8015-4846-BAD3-15ADAEA7BD52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0CD1CD-84FA-454F-9305-673D9B19F7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26EF73-72A8-485B-A433-74CE1E612A49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1FD65E-995A-48E7-BD20-53852FD2D76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DAE84-3FEA-4100-8C41-5B91537D15AD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E4FA8B-BBE7-4412-AA26-5678EA5BB5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AB8F58-595C-4C65-AA86-C9B954172699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3B50B-176C-4B04-98AA-A68E4AB5A87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7B0FBE-364A-403B-AD9D-D92E89A1571B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3286CF-135D-413A-85C1-708D4112DF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2D8AC5-2CE0-47C5-9511-D9F39C9F7C2B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2AA534-9202-4551-9797-45FEB7295C5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75A35E-CDA5-49CA-BD48-FEC978496F49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6B6AD7-018F-4B41-A21F-7B0031741A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922981-F322-42D8-B22B-44B364F638EB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3BC21E-A53B-4BD0-81C8-00696A395A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7557C6-2DB3-4F3C-8182-CEB44C20FAB1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5BBB06B2-061A-444A-A7B8-286F306CA5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335706-2513-4570-BF21-A254E92F87D8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AFA81-BF59-460F-BADA-9A2DC00E7D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F3F6EE-6F9A-4279-8DC0-30A19DD07D0F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03380E-F465-4465-B11E-E0DAA29801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95F0827-0A65-4DE9-973C-69EA54D35A8C}" type="datetimeFigureOut">
              <a:rPr lang="ru-RU" smtClean="0"/>
              <a:pPr>
                <a:defRPr/>
              </a:pPr>
              <a:t>05.12.2023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576BC355-2DF6-4FB0-8FD4-35FD9FE388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1" r:id="rId1"/>
    <p:sldLayoutId id="2147484172" r:id="rId2"/>
    <p:sldLayoutId id="2147484173" r:id="rId3"/>
    <p:sldLayoutId id="2147484174" r:id="rId4"/>
    <p:sldLayoutId id="2147484175" r:id="rId5"/>
    <p:sldLayoutId id="2147484176" r:id="rId6"/>
    <p:sldLayoutId id="2147484177" r:id="rId7"/>
    <p:sldLayoutId id="2147484178" r:id="rId8"/>
    <p:sldLayoutId id="2147484179" r:id="rId9"/>
    <p:sldLayoutId id="2147484180" r:id="rId10"/>
    <p:sldLayoutId id="214748418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b="34000"/>
          <a:stretch>
            <a:fillRect/>
          </a:stretch>
        </p:blipFill>
        <p:spPr bwMode="auto">
          <a:xfrm>
            <a:off x="1142976" y="1214421"/>
            <a:ext cx="7643866" cy="48560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285984" y="214290"/>
            <a:ext cx="50720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Мій  колір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l="33333" r="33333" b="34000"/>
          <a:stretch>
            <a:fillRect/>
          </a:stretch>
        </p:blipFill>
        <p:spPr bwMode="auto">
          <a:xfrm>
            <a:off x="642910" y="285728"/>
            <a:ext cx="14478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r="66000" b="68396"/>
          <a:stretch>
            <a:fillRect/>
          </a:stretch>
        </p:blipFill>
        <p:spPr>
          <a:xfrm>
            <a:off x="609600" y="2590800"/>
            <a:ext cx="1447800" cy="990600"/>
          </a:xfrm>
          <a:prstGeom prst="rect">
            <a:avLst/>
          </a:prstGeom>
          <a:effectLst>
            <a:softEdge rad="112500"/>
          </a:effectLst>
        </p:spPr>
      </p:pic>
      <p:pic>
        <p:nvPicPr>
          <p:cNvPr id="4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l="66667" b="34000"/>
          <a:stretch>
            <a:fillRect/>
          </a:stretch>
        </p:blipFill>
        <p:spPr bwMode="auto">
          <a:xfrm>
            <a:off x="609600" y="3492611"/>
            <a:ext cx="1524000" cy="2150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t="34222" r="65116" b="34000"/>
          <a:stretch>
            <a:fillRect/>
          </a:stretch>
        </p:blipFill>
        <p:spPr bwMode="auto">
          <a:xfrm>
            <a:off x="571472" y="5715000"/>
            <a:ext cx="16764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трелка влево 9"/>
          <p:cNvSpPr/>
          <p:nvPr/>
        </p:nvSpPr>
        <p:spPr>
          <a:xfrm>
            <a:off x="2285984" y="285728"/>
            <a:ext cx="6286544" cy="928694"/>
          </a:xfrm>
          <a:prstGeom prst="leftArrow">
            <a:avLst/>
          </a:prstGeom>
          <a:solidFill>
            <a:schemeClr val="accent3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Радість і  піднесення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Стрелка влево 10"/>
          <p:cNvSpPr/>
          <p:nvPr/>
        </p:nvSpPr>
        <p:spPr>
          <a:xfrm>
            <a:off x="2214546" y="1428736"/>
            <a:ext cx="6224630" cy="857256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Символ  працьовитості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Стрелка влево 11"/>
          <p:cNvSpPr/>
          <p:nvPr/>
        </p:nvSpPr>
        <p:spPr>
          <a:xfrm>
            <a:off x="2181089" y="2563917"/>
            <a:ext cx="6286544" cy="92869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Надія і спокій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Стрелка влево 12"/>
          <p:cNvSpPr/>
          <p:nvPr/>
        </p:nvSpPr>
        <p:spPr>
          <a:xfrm>
            <a:off x="2057400" y="3643314"/>
            <a:ext cx="6586566" cy="928694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Відкритість </a:t>
            </a:r>
            <a:r>
              <a:rPr lang="uk-UA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доспілкування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Стрелка влево 13"/>
          <p:cNvSpPr/>
          <p:nvPr/>
        </p:nvSpPr>
        <p:spPr>
          <a:xfrm>
            <a:off x="2133600" y="4643446"/>
            <a:ext cx="6510366" cy="928694"/>
          </a:xfrm>
          <a:prstGeom prst="lef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СТУРБОВАНІСТЬ ПЕРЕЖИВАННЯ</a:t>
            </a:r>
            <a:endParaRPr lang="ru-RU" sz="28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Стрелка влево 14"/>
          <p:cNvSpPr/>
          <p:nvPr/>
        </p:nvSpPr>
        <p:spPr>
          <a:xfrm>
            <a:off x="2357422" y="5643578"/>
            <a:ext cx="6286544" cy="928694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Внутрішня гармонія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749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 descr="ÐÐ°ÑÑÐ¸Ð½ÐºÐ¸ Ð¿Ð¾ Ð·Ð°Ð¿ÑÐ¾ÑÑ ÐºÐ°ÑÑÐ¸Ð½ÐºÐ¸ Ð¿ÑÐ²Ð´ÐµÐ½Ð½Ð¾Ñ Ð°Ð¼ÐµÑÐ¸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4" name="AutoShape 4" descr="ÐÐ°ÑÑÐ¸Ð½ÐºÐ¸ Ð¿Ð¾ Ð·Ð°Ð¿ÑÐ¾ÑÑ ÐºÐ°ÑÑÐ¸Ð½ÐºÐ¸ Ð¿ÑÐ²Ð´ÐµÐ½Ð½Ð¾Ñ Ð°Ð¼ÐµÑÐ¸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ÐÐ°ÑÑÐ¸Ð½ÐºÐ¸ Ð¿Ð¾ Ð·Ð°Ð¿ÑÐ¾ÑÑ Ð²ÑÐ·Ð¸ÑÐ½Ð° ÐºÐ°ÑÑÐºÐ° Ð¿ÑÐ²Ð´ÐµÐ½Ð½Ð¾Ñ Ð°Ð¼ÐµÑÐ¸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rot="21416100">
            <a:off x="1013373" y="139413"/>
            <a:ext cx="7170507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Води суходолу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Південної </a:t>
            </a: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Америки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9" name="Picture 5" descr="C:\Users\DENIS\Desktop\зер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492896"/>
            <a:ext cx="4075956" cy="39353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511288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Внутрішні води</a:t>
            </a:r>
            <a:endParaRPr lang="ru-RU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5" descr="C:\Users\DENIS\Desktop\зер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520" y="5214950"/>
            <a:ext cx="1500198" cy="1448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" y="116632"/>
            <a:ext cx="8229600" cy="138352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Клімат</a:t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Вплив на річки)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786438" y="2928938"/>
            <a:ext cx="3071842" cy="19288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solidFill>
                  <a:schemeClr val="bg1"/>
                </a:solidFill>
              </a:rPr>
              <a:t>Живлення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solidFill>
                  <a:schemeClr val="bg1"/>
                </a:solidFill>
              </a:rPr>
              <a:t>річок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286125" y="3714750"/>
            <a:ext cx="2500313" cy="19288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solidFill>
                  <a:schemeClr val="bg1"/>
                </a:solidFill>
              </a:rPr>
              <a:t>Режим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solidFill>
                  <a:schemeClr val="bg1"/>
                </a:solidFill>
              </a:rPr>
              <a:t>річок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71500" y="2857500"/>
            <a:ext cx="2714625" cy="20002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solidFill>
                  <a:schemeClr val="bg1"/>
                </a:solidFill>
              </a:rPr>
              <a:t>Густота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solidFill>
                  <a:schemeClr val="bg1"/>
                </a:solidFill>
              </a:rPr>
              <a:t>річкової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solidFill>
                  <a:schemeClr val="bg1"/>
                </a:solidFill>
              </a:rPr>
              <a:t>системи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 rot="1406740">
            <a:off x="2460625" y="1495425"/>
            <a:ext cx="723900" cy="1385888"/>
          </a:xfrm>
          <a:prstGeom prst="downArrow">
            <a:avLst>
              <a:gd name="adj1" fmla="val 50000"/>
              <a:gd name="adj2" fmla="val 434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286250" y="1643063"/>
            <a:ext cx="714375" cy="1928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20399923">
            <a:off x="6111875" y="1512888"/>
            <a:ext cx="701675" cy="13858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" name="Picture 5" descr="C:\Users\DENIS\Desktop\зер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14290"/>
            <a:ext cx="1479780" cy="14287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C:\Users\User\Desktop\7 кл. річки пд. ам\Безымянный 1.png"/>
          <p:cNvPicPr>
            <a:picLocks noChangeAspect="1" noChangeArrowheads="1"/>
          </p:cNvPicPr>
          <p:nvPr/>
        </p:nvPicPr>
        <p:blipFill>
          <a:blip r:embed="rId2" cstate="print"/>
          <a:srcRect r="31072"/>
          <a:stretch>
            <a:fillRect/>
          </a:stretch>
        </p:blipFill>
        <p:spPr bwMode="auto">
          <a:xfrm>
            <a:off x="4357686" y="0"/>
            <a:ext cx="4786314" cy="6865825"/>
          </a:xfrm>
          <a:prstGeom prst="rect">
            <a:avLst/>
          </a:prstGeom>
          <a:noFill/>
        </p:spPr>
      </p:pic>
      <p:pic>
        <p:nvPicPr>
          <p:cNvPr id="1027" name="Picture 3" descr="C:\Users\User\Desktop\7 кл. річки пд. ам\Безымянный.pn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4286248" cy="69199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445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C:\Users\User\Desktop\7 кл. річки пд. ам\Безымянный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970" y="0"/>
            <a:ext cx="8979030" cy="6858000"/>
          </a:xfrm>
          <a:prstGeom prst="rect">
            <a:avLst/>
          </a:prstGeom>
          <a:noFill/>
        </p:spPr>
      </p:pic>
      <p:sp>
        <p:nvSpPr>
          <p:cNvPr id="6" name="Полилиния 5"/>
          <p:cNvSpPr/>
          <p:nvPr/>
        </p:nvSpPr>
        <p:spPr>
          <a:xfrm>
            <a:off x="2822917" y="98474"/>
            <a:ext cx="1957753" cy="6801729"/>
          </a:xfrm>
          <a:custGeom>
            <a:avLst/>
            <a:gdLst>
              <a:gd name="connsiteX0" fmla="*/ 1256714 w 1957753"/>
              <a:gd name="connsiteY0" fmla="*/ 0 h 6801729"/>
              <a:gd name="connsiteX1" fmla="*/ 468923 w 1957753"/>
              <a:gd name="connsiteY1" fmla="*/ 478301 h 6801729"/>
              <a:gd name="connsiteX2" fmla="*/ 440788 w 1957753"/>
              <a:gd name="connsiteY2" fmla="*/ 773723 h 6801729"/>
              <a:gd name="connsiteX3" fmla="*/ 173501 w 1957753"/>
              <a:gd name="connsiteY3" fmla="*/ 1308295 h 6801729"/>
              <a:gd name="connsiteX4" fmla="*/ 145366 w 1957753"/>
              <a:gd name="connsiteY4" fmla="*/ 1871003 h 6801729"/>
              <a:gd name="connsiteX5" fmla="*/ 1045698 w 1957753"/>
              <a:gd name="connsiteY5" fmla="*/ 2785403 h 6801729"/>
              <a:gd name="connsiteX6" fmla="*/ 1608406 w 1957753"/>
              <a:gd name="connsiteY6" fmla="*/ 3446584 h 6801729"/>
              <a:gd name="connsiteX7" fmla="*/ 1636541 w 1957753"/>
              <a:gd name="connsiteY7" fmla="*/ 4473526 h 6801729"/>
              <a:gd name="connsiteX8" fmla="*/ 1692812 w 1957753"/>
              <a:gd name="connsiteY8" fmla="*/ 5458264 h 6801729"/>
              <a:gd name="connsiteX9" fmla="*/ 1664677 w 1957753"/>
              <a:gd name="connsiteY9" fmla="*/ 6133514 h 6801729"/>
              <a:gd name="connsiteX10" fmla="*/ 1917895 w 1957753"/>
              <a:gd name="connsiteY10" fmla="*/ 6611815 h 6801729"/>
              <a:gd name="connsiteX11" fmla="*/ 1903828 w 1957753"/>
              <a:gd name="connsiteY11" fmla="*/ 6780628 h 6801729"/>
              <a:gd name="connsiteX12" fmla="*/ 1903828 w 1957753"/>
              <a:gd name="connsiteY12" fmla="*/ 6738424 h 680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957753" h="6801729">
                <a:moveTo>
                  <a:pt x="1256714" y="0"/>
                </a:moveTo>
                <a:cubicBezTo>
                  <a:pt x="930812" y="174673"/>
                  <a:pt x="604911" y="349347"/>
                  <a:pt x="468923" y="478301"/>
                </a:cubicBezTo>
                <a:cubicBezTo>
                  <a:pt x="332935" y="607255"/>
                  <a:pt x="490025" y="635391"/>
                  <a:pt x="440788" y="773723"/>
                </a:cubicBezTo>
                <a:cubicBezTo>
                  <a:pt x="391551" y="912055"/>
                  <a:pt x="222738" y="1125415"/>
                  <a:pt x="173501" y="1308295"/>
                </a:cubicBezTo>
                <a:cubicBezTo>
                  <a:pt x="124264" y="1491175"/>
                  <a:pt x="0" y="1624818"/>
                  <a:pt x="145366" y="1871003"/>
                </a:cubicBezTo>
                <a:cubicBezTo>
                  <a:pt x="290732" y="2117188"/>
                  <a:pt x="801858" y="2522806"/>
                  <a:pt x="1045698" y="2785403"/>
                </a:cubicBezTo>
                <a:cubicBezTo>
                  <a:pt x="1289538" y="3048000"/>
                  <a:pt x="1509932" y="3165230"/>
                  <a:pt x="1608406" y="3446584"/>
                </a:cubicBezTo>
                <a:cubicBezTo>
                  <a:pt x="1706880" y="3727938"/>
                  <a:pt x="1622473" y="4138246"/>
                  <a:pt x="1636541" y="4473526"/>
                </a:cubicBezTo>
                <a:cubicBezTo>
                  <a:pt x="1650609" y="4808806"/>
                  <a:pt x="1688123" y="5181599"/>
                  <a:pt x="1692812" y="5458264"/>
                </a:cubicBezTo>
                <a:cubicBezTo>
                  <a:pt x="1697501" y="5734929"/>
                  <a:pt x="1627163" y="5941256"/>
                  <a:pt x="1664677" y="6133514"/>
                </a:cubicBezTo>
                <a:cubicBezTo>
                  <a:pt x="1702191" y="6325772"/>
                  <a:pt x="1878037" y="6503963"/>
                  <a:pt x="1917895" y="6611815"/>
                </a:cubicBezTo>
                <a:cubicBezTo>
                  <a:pt x="1957753" y="6719667"/>
                  <a:pt x="1906172" y="6759527"/>
                  <a:pt x="1903828" y="6780628"/>
                </a:cubicBezTo>
                <a:cubicBezTo>
                  <a:pt x="1901484" y="6801729"/>
                  <a:pt x="1902656" y="6770076"/>
                  <a:pt x="1903828" y="6738424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57166"/>
            <a:ext cx="31432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Вплив  рельєфу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399118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357166"/>
            <a:ext cx="4000496" cy="62865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900" b="1" i="1" u="none" strike="noStrike" kern="1200" cap="none" spc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Басейни річок:</a:t>
            </a:r>
            <a:br>
              <a:rPr kumimoji="0" lang="uk-UA" sz="4900" b="1" i="1" u="none" strike="noStrike" kern="1200" cap="none" spc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- басейн</a:t>
            </a:r>
            <a:b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Атлантичного океану - </a:t>
            </a:r>
            <a:r>
              <a:rPr kumimoji="0" lang="uk-UA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90%</a:t>
            </a: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uk-UA" sz="36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-басейн</a:t>
            </a: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Тихого океану  - </a:t>
            </a:r>
            <a:r>
              <a:rPr kumimoji="0" lang="uk-UA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5% </a:t>
            </a:r>
            <a:br>
              <a:rPr kumimoji="0" lang="uk-UA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</a:t>
            </a:r>
            <a:r>
              <a:rPr kumimoji="0" lang="uk-UA" sz="36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-басейн</a:t>
            </a: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внутрішнього стоку - </a:t>
            </a:r>
            <a:r>
              <a:rPr kumimoji="0" lang="uk-UA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5% </a:t>
            </a: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35656" t="29298" r="39862" b="11190"/>
          <a:stretch>
            <a:fillRect/>
          </a:stretch>
        </p:blipFill>
        <p:spPr bwMode="auto">
          <a:xfrm>
            <a:off x="4125931" y="0"/>
            <a:ext cx="501806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1406" y="1428736"/>
            <a:ext cx="1214446" cy="571504"/>
          </a:xfrm>
          <a:prstGeom prst="rect">
            <a:avLst/>
          </a:prstGeom>
          <a:solidFill>
            <a:srgbClr val="44D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71406" y="3143248"/>
            <a:ext cx="1285884" cy="571504"/>
          </a:xfrm>
          <a:prstGeom prst="rect">
            <a:avLst/>
          </a:prstGeom>
          <a:solidFill>
            <a:srgbClr val="8294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71406" y="4357694"/>
            <a:ext cx="1285884" cy="571504"/>
          </a:xfrm>
          <a:prstGeom prst="rect">
            <a:avLst/>
          </a:prstGeom>
          <a:solidFill>
            <a:srgbClr val="F1F5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379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6909" y="346695"/>
            <a:ext cx="5842992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АМАЗОНКА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4020" y="1428086"/>
            <a:ext cx="68580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 </a:t>
            </a:r>
            <a:r>
              <a:rPr lang="ru-RU" sz="3200" b="1" dirty="0" err="1" smtClean="0"/>
              <a:t>Приймає</a:t>
            </a:r>
            <a:r>
              <a:rPr lang="ru-RU" sz="3200" b="1" dirty="0" smtClean="0"/>
              <a:t> -500 приток</a:t>
            </a:r>
            <a:endParaRPr lang="ru-RU" sz="3200" b="1" dirty="0"/>
          </a:p>
        </p:txBody>
      </p:sp>
      <p:pic>
        <p:nvPicPr>
          <p:cNvPr id="37890" name="Picture 2" descr="C:\Users\DENIS\Desktop\ПІРАНЬ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375" y="3573016"/>
            <a:ext cx="3456384" cy="2095500"/>
          </a:xfrm>
          <a:prstGeom prst="rect">
            <a:avLst/>
          </a:prstGeom>
          <a:noFill/>
        </p:spPr>
      </p:pic>
      <p:sp>
        <p:nvSpPr>
          <p:cNvPr id="4" name="AutoShape 2" descr="Води суходолу - Географія. 7 клас. Пестуш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Води суходолу - Географія. 7 клас. Пестушк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Води суходолу - Географія. 7 клас. Пестушко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Води суходолу - Географія. 7 клас. Пестушко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8" name="Picture 10" descr="Води суходолу Південної Америки » Народна Освіт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057" y="7937"/>
            <a:ext cx="2232248" cy="498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21624" y="2067418"/>
            <a:ext cx="5978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Довжина</a:t>
            </a:r>
            <a:r>
              <a:rPr lang="ru-RU" sz="2400" b="1" dirty="0" smtClean="0"/>
              <a:t> </a:t>
            </a:r>
            <a:r>
              <a:rPr lang="ru-RU" sz="2400" b="1" dirty="0" err="1"/>
              <a:t>річки</a:t>
            </a:r>
            <a:r>
              <a:rPr lang="ru-RU" sz="2400" b="1" dirty="0"/>
              <a:t>- 7000 км. </a:t>
            </a:r>
            <a:r>
              <a:rPr lang="ru-RU" sz="2400" b="1" dirty="0" err="1"/>
              <a:t>Площа</a:t>
            </a:r>
            <a:r>
              <a:rPr lang="ru-RU" sz="2400" b="1" dirty="0"/>
              <a:t> </a:t>
            </a:r>
            <a:r>
              <a:rPr lang="ru-RU" sz="2400" b="1" dirty="0" err="1"/>
              <a:t>басейну</a:t>
            </a:r>
            <a:r>
              <a:rPr lang="ru-RU" sz="2400" b="1" dirty="0"/>
              <a:t> 7180 тис. км² </a:t>
            </a:r>
            <a:r>
              <a:rPr lang="ru-RU" sz="2400" b="1" dirty="0" err="1"/>
              <a:t>Средньорічний</a:t>
            </a:r>
            <a:r>
              <a:rPr lang="ru-RU" sz="2400" b="1" dirty="0"/>
              <a:t> </a:t>
            </a:r>
            <a:r>
              <a:rPr lang="ru-RU" sz="2400" b="1" dirty="0" err="1"/>
              <a:t>стік</a:t>
            </a:r>
            <a:r>
              <a:rPr lang="ru-RU" sz="2400" b="1" dirty="0"/>
              <a:t> </a:t>
            </a:r>
            <a:r>
              <a:rPr lang="ru-RU" sz="2400" b="1" dirty="0" err="1"/>
              <a:t>близько</a:t>
            </a:r>
            <a:r>
              <a:rPr lang="ru-RU" sz="2400" b="1" dirty="0"/>
              <a:t> 7000 </a:t>
            </a:r>
            <a:r>
              <a:rPr lang="ru-RU" sz="2400" b="1" dirty="0" smtClean="0"/>
              <a:t>км.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14314" y="71414"/>
            <a:ext cx="8786842" cy="7858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none" spc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Найдовша і </a:t>
            </a:r>
            <a:r>
              <a:rPr kumimoji="0" lang="uk-UA" sz="3600" b="1" i="1" u="none" strike="noStrike" kern="1200" cap="none" spc="0" normalizeH="0" baseline="0" noProof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найповноводніша</a:t>
            </a:r>
            <a:r>
              <a:rPr kumimoji="0" lang="uk-UA" sz="3600" b="1" i="1" u="none" strike="noStrike" kern="1200" cap="none" spc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 річка світу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7177" t="46236" r="53625" b="14242"/>
          <a:stretch>
            <a:fillRect/>
          </a:stretch>
        </p:blipFill>
        <p:spPr bwMode="auto">
          <a:xfrm>
            <a:off x="0" y="1203978"/>
            <a:ext cx="7215206" cy="5654022"/>
          </a:xfrm>
          <a:prstGeom prst="rect">
            <a:avLst/>
          </a:prstGeom>
          <a:solidFill>
            <a:srgbClr val="99FFCC"/>
          </a:solidFill>
          <a:ln w="9525" cap="flat" cmpd="sng" algn="ctr">
            <a:solidFill>
              <a:schemeClr val="accent2">
                <a:shade val="95000"/>
                <a:satMod val="105000"/>
              </a:schemeClr>
            </a:solidFill>
            <a:prstDash val="solid"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6" name="Прямоугольник 5"/>
          <p:cNvSpPr/>
          <p:nvPr/>
        </p:nvSpPr>
        <p:spPr>
          <a:xfrm>
            <a:off x="5715008" y="1000108"/>
            <a:ext cx="3428992" cy="3929090"/>
          </a:xfrm>
          <a:prstGeom prst="rect">
            <a:avLst/>
          </a:prstGeom>
          <a:solidFill>
            <a:srgbClr val="99FFCC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0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uk-UA" sz="2400" b="1" dirty="0" smtClean="0">
                <a:solidFill>
                  <a:srgbClr val="0E1F9A"/>
                </a:solidFill>
              </a:rPr>
              <a:t>Довжина –</a:t>
            </a:r>
            <a:r>
              <a:rPr lang="uk-UA" sz="2400" b="1" u="sng" dirty="0" smtClean="0">
                <a:solidFill>
                  <a:srgbClr val="0E1F9A"/>
                </a:solidFill>
              </a:rPr>
              <a:t> 6992 км</a:t>
            </a:r>
          </a:p>
          <a:p>
            <a:pPr algn="ctr"/>
            <a:r>
              <a:rPr lang="uk-UA" sz="2400" b="1" dirty="0" smtClean="0">
                <a:solidFill>
                  <a:srgbClr val="0E1F9A"/>
                </a:solidFill>
              </a:rPr>
              <a:t> </a:t>
            </a:r>
          </a:p>
          <a:p>
            <a:pPr algn="ctr"/>
            <a:r>
              <a:rPr lang="uk-UA" sz="2400" b="1" dirty="0" smtClean="0">
                <a:solidFill>
                  <a:srgbClr val="0E1F9A"/>
                </a:solidFill>
              </a:rPr>
              <a:t>Площа басейну –</a:t>
            </a:r>
          </a:p>
          <a:p>
            <a:pPr algn="ctr"/>
            <a:r>
              <a:rPr lang="uk-UA" sz="2400" b="1" dirty="0" smtClean="0">
                <a:solidFill>
                  <a:srgbClr val="0E1F9A"/>
                </a:solidFill>
              </a:rPr>
              <a:t>  </a:t>
            </a:r>
            <a:r>
              <a:rPr lang="uk-UA" sz="2400" b="1" u="sng" dirty="0" smtClean="0">
                <a:solidFill>
                  <a:srgbClr val="0E1F9A"/>
                </a:solidFill>
              </a:rPr>
              <a:t>7,2 млн. км</a:t>
            </a:r>
            <a:r>
              <a:rPr lang="uk-UA" sz="2400" b="1" u="sng" baseline="30000" dirty="0" smtClean="0">
                <a:solidFill>
                  <a:srgbClr val="0E1F9A"/>
                </a:solidFill>
              </a:rPr>
              <a:t>2</a:t>
            </a:r>
          </a:p>
          <a:p>
            <a:pPr algn="ctr"/>
            <a:endParaRPr lang="uk-UA" sz="2400" b="1" u="sng" baseline="30000" dirty="0" smtClean="0">
              <a:solidFill>
                <a:srgbClr val="0E1F9A"/>
              </a:solidFill>
            </a:endParaRPr>
          </a:p>
          <a:p>
            <a:pPr algn="ctr"/>
            <a:endParaRPr lang="uk-UA" sz="2400" b="1" u="sng" baseline="30000" dirty="0" smtClean="0">
              <a:solidFill>
                <a:srgbClr val="0E1F9A"/>
              </a:solidFill>
            </a:endParaRPr>
          </a:p>
          <a:p>
            <a:pPr algn="ctr"/>
            <a:r>
              <a:rPr lang="uk-UA" sz="2400" b="1" dirty="0" smtClean="0">
                <a:solidFill>
                  <a:srgbClr val="0E1F9A"/>
                </a:solidFill>
              </a:rPr>
              <a:t>Річний стік –</a:t>
            </a:r>
          </a:p>
          <a:p>
            <a:pPr algn="ctr"/>
            <a:r>
              <a:rPr lang="uk-UA" sz="2400" b="1" dirty="0" smtClean="0">
                <a:solidFill>
                  <a:srgbClr val="0E1F9A"/>
                </a:solidFill>
              </a:rPr>
              <a:t> </a:t>
            </a:r>
            <a:r>
              <a:rPr lang="uk-UA" sz="2400" b="1" u="sng" dirty="0" smtClean="0">
                <a:solidFill>
                  <a:srgbClr val="0E1F9A"/>
                </a:solidFill>
              </a:rPr>
              <a:t>219 000 м</a:t>
            </a:r>
            <a:r>
              <a:rPr lang="uk-UA" sz="2400" b="1" u="sng" baseline="30000" dirty="0" smtClean="0">
                <a:solidFill>
                  <a:srgbClr val="0E1F9A"/>
                </a:solidFill>
              </a:rPr>
              <a:t>3</a:t>
            </a:r>
            <a:r>
              <a:rPr lang="uk-UA" sz="2400" b="1" u="sng" dirty="0" smtClean="0">
                <a:solidFill>
                  <a:srgbClr val="0E1F9A"/>
                </a:solidFill>
              </a:rPr>
              <a:t>/с</a:t>
            </a:r>
            <a:endParaRPr lang="uk-UA" sz="2400" b="1" u="sng" baseline="30000" dirty="0" smtClean="0">
              <a:solidFill>
                <a:srgbClr val="0E1F9A"/>
              </a:solidFill>
            </a:endParaRPr>
          </a:p>
          <a:p>
            <a:endParaRPr lang="uk-UA" sz="2000" b="1" i="1" dirty="0" smtClean="0">
              <a:solidFill>
                <a:srgbClr val="0E1F9A"/>
              </a:solidFill>
            </a:endParaRPr>
          </a:p>
          <a:p>
            <a:pPr algn="ctr"/>
            <a:r>
              <a:rPr lang="uk-UA" sz="2400" b="1" dirty="0" smtClean="0">
                <a:solidFill>
                  <a:srgbClr val="0E1F9A"/>
                </a:solidFill>
              </a:rPr>
              <a:t>Глибина – </a:t>
            </a:r>
            <a:r>
              <a:rPr lang="uk-UA" sz="2400" b="1" u="sng" dirty="0" smtClean="0">
                <a:solidFill>
                  <a:srgbClr val="0E1F9A"/>
                </a:solidFill>
              </a:rPr>
              <a:t>70-100 м</a:t>
            </a:r>
            <a:r>
              <a:rPr lang="uk-UA" sz="2400" b="1" dirty="0" smtClean="0">
                <a:solidFill>
                  <a:srgbClr val="0E1F9A"/>
                </a:solidFill>
              </a:rPr>
              <a:t> </a:t>
            </a:r>
            <a:endParaRPr lang="uk-UA" sz="20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uk-UA" sz="2000" b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358082" y="5000636"/>
            <a:ext cx="17859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0E1F9A"/>
                </a:solidFill>
              </a:rPr>
              <a:t>Має – понад 500 приток, </a:t>
            </a:r>
          </a:p>
          <a:p>
            <a:pPr algn="ctr"/>
            <a:r>
              <a:rPr lang="uk-UA" b="1" dirty="0" smtClean="0">
                <a:solidFill>
                  <a:srgbClr val="0E1F9A"/>
                </a:solidFill>
              </a:rPr>
              <a:t>20 з них – довгі </a:t>
            </a:r>
          </a:p>
          <a:p>
            <a:pPr algn="ctr"/>
            <a:r>
              <a:rPr lang="uk-UA" b="1" dirty="0" smtClean="0">
                <a:solidFill>
                  <a:srgbClr val="0E1F9A"/>
                </a:solidFill>
              </a:rPr>
              <a:t>(1500 –</a:t>
            </a:r>
          </a:p>
          <a:p>
            <a:pPr algn="ctr"/>
            <a:r>
              <a:rPr lang="uk-UA" b="1" dirty="0" smtClean="0">
                <a:solidFill>
                  <a:srgbClr val="0E1F9A"/>
                </a:solidFill>
              </a:rPr>
              <a:t> 3500 км)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785794"/>
            <a:ext cx="4000496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i="1" dirty="0" smtClean="0">
                <a:ln w="31550" cmpd="sng">
                  <a:solidFill>
                    <a:srgbClr val="FF33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Амазонка</a:t>
            </a:r>
            <a:r>
              <a:rPr lang="ru-RU" sz="60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endParaRPr lang="ru-RU" sz="6000" b="1" i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269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579296" cy="43891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Презентація &quot;Внутрішні води Південної Амери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6426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21580"/>
            <a:ext cx="8568952" cy="1154392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Гребля </a:t>
            </a:r>
            <a:r>
              <a:rPr lang="ru-RU" sz="4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Ітайпу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4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найбільша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4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4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разилією</a:t>
            </a: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4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Парагваєм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4098" name="Picture 2" descr="https://naurok.com.ua/uploads/files/157696/156311/168945_images/thumb_2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178" r="-1376"/>
          <a:stretch/>
        </p:blipFill>
        <p:spPr bwMode="auto">
          <a:xfrm>
            <a:off x="0" y="1085240"/>
            <a:ext cx="914400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064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2866" y="116632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1" dirty="0" smtClean="0">
                <a:solidFill>
                  <a:srgbClr val="7030A0"/>
                </a:solidFill>
                <a:latin typeface="+mn-lt"/>
              </a:rPr>
              <a:t> </a:t>
            </a:r>
            <a:r>
              <a:rPr lang="uk-UA" sz="5400" b="1" dirty="0" smtClean="0">
                <a:solidFill>
                  <a:srgbClr val="7030A0"/>
                </a:solidFill>
                <a:latin typeface="+mn-lt"/>
              </a:rPr>
              <a:t>ОРІНОКО</a:t>
            </a:r>
            <a:r>
              <a:rPr lang="uk-UA" b="1" dirty="0" smtClean="0">
                <a:solidFill>
                  <a:srgbClr val="7030A0"/>
                </a:solidFill>
                <a:latin typeface="+mn-lt"/>
              </a:rPr>
              <a:t> </a:t>
            </a:r>
            <a:endParaRPr lang="ru-RU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1026" name="Picture 2" descr="C:\Users\DENIS\Desktop\img_9.jpg"/>
          <p:cNvPicPr>
            <a:picLocks noChangeAspect="1" noChangeArrowheads="1"/>
          </p:cNvPicPr>
          <p:nvPr/>
        </p:nvPicPr>
        <p:blipFill>
          <a:blip r:embed="rId2"/>
          <a:srcRect b="12593"/>
          <a:stretch>
            <a:fillRect/>
          </a:stretch>
        </p:blipFill>
        <p:spPr bwMode="auto">
          <a:xfrm>
            <a:off x="0" y="2643169"/>
            <a:ext cx="4467225" cy="2214578"/>
          </a:xfrm>
          <a:prstGeom prst="rect">
            <a:avLst/>
          </a:prstGeom>
          <a:noFill/>
        </p:spPr>
      </p:pic>
      <p:pic>
        <p:nvPicPr>
          <p:cNvPr id="1027" name="Picture 3" descr="C:\Users\DENIS\Desktop\rio-orinoc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071810"/>
            <a:ext cx="4762500" cy="35718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928926" y="1428736"/>
            <a:ext cx="6215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                 </a:t>
            </a:r>
            <a:r>
              <a:rPr lang="ru-RU" sz="2800" b="1" dirty="0" err="1" smtClean="0"/>
              <a:t>Довжина</a:t>
            </a:r>
            <a:r>
              <a:rPr lang="ru-RU" sz="2800" b="1" dirty="0" smtClean="0"/>
              <a:t> - 2740 км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Результат пошуку зображень за запитом ігуасу на карті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28345"/>
            <a:ext cx="9144000" cy="4729655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5716" t="35065" r="71673" b="43145"/>
          <a:stretch>
            <a:fillRect/>
          </a:stretch>
        </p:blipFill>
        <p:spPr bwMode="auto">
          <a:xfrm>
            <a:off x="5715009" y="0"/>
            <a:ext cx="3428991" cy="333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1406" y="71414"/>
            <a:ext cx="2857520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6000" b="1" i="1" dirty="0" err="1" smtClean="0">
                <a:ln w="31550" cmpd="sng">
                  <a:solidFill>
                    <a:srgbClr val="FF33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Ігуасу</a:t>
            </a:r>
            <a:endParaRPr lang="uk-UA" sz="6000" dirty="0">
              <a:solidFill>
                <a:srgbClr val="00194C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071546"/>
            <a:ext cx="56435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194C"/>
                </a:solidFill>
              </a:rPr>
              <a:t>Найширший (до 4 км) та наймальовничіший водоспад  світу</a:t>
            </a:r>
          </a:p>
          <a:p>
            <a:r>
              <a:rPr lang="uk-UA" sz="2000" dirty="0" smtClean="0">
                <a:solidFill>
                  <a:srgbClr val="00194C"/>
                </a:solidFill>
              </a:rPr>
              <a:t>  </a:t>
            </a:r>
            <a:r>
              <a:rPr lang="uk-UA" sz="2000" b="1" dirty="0" smtClean="0">
                <a:solidFill>
                  <a:srgbClr val="00194C"/>
                </a:solidFill>
              </a:rPr>
              <a:t>Висота падіння води — 72 м.</a:t>
            </a:r>
          </a:p>
          <a:p>
            <a:r>
              <a:rPr lang="uk-UA" sz="2000" dirty="0" smtClean="0">
                <a:solidFill>
                  <a:srgbClr val="00194C"/>
                </a:solidFill>
              </a:rPr>
              <a:t> 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96877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Презентація &quot;Південна Америк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252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54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329114" cy="101122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uk-UA" sz="6600" b="1" i="1" dirty="0" smtClean="0">
                <a:ln w="31550" cmpd="sng">
                  <a:solidFill>
                    <a:srgbClr val="FF33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Маракайбо </a:t>
            </a:r>
            <a:endParaRPr lang="uk-UA" sz="6600" b="1" i="1" dirty="0">
              <a:ln w="31550" cmpd="sng">
                <a:solidFill>
                  <a:srgbClr val="FF33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43924" t="16601" r="622" b="11133"/>
          <a:stretch>
            <a:fillRect/>
          </a:stretch>
        </p:blipFill>
        <p:spPr bwMode="auto">
          <a:xfrm>
            <a:off x="1928762" y="1571588"/>
            <a:ext cx="721523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357686" y="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Озеро-лагуна на узбережжі Каспійського моря, сполучене з ним вузькою протокою.</a:t>
            </a:r>
            <a:endParaRPr lang="uk-UA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214422"/>
            <a:ext cx="2116991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Площа – </a:t>
            </a:r>
          </a:p>
          <a:p>
            <a:r>
              <a:rPr lang="uk-UA" sz="2800" b="1" u="sng" dirty="0" smtClean="0">
                <a:solidFill>
                  <a:schemeClr val="tx2">
                    <a:lumMod val="75000"/>
                  </a:schemeClr>
                </a:solidFill>
              </a:rPr>
              <a:t>13 210 </a:t>
            </a:r>
            <a:r>
              <a:rPr lang="uk-UA" sz="2800" b="1" u="sng" dirty="0" err="1" smtClean="0">
                <a:solidFill>
                  <a:schemeClr val="tx2">
                    <a:lumMod val="75000"/>
                  </a:schemeClr>
                </a:solidFill>
              </a:rPr>
              <a:t>км²</a:t>
            </a:r>
            <a:endParaRPr lang="uk-UA" sz="28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uk-UA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 Глибина – </a:t>
            </a:r>
          </a:p>
          <a:p>
            <a:pPr algn="ctr"/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60 - 250 м</a:t>
            </a:r>
          </a:p>
          <a:p>
            <a:pPr algn="ctr"/>
            <a:endParaRPr lang="uk-UA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Вода прісна </a:t>
            </a:r>
            <a:endParaRPr lang="uk-UA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6" name="Picture 2" descr="Результат пошуку зображень за запитом &quot;видобуток нафти в озері маракайбо&quot;"/>
          <p:cNvPicPr>
            <a:picLocks noChangeAspect="1" noChangeArrowheads="1"/>
          </p:cNvPicPr>
          <p:nvPr/>
        </p:nvPicPr>
        <p:blipFill>
          <a:blip r:embed="rId3" cstate="print"/>
          <a:srcRect l="41373" t="19590" r="10937"/>
          <a:stretch>
            <a:fillRect/>
          </a:stretch>
        </p:blipFill>
        <p:spPr bwMode="auto">
          <a:xfrm>
            <a:off x="0" y="4643446"/>
            <a:ext cx="1953003" cy="22145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9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804" y="-99392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МАРАКАЙБО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DENIS\Desktop\Lago-Maracaib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1268760"/>
            <a:ext cx="3494586" cy="3435356"/>
          </a:xfrm>
          <a:prstGeom prst="rect">
            <a:avLst/>
          </a:prstGeom>
          <a:noFill/>
        </p:spPr>
      </p:pic>
      <p:pic>
        <p:nvPicPr>
          <p:cNvPr id="3075" name="Picture 3" descr="C:\Users\DENIS\Desktop\9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936" y="1052736"/>
            <a:ext cx="3714776" cy="2436139"/>
          </a:xfrm>
          <a:prstGeom prst="rect">
            <a:avLst/>
          </a:prstGeom>
          <a:noFill/>
        </p:spPr>
      </p:pic>
      <p:pic>
        <p:nvPicPr>
          <p:cNvPr id="3076" name="Picture 4" descr="C:\Users\DENIS\Desktop\56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984" y="3573016"/>
            <a:ext cx="4214842" cy="27441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471826" cy="1143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5900" b="1" i="1" dirty="0" smtClean="0">
                <a:ln w="31550" cmpd="sng">
                  <a:solidFill>
                    <a:srgbClr val="FF33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Тітікака</a:t>
            </a:r>
            <a:endParaRPr lang="uk-UA" sz="5900" b="1" i="1" dirty="0">
              <a:ln w="31550" cmpd="sng">
                <a:solidFill>
                  <a:srgbClr val="FF33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3924" t="14648" r="20936" b="9179"/>
          <a:stretch>
            <a:fillRect/>
          </a:stretch>
        </p:blipFill>
        <p:spPr bwMode="auto">
          <a:xfrm>
            <a:off x="3516924" y="0"/>
            <a:ext cx="56270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1428736"/>
            <a:ext cx="350043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Найбільше високогірне </a:t>
            </a:r>
          </a:p>
          <a:p>
            <a:pPr algn="ctr"/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озеро</a:t>
            </a:r>
          </a:p>
          <a:p>
            <a:pPr algn="ctr"/>
            <a:endParaRPr lang="uk-UA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uk-UA" sz="2400" b="1" u="sng" dirty="0" smtClean="0">
                <a:solidFill>
                  <a:schemeClr val="tx2">
                    <a:lumMod val="75000"/>
                  </a:schemeClr>
                </a:solidFill>
              </a:rPr>
              <a:t>Висота – 3812 </a:t>
            </a:r>
            <a:r>
              <a:rPr lang="uk-UA" sz="2400" b="1" u="sng" dirty="0" err="1" smtClean="0">
                <a:solidFill>
                  <a:schemeClr val="tx2">
                    <a:lumMod val="75000"/>
                  </a:schemeClr>
                </a:solidFill>
              </a:rPr>
              <a:t>м.над</a:t>
            </a:r>
            <a:r>
              <a:rPr lang="uk-UA" sz="2400" b="1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400" b="1" u="sng" dirty="0" err="1" smtClean="0">
                <a:solidFill>
                  <a:schemeClr val="tx2">
                    <a:lumMod val="75000"/>
                  </a:schemeClr>
                </a:solidFill>
              </a:rPr>
              <a:t>р.м</a:t>
            </a:r>
            <a:r>
              <a:rPr lang="uk-UA" sz="2400" b="1" u="sng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algn="ctr"/>
            <a:endParaRPr lang="uk-UA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uk-UA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Глибина –</a:t>
            </a:r>
            <a:r>
              <a:rPr lang="uk-UA" sz="2400" b="1" u="sng" dirty="0" smtClean="0">
                <a:solidFill>
                  <a:schemeClr val="tx2">
                    <a:lumMod val="75000"/>
                  </a:schemeClr>
                </a:solidFill>
              </a:rPr>
              <a:t> 304 м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algn="ctr"/>
            <a:endParaRPr lang="uk-UA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Площа – </a:t>
            </a:r>
            <a:r>
              <a:rPr lang="uk-UA" sz="2400" b="1" u="sng" dirty="0" smtClean="0">
                <a:solidFill>
                  <a:schemeClr val="tx2">
                    <a:lumMod val="75000"/>
                  </a:schemeClr>
                </a:solidFill>
              </a:rPr>
              <a:t>8 372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км²</a:t>
            </a:r>
            <a:endParaRPr lang="uk-UA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uk-UA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Температура  +14 С</a:t>
            </a:r>
          </a:p>
          <a:p>
            <a:pPr algn="ctr"/>
            <a:endParaRPr lang="uk-UA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uk-UA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34032" y="3244334"/>
            <a:ext cx="1075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/>
              <a:t>понад 42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2891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ENIS\Desktop\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1039962"/>
            <a:ext cx="4857784" cy="2643206"/>
          </a:xfrm>
          <a:prstGeom prst="rect">
            <a:avLst/>
          </a:prstGeom>
          <a:noFill/>
        </p:spPr>
      </p:pic>
      <p:pic>
        <p:nvPicPr>
          <p:cNvPr id="2051" name="Picture 3" descr="C:\Users\DENIS\Desktop\76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2300" y="3717031"/>
            <a:ext cx="4214810" cy="2830383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087705" y="116632"/>
            <a:ext cx="49291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Тітікака</a:t>
            </a:r>
            <a:endParaRPr lang="ru-RU" sz="5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ENIS\Desktop\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3" y="-37457"/>
            <a:ext cx="5353105" cy="3823647"/>
          </a:xfrm>
          <a:prstGeom prst="rect">
            <a:avLst/>
          </a:prstGeom>
          <a:noFill/>
        </p:spPr>
      </p:pic>
      <p:pic>
        <p:nvPicPr>
          <p:cNvPr id="4099" name="Picture 3" descr="C:\Users\DENIS\Desktop\45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7" y="3071810"/>
            <a:ext cx="5679285" cy="378619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508104" y="428604"/>
            <a:ext cx="36358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err="1" smtClean="0">
                <a:solidFill>
                  <a:srgbClr val="0070C0"/>
                </a:solidFill>
              </a:rPr>
              <a:t>Льодовики</a:t>
            </a:r>
            <a:r>
              <a:rPr lang="ru-RU" sz="4400" b="1" dirty="0" smtClean="0"/>
              <a:t> </a:t>
            </a:r>
            <a:r>
              <a:rPr lang="ru-RU" sz="2400" b="1" dirty="0" smtClean="0"/>
              <a:t>в</a:t>
            </a:r>
            <a:r>
              <a:rPr lang="ru-RU" sz="4400" b="1" dirty="0" smtClean="0"/>
              <a:t> </a:t>
            </a:r>
            <a:endParaRPr lang="ru-RU" sz="4400" b="1" dirty="0" smtClean="0"/>
          </a:p>
          <a:p>
            <a:pPr algn="ctr"/>
            <a:r>
              <a:rPr lang="ru-RU" sz="2400" b="1" dirty="0" smtClean="0"/>
              <a:t>Андах </a:t>
            </a:r>
            <a:r>
              <a:rPr lang="uk-UA" sz="2400" b="1" dirty="0" smtClean="0">
                <a:solidFill>
                  <a:schemeClr val="tx2">
                    <a:lumMod val="50000"/>
                  </a:schemeClr>
                </a:solidFill>
              </a:rPr>
              <a:t>не </a:t>
            </a: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набули значного поширення через високу снігову лінію.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Презентація на урок до теми &quot;Болота. Роль боліт&quot;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8860" r="716"/>
          <a:stretch/>
        </p:blipFill>
        <p:spPr bwMode="auto">
          <a:xfrm>
            <a:off x="0" y="-106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8435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Пантанал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052736"/>
            <a:ext cx="4038600" cy="44348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площі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близько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195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тисяч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квадратних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кілометрів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проживають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80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ссавців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півсотні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рептилій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серед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понад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мільйонів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крокодилів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650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птахів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8196" name="Picture 4" descr="Самое крупное болото на планете (4 фото)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026" y="764704"/>
            <a:ext cx="4038600" cy="269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Самое крупное болото на планете (4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73016"/>
            <a:ext cx="4054421" cy="287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4249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50" y="-99392"/>
            <a:ext cx="8229600" cy="11430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“ТАК – </a:t>
            </a:r>
            <a:r>
              <a:rPr lang="uk-UA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НІ”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24744"/>
            <a:ext cx="8760550" cy="5214974"/>
          </a:xfrm>
        </p:spPr>
        <p:txBody>
          <a:bodyPr/>
          <a:lstStyle/>
          <a:p>
            <a:r>
              <a:rPr lang="uk-UA" sz="2800" dirty="0" smtClean="0"/>
              <a:t>1. Чи є Амазонка </a:t>
            </a:r>
            <a:r>
              <a:rPr lang="uk-UA" sz="2800" dirty="0" err="1" smtClean="0"/>
              <a:t>найповноводнішою</a:t>
            </a:r>
            <a:r>
              <a:rPr lang="uk-UA" sz="2800" dirty="0" smtClean="0"/>
              <a:t> річкою світу ? </a:t>
            </a:r>
            <a:endParaRPr lang="ru-RU" sz="2800" dirty="0" smtClean="0"/>
          </a:p>
          <a:p>
            <a:r>
              <a:rPr lang="uk-UA" sz="2800" dirty="0" smtClean="0"/>
              <a:t>2. Водоспад </a:t>
            </a:r>
            <a:r>
              <a:rPr lang="uk-UA" sz="2800" dirty="0" err="1" smtClean="0"/>
              <a:t>Анхель</a:t>
            </a:r>
            <a:r>
              <a:rPr lang="uk-UA" sz="2800" dirty="0" smtClean="0"/>
              <a:t> розташований на річці  Оріноко? </a:t>
            </a:r>
            <a:endParaRPr lang="ru-RU" sz="2800" dirty="0" smtClean="0"/>
          </a:p>
          <a:p>
            <a:r>
              <a:rPr lang="uk-UA" sz="2800" dirty="0" smtClean="0"/>
              <a:t>3. Річка Оріноко є другою за довжиною? </a:t>
            </a:r>
            <a:endParaRPr lang="ru-RU" sz="2800" dirty="0" smtClean="0"/>
          </a:p>
          <a:p>
            <a:r>
              <a:rPr lang="uk-UA" sz="2800" dirty="0" smtClean="0"/>
              <a:t>4. В Амазонку впадають 10000 приток? </a:t>
            </a:r>
            <a:endParaRPr lang="ru-RU" sz="2800" dirty="0" smtClean="0"/>
          </a:p>
          <a:p>
            <a:r>
              <a:rPr lang="uk-UA" sz="2800" dirty="0" smtClean="0"/>
              <a:t>5. Озеро Тітікака  є високогірним ? </a:t>
            </a:r>
            <a:endParaRPr lang="ru-RU" sz="2800" dirty="0" smtClean="0"/>
          </a:p>
          <a:p>
            <a:r>
              <a:rPr lang="uk-UA" sz="2800" dirty="0" smtClean="0"/>
              <a:t>6. Материк південна Америка немає льодовиків , через високі температури? 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/>
          <a:lstStyle/>
          <a:p>
            <a:r>
              <a:rPr lang="uk-UA" dirty="0" smtClean="0"/>
              <a:t>Прийом “ Знайди </a:t>
            </a:r>
            <a:r>
              <a:rPr lang="uk-UA" dirty="0" err="1" smtClean="0"/>
              <a:t>помилку”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71546"/>
            <a:ext cx="8186766" cy="5500726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Південна Америка   бідна  на внутрішні води. </a:t>
            </a:r>
          </a:p>
          <a:p>
            <a:pPr algn="just">
              <a:lnSpc>
                <a:spcPct val="150000"/>
              </a:lnSpc>
              <a:buNone/>
            </a:pP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Її найбільша річка - Оріноко. </a:t>
            </a:r>
          </a:p>
          <a:p>
            <a:pPr algn="just">
              <a:lnSpc>
                <a:spcPct val="150000"/>
              </a:lnSpc>
              <a:buNone/>
            </a:pP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На річці Парана розташований найвищий водоспад світу </a:t>
            </a:r>
            <a:r>
              <a:rPr lang="uk-UA" sz="3500" dirty="0" err="1" smtClean="0">
                <a:latin typeface="Times New Roman" pitchFamily="18" charset="0"/>
                <a:cs typeface="Times New Roman" pitchFamily="18" charset="0"/>
              </a:rPr>
              <a:t>Ігуасу</a:t>
            </a: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  <a:buNone/>
            </a:pP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Витоками  річки Амазонки є Укаялі та </a:t>
            </a:r>
            <a:r>
              <a:rPr lang="uk-UA" sz="3500" dirty="0" err="1" smtClean="0">
                <a:latin typeface="Times New Roman" pitchFamily="18" charset="0"/>
                <a:cs typeface="Times New Roman" pitchFamily="18" charset="0"/>
              </a:rPr>
              <a:t>Мараньйон</a:t>
            </a: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Високогірним озером материка є озеро - лагуна Маракайбо. </a:t>
            </a:r>
          </a:p>
          <a:p>
            <a:pPr algn="just">
              <a:lnSpc>
                <a:spcPct val="150000"/>
              </a:lnSpc>
              <a:buNone/>
            </a:pP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Озеро Тітікака з'єднується вузькою протокою з Карибським морем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Результат пошуку зображень за запитом &quot;синій фон для презентації&quot;"/>
          <p:cNvPicPr>
            <a:picLocks noChangeAspect="1" noChangeArrowheads="1"/>
          </p:cNvPicPr>
          <p:nvPr/>
        </p:nvPicPr>
        <p:blipFill>
          <a:blip r:embed="rId2" cstate="print"/>
          <a:srcRect t="3485" r="7553" b="6032"/>
          <a:stretch>
            <a:fillRect/>
          </a:stretch>
        </p:blipFill>
        <p:spPr bwMode="auto">
          <a:xfrm>
            <a:off x="0" y="0"/>
            <a:ext cx="9196834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66"/>
            <a:ext cx="8686800" cy="6643734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002060"/>
                </a:solidFill>
              </a:rPr>
              <a:t>На формування внутрішніх вод Південної  Америки впливають …….…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90% стоку річок Південної Америки належить до     ……...     океану</a:t>
            </a:r>
          </a:p>
          <a:p>
            <a:r>
              <a:rPr lang="uk-UA" dirty="0" err="1" smtClean="0">
                <a:solidFill>
                  <a:srgbClr val="002060"/>
                </a:solidFill>
              </a:rPr>
              <a:t>Найповноводніша</a:t>
            </a:r>
            <a:r>
              <a:rPr lang="uk-UA" dirty="0" smtClean="0">
                <a:solidFill>
                  <a:srgbClr val="002060"/>
                </a:solidFill>
              </a:rPr>
              <a:t> та найдовша річка  світу - …?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Річка Амазонка повноводна цілий рік через те, що розміщена у   …….  Кліматичному поясі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Водоспад </a:t>
            </a:r>
            <a:r>
              <a:rPr lang="uk-UA" dirty="0" err="1" smtClean="0">
                <a:solidFill>
                  <a:srgbClr val="002060"/>
                </a:solidFill>
              </a:rPr>
              <a:t>Ігуасу</a:t>
            </a:r>
            <a:r>
              <a:rPr lang="uk-UA" dirty="0" smtClean="0">
                <a:solidFill>
                  <a:srgbClr val="002060"/>
                </a:solidFill>
              </a:rPr>
              <a:t> знаходиться на річці …..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Найвищий водоспад у світі - ……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Водоспад </a:t>
            </a:r>
            <a:r>
              <a:rPr lang="uk-UA" dirty="0" err="1" smtClean="0">
                <a:solidFill>
                  <a:srgbClr val="002060"/>
                </a:solidFill>
              </a:rPr>
              <a:t>Анхель</a:t>
            </a:r>
            <a:r>
              <a:rPr lang="uk-UA" dirty="0" smtClean="0">
                <a:solidFill>
                  <a:srgbClr val="002060"/>
                </a:solidFill>
              </a:rPr>
              <a:t> має висоту….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Найбільше високогірне озеро материка - ….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Озеро-лагуна, де спостерігаються невпинні блискавки називається……</a:t>
            </a:r>
            <a:endParaRPr lang="uk-UA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9850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89248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Прийом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«Творча лабораторія»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05192"/>
          </a:xfrm>
        </p:spPr>
        <p:txBody>
          <a:bodyPr>
            <a:normAutofit fontScale="85000" lnSpcReduction="200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uk-UA" dirty="0" smtClean="0"/>
              <a:t>    </a:t>
            </a:r>
            <a:r>
              <a:rPr lang="uk-UA" dirty="0" smtClean="0">
                <a:solidFill>
                  <a:schemeClr val="bg1"/>
                </a:solidFill>
              </a:rPr>
              <a:t>Північна Америка бідна  на внутрішні води. ЇЇ найбільша річка - Колорадо.  Притока річки Міссісіпі - Юкон.  Маккензі - найбільша річка басейну Атлантичного океан</a:t>
            </a:r>
          </a:p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у . </a:t>
            </a:r>
            <a:r>
              <a:rPr lang="uk-UA" sz="3300" dirty="0" smtClean="0">
                <a:solidFill>
                  <a:schemeClr val="bg1"/>
                </a:solidFill>
              </a:rPr>
              <a:t>Най</a:t>
            </a:r>
            <a:r>
              <a:rPr lang="ru-RU" sz="3300" b="1" dirty="0" smtClean="0"/>
              <a:t> </a:t>
            </a:r>
          </a:p>
          <a:p>
            <a:r>
              <a:rPr lang="ru-RU" sz="3300" b="1" dirty="0" err="1" smtClean="0"/>
              <a:t>Річки</a:t>
            </a:r>
            <a:r>
              <a:rPr lang="uk-UA" sz="3300" b="1" dirty="0" smtClean="0"/>
              <a:t>:</a:t>
            </a:r>
            <a:r>
              <a:rPr lang="ru-RU" sz="3300" dirty="0" smtClean="0"/>
              <a:t> 	Амазонка, Парана, </a:t>
            </a:r>
            <a:r>
              <a:rPr lang="ru-RU" sz="3300" dirty="0" err="1" smtClean="0"/>
              <a:t>Оріноко</a:t>
            </a:r>
            <a:r>
              <a:rPr lang="ru-RU" sz="3300" dirty="0" smtClean="0"/>
              <a:t> </a:t>
            </a:r>
          </a:p>
          <a:p>
            <a:r>
              <a:rPr lang="ru-RU" sz="3300" b="1" dirty="0" err="1" smtClean="0"/>
              <a:t>Водоспади</a:t>
            </a:r>
            <a:r>
              <a:rPr lang="uk-UA" sz="3300" b="1" dirty="0" smtClean="0"/>
              <a:t>:</a:t>
            </a:r>
            <a:r>
              <a:rPr lang="ru-RU" sz="3300" dirty="0" smtClean="0"/>
              <a:t> 	</a:t>
            </a:r>
            <a:r>
              <a:rPr lang="ru-RU" sz="3300" dirty="0" err="1" smtClean="0"/>
              <a:t>Анхель</a:t>
            </a:r>
            <a:r>
              <a:rPr lang="ru-RU" sz="3300" dirty="0" smtClean="0"/>
              <a:t> (1054 м) – на </a:t>
            </a:r>
            <a:r>
              <a:rPr lang="ru-RU" sz="3300" dirty="0" err="1" smtClean="0"/>
              <a:t>притоці</a:t>
            </a:r>
            <a:r>
              <a:rPr lang="ru-RU" sz="3300" dirty="0" smtClean="0"/>
              <a:t> </a:t>
            </a:r>
            <a:r>
              <a:rPr lang="ru-RU" sz="3300" dirty="0" err="1" smtClean="0"/>
              <a:t>Оріноко</a:t>
            </a:r>
            <a:r>
              <a:rPr lang="ru-RU" sz="3300" dirty="0" smtClean="0"/>
              <a:t>,</a:t>
            </a:r>
          </a:p>
          <a:p>
            <a:r>
              <a:rPr lang="ru-RU" sz="3300" dirty="0" err="1" smtClean="0"/>
              <a:t>Ігуасу</a:t>
            </a:r>
            <a:r>
              <a:rPr lang="ru-RU" sz="3300" dirty="0" smtClean="0"/>
              <a:t> – на </a:t>
            </a:r>
            <a:r>
              <a:rPr lang="ru-RU" sz="3300" dirty="0" err="1" smtClean="0"/>
              <a:t>притоці</a:t>
            </a:r>
            <a:r>
              <a:rPr lang="ru-RU" sz="3300" dirty="0" smtClean="0"/>
              <a:t> </a:t>
            </a:r>
            <a:r>
              <a:rPr lang="ru-RU" sz="3300" dirty="0" err="1" smtClean="0"/>
              <a:t>Парани</a:t>
            </a:r>
            <a:r>
              <a:rPr lang="ru-RU" sz="3300" dirty="0" smtClean="0"/>
              <a:t> </a:t>
            </a:r>
          </a:p>
          <a:p>
            <a:r>
              <a:rPr lang="ru-RU" sz="3300" b="1" dirty="0" smtClean="0"/>
              <a:t>Озера </a:t>
            </a:r>
            <a:r>
              <a:rPr lang="uk-UA" sz="3300" b="1" dirty="0" smtClean="0"/>
              <a:t>:</a:t>
            </a:r>
            <a:r>
              <a:rPr lang="ru-RU" sz="3300" dirty="0" smtClean="0"/>
              <a:t>	Маракайбо, </a:t>
            </a:r>
            <a:r>
              <a:rPr lang="ru-RU" sz="3300" dirty="0" err="1" smtClean="0"/>
              <a:t>Тітікака</a:t>
            </a:r>
            <a:endParaRPr lang="ru-RU" sz="3300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z="3300" dirty="0" smtClean="0">
                <a:solidFill>
                  <a:schemeClr val="bg1"/>
                </a:solidFill>
              </a:rPr>
              <a:t>більше скупчення озер в південній части</a:t>
            </a:r>
            <a:r>
              <a:rPr lang="uk-UA" dirty="0" smtClean="0">
                <a:solidFill>
                  <a:schemeClr val="bg1"/>
                </a:solidFill>
              </a:rPr>
              <a:t>ні  материка.  Великі озера – це водна система, що складається із 4 окремих озер.</a:t>
            </a:r>
            <a:endParaRPr lang="ru-RU" dirty="0" smtClean="0">
              <a:solidFill>
                <a:schemeClr val="bg1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1285860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Практична робота №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5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продовження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Позначення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контурній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карті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назв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основних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географічних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об’єктів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Південної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Америки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Презентація &quot;Внутрішні води Південної Америки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4858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32276"/>
            <a:ext cx="8229600" cy="1143000"/>
          </a:xfrm>
        </p:spPr>
        <p:txBody>
          <a:bodyPr/>
          <a:lstStyle/>
          <a:p>
            <a:pPr algn="ctr"/>
            <a:r>
              <a:rPr lang="uk-UA" sz="4400" dirty="0" smtClean="0">
                <a:solidFill>
                  <a:schemeClr val="bg2">
                    <a:lumMod val="50000"/>
                  </a:schemeClr>
                </a:solidFill>
              </a:rPr>
              <a:t>Домашнє завдання:</a:t>
            </a:r>
            <a:endParaRPr lang="ru-RU" dirty="0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619905" y="1340768"/>
            <a:ext cx="7143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1.Заповнити таблицю про одну з річок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539552" y="5013176"/>
            <a:ext cx="757242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Опрацювати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параграф </a:t>
            </a:r>
            <a:r>
              <a:rPr kumimoji="0" 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підручника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Вивчити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географічну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номенклатуру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водних об'єктів материка.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477604"/>
              </p:ext>
            </p:extLst>
          </p:nvPr>
        </p:nvGraphicFramePr>
        <p:xfrm>
          <a:off x="571472" y="1916831"/>
          <a:ext cx="6736832" cy="2934657"/>
        </p:xfrm>
        <a:graphic>
          <a:graphicData uri="http://schemas.openxmlformats.org/drawingml/2006/table">
            <a:tbl>
              <a:tblPr/>
              <a:tblGrid>
                <a:gridCol w="4298446"/>
                <a:gridCol w="2438386"/>
              </a:tblGrid>
              <a:tr h="948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 dirty="0">
                          <a:latin typeface="Times New Roman"/>
                          <a:ea typeface="Times New Roman"/>
                          <a:cs typeface="Times New Roman"/>
                        </a:rPr>
                        <a:t>1. Назва річки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6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2. Довжина та напрям течії</a:t>
                      </a:r>
                      <a:endParaRPr lang="ru-RU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6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 dirty="0">
                          <a:latin typeface="Times New Roman"/>
                          <a:ea typeface="Times New Roman"/>
                          <a:cs typeface="Times New Roman"/>
                        </a:rPr>
                        <a:t>3. Басейн океану, до якого належить річка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6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4. Основні притоки</a:t>
                      </a:r>
                      <a:endParaRPr lang="ru-RU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6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5. Види живлення річок</a:t>
                      </a:r>
                      <a:endParaRPr lang="ru-RU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6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 dirty="0">
                          <a:latin typeface="Times New Roman"/>
                          <a:ea typeface="Times New Roman"/>
                          <a:cs typeface="Times New Roman"/>
                        </a:rPr>
                        <a:t>6. Господарське використання річки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b="34000"/>
          <a:stretch>
            <a:fillRect/>
          </a:stretch>
        </p:blipFill>
        <p:spPr bwMode="auto">
          <a:xfrm>
            <a:off x="1142976" y="1214421"/>
            <a:ext cx="7643866" cy="48560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285984" y="214290"/>
            <a:ext cx="50720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Мій  колір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l="33333" r="33333" b="34000"/>
          <a:stretch>
            <a:fillRect/>
          </a:stretch>
        </p:blipFill>
        <p:spPr bwMode="auto">
          <a:xfrm>
            <a:off x="642910" y="285728"/>
            <a:ext cx="14478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r="66000" b="68396"/>
          <a:stretch>
            <a:fillRect/>
          </a:stretch>
        </p:blipFill>
        <p:spPr>
          <a:xfrm>
            <a:off x="609600" y="2590800"/>
            <a:ext cx="1447800" cy="990600"/>
          </a:xfrm>
          <a:prstGeom prst="rect">
            <a:avLst/>
          </a:prstGeom>
          <a:effectLst>
            <a:softEdge rad="112500"/>
          </a:effectLst>
        </p:spPr>
      </p:pic>
      <p:pic>
        <p:nvPicPr>
          <p:cNvPr id="4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l="66667" b="34000"/>
          <a:stretch>
            <a:fillRect/>
          </a:stretch>
        </p:blipFill>
        <p:spPr bwMode="auto">
          <a:xfrm>
            <a:off x="609600" y="3492611"/>
            <a:ext cx="1524000" cy="2150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user\Pictures\a840cacbe65d.jpg"/>
          <p:cNvPicPr>
            <a:picLocks noChangeAspect="1" noChangeArrowheads="1"/>
          </p:cNvPicPr>
          <p:nvPr/>
        </p:nvPicPr>
        <p:blipFill>
          <a:blip r:embed="rId2"/>
          <a:srcRect t="34222" r="65116" b="34000"/>
          <a:stretch>
            <a:fillRect/>
          </a:stretch>
        </p:blipFill>
        <p:spPr bwMode="auto">
          <a:xfrm>
            <a:off x="571472" y="5715000"/>
            <a:ext cx="16764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трелка влево 9"/>
          <p:cNvSpPr/>
          <p:nvPr/>
        </p:nvSpPr>
        <p:spPr>
          <a:xfrm>
            <a:off x="2285984" y="285728"/>
            <a:ext cx="6286544" cy="928694"/>
          </a:xfrm>
          <a:prstGeom prst="leftArrow">
            <a:avLst/>
          </a:prstGeom>
          <a:solidFill>
            <a:schemeClr val="accent3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Радість і  піднесення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Стрелка влево 10"/>
          <p:cNvSpPr/>
          <p:nvPr/>
        </p:nvSpPr>
        <p:spPr>
          <a:xfrm>
            <a:off x="2214546" y="1428736"/>
            <a:ext cx="6224630" cy="857256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Символ  працьовитості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Стрелка влево 11"/>
          <p:cNvSpPr/>
          <p:nvPr/>
        </p:nvSpPr>
        <p:spPr>
          <a:xfrm>
            <a:off x="2181089" y="2563917"/>
            <a:ext cx="6286544" cy="92869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Надія і спокій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Стрелка влево 12"/>
          <p:cNvSpPr/>
          <p:nvPr/>
        </p:nvSpPr>
        <p:spPr>
          <a:xfrm>
            <a:off x="2057400" y="3643314"/>
            <a:ext cx="6586566" cy="928694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Відкритість </a:t>
            </a:r>
            <a:r>
              <a:rPr lang="uk-UA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доспілкування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Стрелка влево 13"/>
          <p:cNvSpPr/>
          <p:nvPr/>
        </p:nvSpPr>
        <p:spPr>
          <a:xfrm>
            <a:off x="2133600" y="4643446"/>
            <a:ext cx="6510366" cy="928694"/>
          </a:xfrm>
          <a:prstGeom prst="lef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СТУРБОВАНІСТЬ ПЕРЕЖИВАННЯ</a:t>
            </a:r>
            <a:endParaRPr lang="ru-RU" sz="28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Стрелка влево 14"/>
          <p:cNvSpPr/>
          <p:nvPr/>
        </p:nvSpPr>
        <p:spPr>
          <a:xfrm>
            <a:off x="2357422" y="5643578"/>
            <a:ext cx="6286544" cy="928694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Внутрішня гармонія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983</TotalTime>
  <Words>527</Words>
  <Application>Microsoft Office PowerPoint</Application>
  <PresentationFormat>Экран (4:3)</PresentationFormat>
  <Paragraphs>133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Презентация PowerPoint</vt:lpstr>
      <vt:lpstr>Презентация PowerPoint</vt:lpstr>
      <vt:lpstr>Презентация PowerPoint</vt:lpstr>
      <vt:lpstr>Внутрішні води</vt:lpstr>
      <vt:lpstr>Клімат (Вплив на річки)</vt:lpstr>
      <vt:lpstr>Презентация PowerPoint</vt:lpstr>
      <vt:lpstr>Презентация PowerPoint</vt:lpstr>
      <vt:lpstr>Презентация PowerPoint</vt:lpstr>
      <vt:lpstr>АМАЗОНКА</vt:lpstr>
      <vt:lpstr>Презентация PowerPoint</vt:lpstr>
      <vt:lpstr>Презентация PowerPoint</vt:lpstr>
      <vt:lpstr>Гребля Ітайпу – найбільша у світі (між Бразилією і Парагваєм)</vt:lpstr>
      <vt:lpstr> ОРІНОКО </vt:lpstr>
      <vt:lpstr>Презентация PowerPoint</vt:lpstr>
      <vt:lpstr>Презентация PowerPoint</vt:lpstr>
      <vt:lpstr>Маракайбо </vt:lpstr>
      <vt:lpstr>МАРАКАЙБО</vt:lpstr>
      <vt:lpstr>Тітікака</vt:lpstr>
      <vt:lpstr>Презентация PowerPoint</vt:lpstr>
      <vt:lpstr>Презентация PowerPoint</vt:lpstr>
      <vt:lpstr>Презентация PowerPoint</vt:lpstr>
      <vt:lpstr>Пантанал </vt:lpstr>
      <vt:lpstr>    “ТАК – НІ”</vt:lpstr>
      <vt:lpstr>Прийом “ Знайди помилку”</vt:lpstr>
      <vt:lpstr>Презентация PowerPoint</vt:lpstr>
      <vt:lpstr>Прийом «Творча лабораторія» </vt:lpstr>
      <vt:lpstr>Презентация PowerPoint</vt:lpstr>
      <vt:lpstr>Домашнє завдання: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LordAlex</cp:lastModifiedBy>
  <cp:revision>85</cp:revision>
  <cp:lastPrinted>2016-12-01T08:17:51Z</cp:lastPrinted>
  <dcterms:created xsi:type="dcterms:W3CDTF">2014-03-30T12:30:56Z</dcterms:created>
  <dcterms:modified xsi:type="dcterms:W3CDTF">2023-12-05T15:59:47Z</dcterms:modified>
</cp:coreProperties>
</file>