
<file path=[Content_Types].xml><?xml version="1.0" encoding="utf-8"?>
<Types xmlns="http://schemas.openxmlformats.org/package/2006/content-types">
  <Default Extension="bmp" ContentType="image/bmp"/>
  <Default Extension="png" ContentType="image/png"/>
  <Default Extension="jpeg" ContentType="image/jpeg"/>
  <Default Extension="webp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68" r:id="rId1"/>
  </p:sldMasterIdLst>
  <p:sldIdLst>
    <p:sldId id="256" r:id="rId2"/>
    <p:sldId id="270" r:id="rId3"/>
    <p:sldId id="257" r:id="rId4"/>
    <p:sldId id="258" r:id="rId5"/>
    <p:sldId id="266" r:id="rId6"/>
    <p:sldId id="267" r:id="rId7"/>
    <p:sldId id="268" r:id="rId8"/>
    <p:sldId id="259" r:id="rId9"/>
    <p:sldId id="260" r:id="rId10"/>
    <p:sldId id="261" r:id="rId11"/>
    <p:sldId id="262" r:id="rId12"/>
    <p:sldId id="263" r:id="rId13"/>
    <p:sldId id="264" r:id="rId14"/>
    <p:sldId id="269" r:id="rId15"/>
    <p:sldId id="265" r:id="rId16"/>
    <p:sldId id="271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4" autoAdjust="0"/>
    <p:restoredTop sz="94660"/>
  </p:normalViewPr>
  <p:slideViewPr>
    <p:cSldViewPr snapToGrid="0">
      <p:cViewPr varScale="1">
        <p:scale>
          <a:sx n="109" d="100"/>
          <a:sy n="109" d="100"/>
        </p:scale>
        <p:origin x="30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bmp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bmp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31750" ty="-120650" sx="100000" sy="100000" flip="xy" algn="tl"/>
          </a:blipFill>
          <a:ln w="19050" cmpd="sng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tx1"/>
          </a:solidFill>
          <a:ln w="6350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</a:ln>
          <a:effectLst>
            <a:outerShdw blurRad="63500" algn="ctr" rotWithShape="0">
              <a:prstClr val="black">
                <a:alpha val="40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solidFill>
            <a:schemeClr val="bg2"/>
          </a:solidFill>
          <a:ln w="9525" cap="sq" cmpd="sng" algn="ctr">
            <a:noFill/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127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n-ea"/>
                <a:cs typeface="+mn-cs"/>
              </a:defRPr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 smtClean="0"/>
              <a:t>Зразок підзаголовка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03FCE02C-6EC6-4E09-BC2C-9FDED4DE236E}" type="datetimeFigureOut">
              <a:rPr lang="en-US" dirty="0"/>
              <a:t>12/29/2024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2080"/>
            <a:ext cx="5905500" cy="228600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'єкт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1800"/>
            </a:lvl1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D8F36E1-9596-4E98-8786-4A17C5D29C65}" type="datetimeFigureOut">
              <a:rPr lang="en-US" dirty="0"/>
              <a:pPr/>
              <a:t>12/29/2024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0000"/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rcRect/>
            <a:tile tx="-31750" ty="-120650" sx="100000" sy="100000" flip="xy" algn="tl"/>
          </a:blipFill>
          <a:ln w="19050" cmpd="sng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tx1"/>
          </a:solidFill>
          <a:ln w="6350" cap="flat" cmpd="sng" algn="ctr">
            <a:solidFill>
              <a:schemeClr val="tx1">
                <a:lumMod val="65000"/>
                <a:lumOff val="35000"/>
              </a:schemeClr>
            </a:solidFill>
            <a:prstDash val="solid"/>
          </a:ln>
          <a:effectLst>
            <a:outerShdw blurRad="63500" algn="ctr" rotWithShape="0">
              <a:prstClr val="black">
                <a:alpha val="40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solidFill>
            <a:schemeClr val="bg2"/>
          </a:solidFill>
          <a:ln w="9525" cap="sq" cmpd="sng" algn="ctr">
            <a:noFill/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127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/>
                </a:solidFill>
                <a:effectLst>
                  <a:outerShdw blurRad="38100" dist="12700" dir="2700000" algn="tl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n-ea"/>
                <a:cs typeface="+mn-cs"/>
              </a:defRPr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600">
                <a:solidFill>
                  <a:schemeClr val="tx2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fld id="{EE4D1A55-63BC-4BA2-9538-7DDEADA10621}" type="datetimeFigureOut">
              <a:rPr lang="en-US" dirty="0"/>
              <a:t>12/29/2024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896" y="5212080"/>
            <a:ext cx="5907024" cy="228600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2080"/>
            <a:ext cx="2112264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'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6D01ABB-8821-4BF5-97A9-E1A66ACAEAA9}" type="datetimeFigureOut">
              <a:rPr lang="en-US" dirty="0"/>
              <a:pPr/>
              <a:t>12/29/2024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tx2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0C37B1C-D4A1-4A4F-A470-80868146AFC5}" type="datetimeFigureOut">
              <a:rPr lang="en-US" dirty="0"/>
              <a:pPr/>
              <a:t>12/29/2024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D31D1B9-F39E-471E-80A9-595CAA5664AD}" type="datetimeFigureOut">
              <a:rPr lang="en-US" dirty="0"/>
              <a:pPr/>
              <a:t>12/29/2024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3FCEABC-E2B9-4606-A74F-CB06AF596887}" type="datetimeFigureOut">
              <a:rPr lang="en-US" dirty="0"/>
              <a:pPr/>
              <a:t>12/29/2024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234693" y="237744"/>
            <a:ext cx="8633081" cy="6382512"/>
          </a:xfrm>
          <a:prstGeom prst="rect">
            <a:avLst/>
          </a:prstGeom>
          <a:solidFill>
            <a:schemeClr val="tx1"/>
          </a:solidFill>
          <a:ln w="6350" cap="flat" cmpd="sng" algn="ctr">
            <a:solidFill>
              <a:schemeClr val="tx1">
                <a:lumMod val="75000"/>
              </a:schemeClr>
            </a:solidFill>
            <a:prstDash val="solid"/>
          </a:ln>
          <a:effectLst>
            <a:softEdge rad="0"/>
          </a:effectLst>
        </p:spPr>
      </p:sp>
      <p:sp>
        <p:nvSpPr>
          <p:cNvPr id="16" name="Rectangle 15"/>
          <p:cNvSpPr/>
          <p:nvPr/>
        </p:nvSpPr>
        <p:spPr>
          <a:xfrm>
            <a:off x="371856" y="374904"/>
            <a:ext cx="8353044" cy="6108192"/>
          </a:xfrm>
          <a:prstGeom prst="rect">
            <a:avLst/>
          </a:prstGeom>
          <a:solidFill>
            <a:schemeClr val="bg2"/>
          </a:solidFill>
          <a:ln w="6350" cap="sq" cmpd="sng" algn="ctr">
            <a:noFill/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chemeClr val="bg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0575" y="704850"/>
            <a:ext cx="7562850" cy="5143500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A8850A0-01A3-4F4E-AA52-F716A9BFD4EB}" type="datetimeFigureOut">
              <a:rPr lang="en-US" dirty="0"/>
              <a:pPr/>
              <a:t>12/29/2024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439158" y="6214535"/>
            <a:ext cx="5184648" cy="256032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‹№›</a:t>
            </a:fld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chemeClr val="tx1">
                <a:lumMod val="65000"/>
                <a:lumOff val="3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tx1"/>
          </a:solidFill>
          <a:ln w="6350" cap="sq">
            <a:solidFill>
              <a:schemeClr val="tx1">
                <a:lumMod val="7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solidFill>
            <a:schemeClr val="bg2"/>
          </a:solidFill>
          <a:ln w="635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601076" cy="6382512"/>
          </a:xfrm>
          <a:solidFill>
            <a:srgbClr val="808080"/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 smtClean="0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E5811CCA-BB49-46C7-A0E2-F42339750F9A}" type="datetimeFigureOut">
              <a:rPr lang="en-US" dirty="0"/>
              <a:t>12/29/2024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B075A7A-4A9A-410F-B848-AB998ACC9419}" type="datetimeFigureOut">
              <a:rPr lang="en-US" dirty="0"/>
              <a:pPr/>
              <a:t>12/29/2024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A5F3E88-2D66-4D17-B0FA-EA13CB20B2FF}" type="datetimeFigureOut">
              <a:rPr lang="en-US" dirty="0"/>
              <a:pPr/>
              <a:t>12/29/2024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tx1"/>
          </a:solidFill>
          <a:ln w="6350" cap="flat" cmpd="sng" algn="ctr">
            <a:solidFill>
              <a:schemeClr val="tx1">
                <a:lumMod val="75000"/>
              </a:schemeClr>
            </a:solidFill>
            <a:prstDash val="solid"/>
          </a:ln>
          <a:effectLst>
            <a:softEdge rad="0"/>
          </a:effectLst>
        </p:spPr>
      </p:sp>
      <p:sp>
        <p:nvSpPr>
          <p:cNvPr id="8" name="Rectangle 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solidFill>
            <a:schemeClr val="bg2"/>
          </a:solidFill>
          <a:ln w="6350" cap="sq" cmpd="sng" algn="ctr">
            <a:noFill/>
            <a:prstDash val="solid"/>
            <a:miter lim="800000"/>
          </a:ln>
          <a:effectLst/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89464" y="6214535"/>
            <a:ext cx="274320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bg2"/>
                </a:solidFill>
              </a:defRPr>
            </a:lvl1pPr>
          </a:lstStyle>
          <a:p>
            <a:fld id="{17205CAA-4E5A-4223-BD55-C5D2841AC9EF}" type="datetimeFigureOut">
              <a:rPr lang="en-US" dirty="0"/>
              <a:t>12/29/2024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214535"/>
            <a:ext cx="521208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bg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48535" y="6214535"/>
            <a:ext cx="146304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bg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/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bg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bg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bg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2">
            <a:lumMod val="60000"/>
            <a:lumOff val="40000"/>
          </a:schemeClr>
        </a:buClr>
        <a:buFont typeface="Arial" pitchFamily="34" charset="0"/>
        <a:buChar char="•"/>
        <a:defRPr sz="1400" kern="1200">
          <a:solidFill>
            <a:schemeClr val="bg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g"/><Relationship Id="rId4" Type="http://schemas.openxmlformats.org/officeDocument/2006/relationships/image" Target="../media/image8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g"/><Relationship Id="rId4" Type="http://schemas.openxmlformats.org/officeDocument/2006/relationships/image" Target="../media/image23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jpg"/><Relationship Id="rId4" Type="http://schemas.openxmlformats.org/officeDocument/2006/relationships/image" Target="../media/image27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7" Type="http://schemas.openxmlformats.org/officeDocument/2006/relationships/image" Target="../media/image40.webp"/><Relationship Id="rId2" Type="http://schemas.openxmlformats.org/officeDocument/2006/relationships/image" Target="../media/image35.webp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jpg"/><Relationship Id="rId5" Type="http://schemas.openxmlformats.org/officeDocument/2006/relationships/image" Target="../media/image38.jpg"/><Relationship Id="rId4" Type="http://schemas.openxmlformats.org/officeDocument/2006/relationships/image" Target="../media/image37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4.jpg"/><Relationship Id="rId4" Type="http://schemas.openxmlformats.org/officeDocument/2006/relationships/image" Target="../media/image43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.jpg"/><Relationship Id="rId5" Type="http://schemas.openxmlformats.org/officeDocument/2006/relationships/image" Target="../media/image51.jpg"/><Relationship Id="rId4" Type="http://schemas.openxmlformats.org/officeDocument/2006/relationships/image" Target="../media/image50.jp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uk-UA" dirty="0" smtClean="0"/>
              <a:t>Івано-Франківщина</a:t>
            </a:r>
            <a:endParaRPr lang="uk-UA" dirty="0"/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uk-UA" dirty="0" smtClean="0"/>
              <a:t>Я піду в далекі гори…</a:t>
            </a:r>
            <a:endParaRPr lang="uk-UA" dirty="0"/>
          </a:p>
        </p:txBody>
      </p:sp>
      <p:sp>
        <p:nvSpPr>
          <p:cNvPr id="4" name="Прямокутник 3"/>
          <p:cNvSpPr/>
          <p:nvPr/>
        </p:nvSpPr>
        <p:spPr>
          <a:xfrm>
            <a:off x="787399" y="80201"/>
            <a:ext cx="831426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bg2">
                    <a:lumMod val="75000"/>
                  </a:schemeClr>
                </a:solidFill>
              </a:rPr>
              <a:t>Урок з циклу </a:t>
            </a:r>
            <a:r>
              <a:rPr lang="ru-RU" dirty="0" err="1">
                <a:solidFill>
                  <a:schemeClr val="bg2">
                    <a:lumMod val="75000"/>
                  </a:schemeClr>
                </a:solidFill>
              </a:rPr>
              <a:t>розробки</a:t>
            </a:r>
            <a:r>
              <a:rPr lang="ru-RU" dirty="0">
                <a:solidFill>
                  <a:schemeClr val="bg2">
                    <a:lumMod val="75000"/>
                  </a:schemeClr>
                </a:solidFill>
              </a:rPr>
              <a:t> «Моя </a:t>
            </a:r>
            <a:r>
              <a:rPr lang="ru-RU" dirty="0" err="1">
                <a:solidFill>
                  <a:schemeClr val="bg2">
                    <a:lumMod val="75000"/>
                  </a:schemeClr>
                </a:solidFill>
              </a:rPr>
              <a:t>країна</a:t>
            </a:r>
            <a:r>
              <a:rPr lang="ru-RU" dirty="0">
                <a:solidFill>
                  <a:schemeClr val="bg2">
                    <a:lumMod val="75000"/>
                  </a:schemeClr>
                </a:solidFill>
              </a:rPr>
              <a:t> – </a:t>
            </a:r>
            <a:r>
              <a:rPr lang="ru-RU" dirty="0" err="1">
                <a:solidFill>
                  <a:schemeClr val="bg2">
                    <a:lumMod val="75000"/>
                  </a:schemeClr>
                </a:solidFill>
              </a:rPr>
              <a:t>Україна</a:t>
            </a:r>
            <a:r>
              <a:rPr lang="ru-RU" dirty="0">
                <a:solidFill>
                  <a:schemeClr val="bg2">
                    <a:lumMod val="75000"/>
                  </a:schemeClr>
                </a:solidFill>
              </a:rPr>
              <a:t>». </a:t>
            </a:r>
            <a:r>
              <a:rPr lang="ru-RU" dirty="0" err="1">
                <a:solidFill>
                  <a:schemeClr val="bg2">
                    <a:lumMod val="75000"/>
                  </a:schemeClr>
                </a:solidFill>
              </a:rPr>
              <a:t>Розроблений</a:t>
            </a:r>
            <a:r>
              <a:rPr lang="ru-RU" dirty="0">
                <a:solidFill>
                  <a:schemeClr val="bg2">
                    <a:lumMod val="75000"/>
                  </a:schemeClr>
                </a:solidFill>
              </a:rPr>
              <a:t> за мотивами </a:t>
            </a:r>
            <a:r>
              <a:rPr lang="ru-RU" dirty="0" err="1">
                <a:solidFill>
                  <a:schemeClr val="bg2">
                    <a:lumMod val="75000"/>
                  </a:schemeClr>
                </a:solidFill>
              </a:rPr>
              <a:t>однойменного</a:t>
            </a:r>
            <a:r>
              <a:rPr lang="ru-RU" dirty="0">
                <a:solidFill>
                  <a:schemeClr val="bg2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bg2">
                    <a:lumMod val="75000"/>
                  </a:schemeClr>
                </a:solidFill>
              </a:rPr>
              <a:t>мультсеріалу</a:t>
            </a:r>
            <a:r>
              <a:rPr lang="ru-RU" dirty="0">
                <a:solidFill>
                  <a:schemeClr val="bg2">
                    <a:lumMod val="75000"/>
                  </a:schemeClr>
                </a:solidFill>
              </a:rPr>
              <a:t> авторства Сашка </a:t>
            </a:r>
            <a:r>
              <a:rPr lang="ru-RU" dirty="0" err="1">
                <a:solidFill>
                  <a:schemeClr val="bg2">
                    <a:lumMod val="75000"/>
                  </a:schemeClr>
                </a:solidFill>
              </a:rPr>
              <a:t>Лірника</a:t>
            </a:r>
            <a:r>
              <a:rPr lang="ru-RU" dirty="0">
                <a:solidFill>
                  <a:schemeClr val="bg2">
                    <a:lumMod val="75000"/>
                  </a:schemeClr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385200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Моя країна - Україна</a:t>
            </a: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«Моя </a:t>
            </a:r>
            <a:r>
              <a:rPr lang="ru-RU" dirty="0" err="1"/>
              <a:t>країна</a:t>
            </a:r>
            <a:r>
              <a:rPr lang="ru-RU" dirty="0"/>
              <a:t> </a:t>
            </a:r>
            <a:r>
              <a:rPr lang="ru-RU" dirty="0" err="1"/>
              <a:t>Україна</a:t>
            </a:r>
            <a:r>
              <a:rPr lang="ru-RU" dirty="0"/>
              <a:t>» — </a:t>
            </a:r>
            <a:r>
              <a:rPr lang="ru-RU" dirty="0" err="1"/>
              <a:t>український</a:t>
            </a:r>
            <a:r>
              <a:rPr lang="ru-RU" dirty="0"/>
              <a:t> </a:t>
            </a:r>
            <a:r>
              <a:rPr lang="ru-RU" dirty="0" err="1"/>
              <a:t>анімаційний</a:t>
            </a:r>
            <a:r>
              <a:rPr lang="ru-RU" dirty="0"/>
              <a:t> </a:t>
            </a:r>
            <a:r>
              <a:rPr lang="ru-RU" dirty="0" err="1"/>
              <a:t>народний</a:t>
            </a:r>
            <a:r>
              <a:rPr lang="ru-RU" dirty="0"/>
              <a:t> </a:t>
            </a:r>
            <a:r>
              <a:rPr lang="ru-RU" dirty="0" err="1"/>
              <a:t>казково-пізнавальний</a:t>
            </a:r>
            <a:r>
              <a:rPr lang="ru-RU" dirty="0"/>
              <a:t> </a:t>
            </a:r>
            <a:r>
              <a:rPr lang="ru-RU" dirty="0" err="1"/>
              <a:t>серіал</a:t>
            </a:r>
            <a:r>
              <a:rPr lang="ru-RU" dirty="0"/>
              <a:t>. </a:t>
            </a:r>
            <a:r>
              <a:rPr lang="ru-RU" dirty="0" err="1"/>
              <a:t>Виконаний</a:t>
            </a:r>
            <a:r>
              <a:rPr lang="ru-RU" dirty="0"/>
              <a:t> </a:t>
            </a:r>
            <a:r>
              <a:rPr lang="ru-RU" dirty="0" err="1"/>
              <a:t>переважно</a:t>
            </a:r>
            <a:r>
              <a:rPr lang="ru-RU" dirty="0"/>
              <a:t> в </a:t>
            </a:r>
            <a:r>
              <a:rPr lang="ru-RU" dirty="0" err="1"/>
              <a:t>техніці</a:t>
            </a:r>
            <a:r>
              <a:rPr lang="ru-RU" dirty="0"/>
              <a:t> </a:t>
            </a:r>
            <a:r>
              <a:rPr lang="ru-RU" dirty="0" err="1"/>
              <a:t>пластилінової</a:t>
            </a:r>
            <a:r>
              <a:rPr lang="ru-RU" dirty="0"/>
              <a:t> </a:t>
            </a:r>
            <a:r>
              <a:rPr lang="ru-RU" dirty="0" err="1"/>
              <a:t>анімації</a:t>
            </a:r>
            <a:r>
              <a:rPr lang="ru-RU" dirty="0"/>
              <a:t>.</a:t>
            </a:r>
          </a:p>
          <a:p>
            <a:r>
              <a:rPr lang="uk-UA" dirty="0" smtClean="0"/>
              <a:t>Серія 6. </a:t>
            </a:r>
            <a:r>
              <a:rPr lang="uk-UA" dirty="0" err="1" smtClean="0"/>
              <a:t>Шешори</a:t>
            </a:r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43093" y="4018829"/>
            <a:ext cx="3022599" cy="176022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87800" y="4216954"/>
            <a:ext cx="2952750" cy="186245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1219" y="4226560"/>
            <a:ext cx="2921000" cy="1808480"/>
          </a:xfrm>
          <a:prstGeom prst="rect">
            <a:avLst/>
          </a:prstGeom>
        </p:spPr>
      </p:pic>
      <p:sp>
        <p:nvSpPr>
          <p:cNvPr id="7" name="Прямокутник 6"/>
          <p:cNvSpPr/>
          <p:nvPr/>
        </p:nvSpPr>
        <p:spPr>
          <a:xfrm>
            <a:off x="1623484" y="3440985"/>
            <a:ext cx="627591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https://youtu.be/HEJ_1gLYQmc?si=rTX4o_VO6LgcmjmZ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9050420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/>
              <a:t>Івано-Франківщина – це…</a:t>
            </a:r>
            <a:br>
              <a:rPr lang="uk-UA" dirty="0" smtClean="0"/>
            </a:br>
            <a:endParaRPr lang="uk-UA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uk-UA" dirty="0"/>
              <a:t> </a:t>
            </a:r>
            <a:r>
              <a:rPr lang="uk-UA" dirty="0" smtClean="0"/>
              <a:t> - чарівне європейське місто Івано-Франківськ</a:t>
            </a:r>
          </a:p>
          <a:p>
            <a:pPr marL="0" indent="0">
              <a:buNone/>
            </a:pPr>
            <a:r>
              <a:rPr lang="uk-UA" dirty="0"/>
              <a:t> </a:t>
            </a:r>
            <a:r>
              <a:rPr lang="uk-UA" dirty="0" smtClean="0"/>
              <a:t> - дві гірські річки Бистриці – </a:t>
            </a:r>
            <a:r>
              <a:rPr lang="uk-UA" dirty="0" err="1" smtClean="0"/>
              <a:t>Солотвинська</a:t>
            </a:r>
            <a:r>
              <a:rPr lang="uk-UA" dirty="0" smtClean="0"/>
              <a:t> і </a:t>
            </a:r>
            <a:r>
              <a:rPr lang="uk-UA" dirty="0" err="1" smtClean="0"/>
              <a:t>Надвірнянська</a:t>
            </a:r>
            <a:r>
              <a:rPr lang="uk-UA" dirty="0" smtClean="0"/>
              <a:t>, що протікають містом</a:t>
            </a:r>
          </a:p>
          <a:p>
            <a:pPr marL="0" indent="0">
              <a:buNone/>
            </a:pPr>
            <a:r>
              <a:rPr lang="uk-UA" dirty="0"/>
              <a:t> </a:t>
            </a:r>
            <a:r>
              <a:rPr lang="uk-UA" dirty="0" smtClean="0"/>
              <a:t> - а взагалі тут – 8586 річок</a:t>
            </a:r>
          </a:p>
          <a:p>
            <a:pPr marL="0" indent="0">
              <a:buNone/>
            </a:pPr>
            <a:r>
              <a:rPr lang="uk-UA" dirty="0"/>
              <a:t> </a:t>
            </a:r>
            <a:r>
              <a:rPr lang="uk-UA" dirty="0" smtClean="0"/>
              <a:t> - гора Говерла – найвища точка України</a:t>
            </a:r>
          </a:p>
          <a:p>
            <a:pPr marL="0" indent="0">
              <a:buNone/>
            </a:pPr>
            <a:r>
              <a:rPr lang="uk-UA" dirty="0"/>
              <a:t> </a:t>
            </a:r>
            <a:r>
              <a:rPr lang="uk-UA" dirty="0" smtClean="0"/>
              <a:t> - безліч прекрасних краєвидів та водоспадів, гірських перевалів</a:t>
            </a:r>
          </a:p>
          <a:p>
            <a:pPr marL="0" indent="0">
              <a:buNone/>
            </a:pPr>
            <a:r>
              <a:rPr lang="uk-UA" dirty="0"/>
              <a:t>  </a:t>
            </a:r>
            <a:r>
              <a:rPr lang="uk-UA" dirty="0" smtClean="0"/>
              <a:t>- етнічні гуцули </a:t>
            </a:r>
          </a:p>
          <a:p>
            <a:pPr marL="0" indent="0">
              <a:buNone/>
            </a:pPr>
            <a:r>
              <a:rPr lang="uk-UA" dirty="0"/>
              <a:t> </a:t>
            </a:r>
            <a:r>
              <a:rPr lang="uk-UA" dirty="0" smtClean="0"/>
              <a:t> - мольфари та </a:t>
            </a:r>
            <a:r>
              <a:rPr lang="uk-UA" dirty="0" err="1" smtClean="0"/>
              <a:t>мольфарки</a:t>
            </a:r>
            <a:endParaRPr lang="uk-UA" dirty="0" smtClean="0"/>
          </a:p>
          <a:p>
            <a:pPr marL="0" indent="0">
              <a:buNone/>
            </a:pPr>
            <a:r>
              <a:rPr lang="uk-UA" dirty="0"/>
              <a:t>  </a:t>
            </a:r>
            <a:r>
              <a:rPr lang="uk-UA" dirty="0" smtClean="0"/>
              <a:t>- полонини та сироварні</a:t>
            </a:r>
          </a:p>
          <a:p>
            <a:pPr marL="0" indent="0">
              <a:buNone/>
            </a:pPr>
            <a:r>
              <a:rPr lang="uk-UA" dirty="0"/>
              <a:t> </a:t>
            </a:r>
            <a:r>
              <a:rPr lang="uk-UA" dirty="0" smtClean="0"/>
              <a:t> - гірськолижний курорт Буковель</a:t>
            </a:r>
          </a:p>
          <a:p>
            <a:pPr marL="0" indent="0">
              <a:buNone/>
            </a:pPr>
            <a:r>
              <a:rPr lang="uk-UA" dirty="0"/>
              <a:t> </a:t>
            </a:r>
            <a:r>
              <a:rPr lang="uk-UA" dirty="0" smtClean="0"/>
              <a:t>-  </a:t>
            </a:r>
            <a:r>
              <a:rPr lang="uk-UA" dirty="0" err="1" smtClean="0"/>
              <a:t>найвисокогірніше</a:t>
            </a:r>
            <a:r>
              <a:rPr lang="uk-UA" dirty="0" smtClean="0"/>
              <a:t> озеро України – Бребенескул….</a:t>
            </a:r>
          </a:p>
          <a:p>
            <a:pPr marL="0" indent="0">
              <a:buNone/>
            </a:pPr>
            <a:r>
              <a:rPr lang="uk-UA" dirty="0"/>
              <a:t> </a:t>
            </a:r>
            <a:r>
              <a:rPr lang="uk-UA" dirty="0" smtClean="0"/>
              <a:t> 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3863910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Івано-Франківськ</a:t>
            </a:r>
            <a:endParaRPr lang="uk-UA" dirty="0"/>
          </a:p>
        </p:txBody>
      </p:sp>
      <p:pic>
        <p:nvPicPr>
          <p:cNvPr id="4" name="Місце для вмісту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0241" y="595126"/>
            <a:ext cx="4486285" cy="2458085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7665" y="1842311"/>
            <a:ext cx="2438400" cy="24218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557" y="3925771"/>
            <a:ext cx="2947035" cy="251402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1132" y="4081045"/>
            <a:ext cx="4538393" cy="2203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80542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Івано-Франківськ</a:t>
            </a:r>
            <a:endParaRPr lang="uk-UA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/>
              <a:t>Івано-Франківськ – найбільше місто Прикарпатського регіону, яке раніше мало назву Станіславів. Це стара назва міста, яку він носив з 1662 і загалом до 1962 року. Потім місто було назване на честь Івана Франка</a:t>
            </a:r>
            <a:r>
              <a:rPr lang="uk-UA" dirty="0" smtClean="0"/>
              <a:t>.</a:t>
            </a:r>
          </a:p>
          <a:p>
            <a:r>
              <a:rPr lang="uk-UA" dirty="0" smtClean="0"/>
              <a:t>Станіславів </a:t>
            </a:r>
            <a:r>
              <a:rPr lang="uk-UA" dirty="0"/>
              <a:t>одним з перших отримав повноцінне електропостачання. Перші </a:t>
            </a:r>
            <a:r>
              <a:rPr lang="uk-UA" dirty="0" smtClean="0"/>
              <a:t>лампочки </a:t>
            </a:r>
            <a:r>
              <a:rPr lang="uk-UA" dirty="0"/>
              <a:t>на залізничному вокзалі запалили в 19 </a:t>
            </a:r>
            <a:r>
              <a:rPr lang="uk-UA" dirty="0" err="1" smtClean="0"/>
              <a:t>ст</a:t>
            </a:r>
            <a:endParaRPr lang="uk-UA" dirty="0" smtClean="0"/>
          </a:p>
          <a:p>
            <a:r>
              <a:rPr lang="uk-UA" dirty="0"/>
              <a:t>Найдавніша частина Івано-Франківська – це площа Ринок, яка </a:t>
            </a:r>
            <a:r>
              <a:rPr lang="uk-UA" dirty="0" err="1"/>
              <a:t>збереглася</a:t>
            </a:r>
            <a:r>
              <a:rPr lang="uk-UA" dirty="0"/>
              <a:t> з заснування міста. Колись це був центр шестикутної фортеці, у вигляді якої будували місто. До речі, колись вона називалася площею Смерті, тому що саме тут проводилися страти, а під землею була величезна </a:t>
            </a:r>
            <a:r>
              <a:rPr lang="uk-UA" dirty="0" smtClean="0"/>
              <a:t>в’язниця.</a:t>
            </a:r>
          </a:p>
          <a:p>
            <a:endParaRPr lang="uk-UA" dirty="0"/>
          </a:p>
          <a:p>
            <a:endParaRPr lang="uk-UA" dirty="0" smtClean="0"/>
          </a:p>
          <a:p>
            <a:endParaRPr lang="uk-UA" dirty="0" smtClean="0"/>
          </a:p>
          <a:p>
            <a:endParaRPr lang="uk-UA" dirty="0"/>
          </a:p>
          <a:p>
            <a:endParaRPr lang="uk-UA" dirty="0" smtClean="0"/>
          </a:p>
          <a:p>
            <a:endParaRPr lang="uk-UA" dirty="0"/>
          </a:p>
          <a:p>
            <a:endParaRPr lang="uk-UA" dirty="0" smtClean="0"/>
          </a:p>
          <a:p>
            <a:endParaRPr lang="uk-UA" dirty="0"/>
          </a:p>
          <a:p>
            <a:endParaRPr lang="uk-UA" dirty="0" smtClean="0"/>
          </a:p>
          <a:p>
            <a:endParaRPr lang="uk-UA" dirty="0"/>
          </a:p>
          <a:p>
            <a:endParaRPr lang="uk-UA" dirty="0" smtClean="0"/>
          </a:p>
          <a:p>
            <a:endParaRPr lang="uk-UA" dirty="0"/>
          </a:p>
          <a:p>
            <a:endParaRPr lang="uk-UA" dirty="0" smtClean="0"/>
          </a:p>
          <a:p>
            <a:endParaRPr lang="uk-UA" dirty="0"/>
          </a:p>
          <a:p>
            <a:endParaRPr lang="uk-UA" dirty="0" smtClean="0"/>
          </a:p>
          <a:p>
            <a:endParaRPr lang="uk-UA" dirty="0"/>
          </a:p>
          <a:p>
            <a:endParaRPr lang="uk-UA" dirty="0" smtClean="0"/>
          </a:p>
          <a:p>
            <a:endParaRPr lang="uk-UA" dirty="0"/>
          </a:p>
          <a:p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6908" y="553668"/>
            <a:ext cx="3143250" cy="145732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19559" y="4605867"/>
            <a:ext cx="2390775" cy="1693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9910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Івано-Франківськ</a:t>
            </a:r>
            <a:endParaRPr lang="uk-UA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/>
              <a:t>Найменша площа в місті – площа вулиці Івана </a:t>
            </a:r>
            <a:r>
              <a:rPr lang="uk-UA" dirty="0" err="1"/>
              <a:t>Труша</a:t>
            </a:r>
            <a:r>
              <a:rPr lang="uk-UA" dirty="0"/>
              <a:t>, яка налічує всього 360 квадратних метрів. Довжина самої вулиці – трохи більше 60 метрів, а ширина – менше </a:t>
            </a:r>
            <a:r>
              <a:rPr lang="uk-UA" dirty="0" smtClean="0"/>
              <a:t>6.</a:t>
            </a:r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81446" y="2913062"/>
            <a:ext cx="2619375" cy="174307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8321" y="3605407"/>
            <a:ext cx="3579813" cy="210146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59690" y="3024717"/>
            <a:ext cx="1600200" cy="28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4711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2400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Франківськ – європейське місто із особливим смаком кави..</a:t>
            </a:r>
            <a:endParaRPr lang="uk-UA" sz="2400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4" name="Місце для вмісту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277542" y="1549398"/>
            <a:ext cx="3013234" cy="198120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2246" y="4216929"/>
            <a:ext cx="2619375" cy="174307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59250" y="4098044"/>
            <a:ext cx="3282950" cy="218686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65250" y="2256019"/>
            <a:ext cx="2857500" cy="16002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69709" y="3530599"/>
            <a:ext cx="1847850" cy="246697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95539" y="1669605"/>
            <a:ext cx="1652058" cy="2205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98120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69670" y="642594"/>
            <a:ext cx="10058400" cy="1371600"/>
          </a:xfrm>
        </p:spPr>
        <p:txBody>
          <a:bodyPr>
            <a:normAutofit/>
          </a:bodyPr>
          <a:lstStyle/>
          <a:p>
            <a:r>
              <a:rPr lang="uk-UA" sz="1800" dirty="0" smtClean="0"/>
              <a:t>Гора </a:t>
            </a:r>
            <a:r>
              <a:rPr lang="uk-UA" sz="1800" dirty="0" err="1"/>
              <a:t>Говерлаоверла</a:t>
            </a:r>
            <a:r>
              <a:rPr lang="uk-UA" sz="1800" dirty="0"/>
              <a:t> - найвища вершина Українських Карпат і найвища точка України. Її висота - 2061 метр над рівнем моря. Розташована вона в гірському масиві </a:t>
            </a:r>
            <a:r>
              <a:rPr lang="uk-UA" sz="1800" dirty="0" err="1"/>
              <a:t>Чорногора</a:t>
            </a:r>
            <a:r>
              <a:rPr lang="uk-UA" sz="1800" dirty="0"/>
              <a:t>, де зібралися всі українські </a:t>
            </a:r>
            <a:r>
              <a:rPr lang="uk-UA" sz="1800" dirty="0" err="1"/>
              <a:t>двотисячники</a:t>
            </a:r>
            <a:endParaRPr lang="uk-UA" sz="1800" dirty="0"/>
          </a:p>
        </p:txBody>
      </p:sp>
      <p:pic>
        <p:nvPicPr>
          <p:cNvPr id="4" name="Місце для вмісту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1137" y="1817704"/>
            <a:ext cx="4366430" cy="1639236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501" y="2220198"/>
            <a:ext cx="2567783" cy="269361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8554" y="3567007"/>
            <a:ext cx="5012970" cy="260603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9458" y="2967630"/>
            <a:ext cx="2017734" cy="2926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58227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Водоспади </a:t>
            </a:r>
            <a:r>
              <a:rPr lang="uk-UA" dirty="0" err="1" smtClean="0"/>
              <a:t>Франківщини</a:t>
            </a:r>
            <a:endParaRPr lang="uk-UA" dirty="0"/>
          </a:p>
        </p:txBody>
      </p:sp>
      <p:pic>
        <p:nvPicPr>
          <p:cNvPr id="4" name="Місце для вмісту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399" y="1760220"/>
            <a:ext cx="3539701" cy="2355215"/>
          </a:xfrm>
        </p:spPr>
      </p:pic>
      <p:sp>
        <p:nvSpPr>
          <p:cNvPr id="5" name="TextBox 4"/>
          <p:cNvSpPr txBox="1"/>
          <p:nvPr/>
        </p:nvSpPr>
        <p:spPr>
          <a:xfrm>
            <a:off x="2914650" y="3746103"/>
            <a:ext cx="13487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err="1" smtClean="0"/>
              <a:t>Мізунь</a:t>
            </a:r>
            <a:endParaRPr lang="uk-UA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50235" y="1194018"/>
            <a:ext cx="2750820" cy="333756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9132570" y="1211369"/>
            <a:ext cx="172593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200" dirty="0" smtClean="0"/>
              <a:t>Пробій, Яремче</a:t>
            </a:r>
            <a:endParaRPr lang="uk-UA" sz="1200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9955" y="2341165"/>
            <a:ext cx="3691890" cy="2809875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7075169" y="3291841"/>
            <a:ext cx="14669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400" dirty="0" err="1" smtClean="0"/>
              <a:t>Женецький</a:t>
            </a:r>
            <a:r>
              <a:rPr lang="uk-UA" sz="1400" dirty="0" smtClean="0"/>
              <a:t> Гук</a:t>
            </a:r>
            <a:endParaRPr lang="uk-UA" sz="1400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7390" y="4175627"/>
            <a:ext cx="2964284" cy="2114867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011680" y="4377690"/>
            <a:ext cx="15773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400" dirty="0" err="1" smtClean="0"/>
              <a:t>Шешори</a:t>
            </a:r>
            <a:endParaRPr lang="uk-UA" sz="1400" dirty="0"/>
          </a:p>
        </p:txBody>
      </p:sp>
      <p:sp>
        <p:nvSpPr>
          <p:cNvPr id="12" name="Заголовок 1"/>
          <p:cNvSpPr>
            <a:spLocks noGrp="1"/>
          </p:cNvSpPr>
          <p:nvPr/>
        </p:nvSpPr>
        <p:spPr>
          <a:xfrm>
            <a:off x="2438400" y="1801368"/>
            <a:ext cx="7315200" cy="325526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900" kern="1200" spc="-100" baseline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4657212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Місце для вмісту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980" y="1268373"/>
            <a:ext cx="3901440" cy="2926080"/>
          </a:xfrm>
        </p:spPr>
      </p:pic>
      <p:sp>
        <p:nvSpPr>
          <p:cNvPr id="6" name="TextBox 5"/>
          <p:cNvSpPr txBox="1"/>
          <p:nvPr/>
        </p:nvSpPr>
        <p:spPr>
          <a:xfrm>
            <a:off x="822960" y="1329451"/>
            <a:ext cx="19316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400" dirty="0" err="1" smtClean="0"/>
              <a:t>Дземброня</a:t>
            </a:r>
            <a:endParaRPr lang="uk-UA" sz="1400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2990" y="594836"/>
            <a:ext cx="2948940" cy="451485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336030" y="1114008"/>
            <a:ext cx="14859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err="1" smtClean="0"/>
              <a:t>Манява</a:t>
            </a:r>
            <a:endParaRPr lang="uk-UA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5220" y="3634740"/>
            <a:ext cx="4038600" cy="265176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7924800" y="3932843"/>
            <a:ext cx="116205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400" dirty="0" err="1" smtClean="0"/>
              <a:t>Бухтівець</a:t>
            </a:r>
            <a:endParaRPr lang="uk-UA" sz="1400" dirty="0"/>
          </a:p>
        </p:txBody>
      </p:sp>
    </p:spTree>
    <p:extLst>
      <p:ext uri="{BB962C8B-B14F-4D97-AF65-F5344CB8AC3E}">
        <p14:creationId xmlns:p14="http://schemas.microsoft.com/office/powerpoint/2010/main" val="20433408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Місце для вмісту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615" y="526732"/>
            <a:ext cx="2465070" cy="3725704"/>
          </a:xfrm>
        </p:spPr>
      </p:pic>
      <p:sp>
        <p:nvSpPr>
          <p:cNvPr id="5" name="TextBox 4"/>
          <p:cNvSpPr txBox="1"/>
          <p:nvPr/>
        </p:nvSpPr>
        <p:spPr>
          <a:xfrm>
            <a:off x="1651635" y="3913882"/>
            <a:ext cx="15430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600" dirty="0" smtClean="0"/>
              <a:t>Дівочі сльози</a:t>
            </a:r>
            <a:endParaRPr lang="uk-UA" sz="16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2500" y="599182"/>
            <a:ext cx="6118860" cy="33147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8663940" y="937260"/>
            <a:ext cx="23088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600" dirty="0" err="1" smtClean="0"/>
              <a:t>Салатручіль</a:t>
            </a:r>
            <a:endParaRPr lang="uk-UA" sz="1600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1860" y="3942278"/>
            <a:ext cx="5955030" cy="246888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7435215" y="4251960"/>
            <a:ext cx="245745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400" dirty="0" err="1" smtClean="0"/>
              <a:t>Черницький</a:t>
            </a:r>
            <a:endParaRPr lang="uk-UA" sz="1400" dirty="0"/>
          </a:p>
        </p:txBody>
      </p:sp>
    </p:spTree>
    <p:extLst>
      <p:ext uri="{BB962C8B-B14F-4D97-AF65-F5344CB8AC3E}">
        <p14:creationId xmlns:p14="http://schemas.microsoft.com/office/powerpoint/2010/main" val="261271263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2400" dirty="0" smtClean="0"/>
              <a:t>…на широкі полонини</a:t>
            </a:r>
            <a:endParaRPr lang="uk-UA" sz="2400" dirty="0"/>
          </a:p>
        </p:txBody>
      </p:sp>
      <p:pic>
        <p:nvPicPr>
          <p:cNvPr id="4" name="Місце для вмісту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250" y="1583683"/>
            <a:ext cx="4149090" cy="2732405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4499" y="744207"/>
            <a:ext cx="5627370" cy="167895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4054" y="2524773"/>
            <a:ext cx="4957762" cy="209169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250" y="4204741"/>
            <a:ext cx="3810000" cy="210487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6340" y="4804663"/>
            <a:ext cx="2774156" cy="150495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4816" y="4918010"/>
            <a:ext cx="3361373" cy="1278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0794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800" dirty="0" err="1" smtClean="0"/>
              <a:t>Гуцули</a:t>
            </a:r>
            <a:r>
              <a:rPr lang="ru-RU" sz="1800" dirty="0" smtClean="0"/>
              <a:t> – </a:t>
            </a:r>
            <a:r>
              <a:rPr lang="ru-RU" sz="1800" dirty="0"/>
              <a:t>- </a:t>
            </a:r>
            <a:r>
              <a:rPr lang="ru-RU" sz="1800" dirty="0" err="1"/>
              <a:t>це</a:t>
            </a:r>
            <a:r>
              <a:rPr lang="ru-RU" sz="1800" dirty="0"/>
              <a:t> </a:t>
            </a:r>
            <a:r>
              <a:rPr lang="ru-RU" sz="1800" dirty="0" err="1"/>
              <a:t>унікальна</a:t>
            </a:r>
            <a:r>
              <a:rPr lang="ru-RU" sz="1800" dirty="0"/>
              <a:t> </a:t>
            </a:r>
            <a:r>
              <a:rPr lang="ru-RU" sz="1800" dirty="0" err="1"/>
              <a:t>етнографічна</a:t>
            </a:r>
            <a:r>
              <a:rPr lang="ru-RU" sz="1800" dirty="0"/>
              <a:t> </a:t>
            </a:r>
            <a:r>
              <a:rPr lang="ru-RU" sz="1800" dirty="0" err="1"/>
              <a:t>група</a:t>
            </a:r>
            <a:r>
              <a:rPr lang="ru-RU" sz="1800" dirty="0"/>
              <a:t> </a:t>
            </a:r>
            <a:r>
              <a:rPr lang="ru-RU" sz="1800" dirty="0" err="1"/>
              <a:t>українського</a:t>
            </a:r>
            <a:r>
              <a:rPr lang="ru-RU" sz="1800" dirty="0"/>
              <a:t> народу, яка </a:t>
            </a:r>
            <a:r>
              <a:rPr lang="ru-RU" sz="1800" dirty="0" err="1"/>
              <a:t>мешкає</a:t>
            </a:r>
            <a:r>
              <a:rPr lang="ru-RU" sz="1800" dirty="0"/>
              <a:t> на </a:t>
            </a:r>
            <a:r>
              <a:rPr lang="ru-RU" sz="1800" dirty="0" err="1"/>
              <a:t>заході</a:t>
            </a:r>
            <a:r>
              <a:rPr lang="ru-RU" sz="1800" dirty="0"/>
              <a:t> </a:t>
            </a:r>
            <a:r>
              <a:rPr lang="ru-RU" sz="1800" dirty="0" err="1"/>
              <a:t>країни</a:t>
            </a:r>
            <a:r>
              <a:rPr lang="ru-RU" sz="1800" dirty="0"/>
              <a:t>: в </a:t>
            </a:r>
            <a:r>
              <a:rPr lang="ru-RU" sz="1800" dirty="0" err="1"/>
              <a:t>Івано-Франківськівській</a:t>
            </a:r>
            <a:r>
              <a:rPr lang="ru-RU" sz="1800" dirty="0"/>
              <a:t>, </a:t>
            </a:r>
            <a:r>
              <a:rPr lang="ru-RU" sz="1800" dirty="0" err="1"/>
              <a:t>Чернівецькій</a:t>
            </a:r>
            <a:r>
              <a:rPr lang="ru-RU" sz="1800" dirty="0"/>
              <a:t> та </a:t>
            </a:r>
            <a:r>
              <a:rPr lang="ru-RU" sz="1800" dirty="0" err="1"/>
              <a:t>Закарпатській</a:t>
            </a:r>
            <a:r>
              <a:rPr lang="ru-RU" sz="1800" dirty="0"/>
              <a:t> областях. </a:t>
            </a:r>
            <a:r>
              <a:rPr lang="ru-RU" sz="1800" dirty="0" err="1"/>
              <a:t>Гуцульська</a:t>
            </a:r>
            <a:r>
              <a:rPr lang="ru-RU" sz="1800" dirty="0"/>
              <a:t> культура, </a:t>
            </a:r>
            <a:r>
              <a:rPr lang="ru-RU" sz="1800" dirty="0" err="1"/>
              <a:t>що</a:t>
            </a:r>
            <a:r>
              <a:rPr lang="ru-RU" sz="1800" dirty="0"/>
              <a:t> </a:t>
            </a:r>
            <a:r>
              <a:rPr lang="ru-RU" sz="1800" dirty="0" err="1"/>
              <a:t>розвивалася</a:t>
            </a:r>
            <a:r>
              <a:rPr lang="ru-RU" sz="1800" dirty="0"/>
              <a:t> </a:t>
            </a:r>
            <a:r>
              <a:rPr lang="ru-RU" sz="1800" dirty="0" err="1"/>
              <a:t>протягом</a:t>
            </a:r>
            <a:r>
              <a:rPr lang="ru-RU" sz="1800" dirty="0"/>
              <a:t> </a:t>
            </a:r>
            <a:r>
              <a:rPr lang="ru-RU" sz="1800" dirty="0" err="1"/>
              <a:t>багатьох</a:t>
            </a:r>
            <a:r>
              <a:rPr lang="ru-RU" sz="1800" dirty="0"/>
              <a:t> </a:t>
            </a:r>
            <a:r>
              <a:rPr lang="ru-RU" sz="1800" dirty="0" err="1"/>
              <a:t>століть</a:t>
            </a:r>
            <a:r>
              <a:rPr lang="ru-RU" sz="1800" dirty="0"/>
              <a:t> на </a:t>
            </a:r>
            <a:r>
              <a:rPr lang="ru-RU" sz="1800" dirty="0" err="1"/>
              <a:t>мальовничих</a:t>
            </a:r>
            <a:r>
              <a:rPr lang="ru-RU" sz="1800" dirty="0"/>
              <a:t> землях Карпат, </a:t>
            </a:r>
            <a:r>
              <a:rPr lang="ru-RU" sz="1800" dirty="0" err="1"/>
              <a:t>вражає</a:t>
            </a:r>
            <a:r>
              <a:rPr lang="ru-RU" sz="1800" dirty="0"/>
              <a:t> </a:t>
            </a:r>
            <a:r>
              <a:rPr lang="ru-RU" sz="1800" dirty="0" err="1"/>
              <a:t>неординарними</a:t>
            </a:r>
            <a:r>
              <a:rPr lang="ru-RU" sz="1800" dirty="0"/>
              <a:t> </a:t>
            </a:r>
            <a:r>
              <a:rPr lang="ru-RU" sz="1800" dirty="0" err="1"/>
              <a:t>одягом</a:t>
            </a:r>
            <a:r>
              <a:rPr lang="ru-RU" sz="1800" dirty="0"/>
              <a:t>, особливою </a:t>
            </a:r>
            <a:r>
              <a:rPr lang="ru-RU" sz="1800" dirty="0" err="1"/>
              <a:t>мовою</a:t>
            </a:r>
            <a:r>
              <a:rPr lang="ru-RU" sz="1800" dirty="0"/>
              <a:t>, </a:t>
            </a:r>
            <a:r>
              <a:rPr lang="ru-RU" sz="1800" dirty="0" err="1"/>
              <a:t>автентичними</a:t>
            </a:r>
            <a:r>
              <a:rPr lang="ru-RU" sz="1800" dirty="0"/>
              <a:t> </a:t>
            </a:r>
            <a:r>
              <a:rPr lang="ru-RU" sz="1800" dirty="0" err="1"/>
              <a:t>традиціями</a:t>
            </a:r>
            <a:r>
              <a:rPr lang="ru-RU" sz="1800" dirty="0"/>
              <a:t>, </a:t>
            </a:r>
            <a:r>
              <a:rPr lang="ru-RU" sz="1800" dirty="0" err="1"/>
              <a:t>цікавими</a:t>
            </a:r>
            <a:r>
              <a:rPr lang="ru-RU" sz="1800" dirty="0"/>
              <a:t> ремеслами, </a:t>
            </a:r>
            <a:r>
              <a:rPr lang="ru-RU" sz="1800" dirty="0" err="1"/>
              <a:t>містичними</a:t>
            </a:r>
            <a:r>
              <a:rPr lang="ru-RU" sz="1800" dirty="0"/>
              <a:t> легендами та </a:t>
            </a:r>
            <a:r>
              <a:rPr lang="ru-RU" sz="1800" dirty="0" err="1"/>
              <a:t>віруваннями</a:t>
            </a:r>
            <a:r>
              <a:rPr lang="ru-RU" sz="1800" dirty="0"/>
              <a:t>.</a:t>
            </a:r>
            <a:endParaRPr lang="uk-UA" sz="1800" dirty="0"/>
          </a:p>
        </p:txBody>
      </p:sp>
      <p:pic>
        <p:nvPicPr>
          <p:cNvPr id="4" name="Місце для вмісту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8532" y="4036087"/>
            <a:ext cx="3373388" cy="218313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9508" y="2226456"/>
            <a:ext cx="4202430" cy="214632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8088" y="4585044"/>
            <a:ext cx="2196832" cy="153257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69163" y="2014194"/>
            <a:ext cx="2219325" cy="3419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639714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1600" dirty="0"/>
              <a:t>Сучасні жителі українських Карпат стверджують, що не залишилось вже у горах людей котрі “читають” зірки, повелівають бурями та громами, “зав’язують” та “розв’язують” дощ, заклинають змій. Проте ніхто не може бути певним, і тільки могутні та таємничі Карпатські гори знають правду та несуть таємниці своїх хранителів – Карпатських мольфарів. </a:t>
            </a:r>
          </a:p>
        </p:txBody>
      </p:sp>
      <p:pic>
        <p:nvPicPr>
          <p:cNvPr id="4" name="Місце для вмісту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781722" y="1944337"/>
            <a:ext cx="3706689" cy="198137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58301" y="3407257"/>
            <a:ext cx="2773920" cy="3023878"/>
          </a:xfrm>
          <a:prstGeom prst="rect">
            <a:avLst/>
          </a:prstGeom>
        </p:spPr>
      </p:pic>
      <p:sp>
        <p:nvSpPr>
          <p:cNvPr id="6" name="Прямокутник 5"/>
          <p:cNvSpPr/>
          <p:nvPr/>
        </p:nvSpPr>
        <p:spPr>
          <a:xfrm>
            <a:off x="812800" y="1863127"/>
            <a:ext cx="6096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uk-UA" dirty="0"/>
              <a:t>Їх називають по-різному: ворожбитами, віщунами, цілителями, </a:t>
            </a:r>
            <a:r>
              <a:rPr lang="uk-UA" dirty="0" err="1"/>
              <a:t>примівниками</a:t>
            </a:r>
            <a:r>
              <a:rPr lang="uk-UA" dirty="0"/>
              <a:t>, відьмаками або мольфарами. Слово “мольфар” найбільше прижилося серед гуцулів, оповилося легендами і стало асоціюватися з карпатськими </a:t>
            </a:r>
            <a:r>
              <a:rPr lang="uk-UA" dirty="0" smtClean="0"/>
              <a:t>відунами</a:t>
            </a:r>
            <a:r>
              <a:rPr lang="uk-UA" dirty="0"/>
              <a:t>.</a:t>
            </a:r>
            <a:r>
              <a:rPr lang="uk-UA" dirty="0" smtClean="0"/>
              <a:t> </a:t>
            </a:r>
            <a:endParaRPr lang="uk-UA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35667" y="4190533"/>
            <a:ext cx="3561291" cy="1744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54799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2800" dirty="0" smtClean="0"/>
              <a:t>Буковель та Бребенескул</a:t>
            </a:r>
            <a:endParaRPr lang="uk-UA" sz="2800" dirty="0"/>
          </a:p>
        </p:txBody>
      </p:sp>
      <p:pic>
        <p:nvPicPr>
          <p:cNvPr id="4" name="Місце для вмісту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030" y="3910317"/>
            <a:ext cx="3840480" cy="244602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030" y="1681467"/>
            <a:ext cx="4431030" cy="260604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1510" y="3647122"/>
            <a:ext cx="2752725" cy="227361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6540" y="586244"/>
            <a:ext cx="4518660" cy="262528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9490" y="3380422"/>
            <a:ext cx="4309110" cy="2807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71383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32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Приємного перегляду))</a:t>
            </a:r>
            <a:endParaRPr lang="uk-UA" sz="3200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Я </a:t>
            </a:r>
            <a:r>
              <a:rPr lang="ru-RU" dirty="0" err="1" smtClean="0"/>
              <a:t>піду</a:t>
            </a:r>
            <a:r>
              <a:rPr lang="ru-RU" dirty="0" smtClean="0"/>
              <a:t> в </a:t>
            </a:r>
            <a:r>
              <a:rPr lang="ru-RU" dirty="0" err="1" smtClean="0"/>
              <a:t>далекі</a:t>
            </a:r>
            <a:r>
              <a:rPr lang="ru-RU" dirty="0" smtClean="0"/>
              <a:t> гори</a:t>
            </a:r>
          </a:p>
          <a:p>
            <a:pPr marL="0" indent="0">
              <a:buNone/>
            </a:pPr>
            <a:r>
              <a:rPr lang="ru-RU" dirty="0" smtClean="0"/>
              <a:t>У </a:t>
            </a:r>
            <a:r>
              <a:rPr lang="ru-RU" dirty="0" err="1" smtClean="0"/>
              <a:t>вечірнюю</a:t>
            </a:r>
            <a:r>
              <a:rPr lang="ru-RU" dirty="0" smtClean="0"/>
              <a:t> годину</a:t>
            </a:r>
          </a:p>
          <a:p>
            <a:pPr marL="0" indent="0">
              <a:buNone/>
            </a:pPr>
            <a:r>
              <a:rPr lang="ru-RU" dirty="0" smtClean="0"/>
              <a:t>І попрошу </a:t>
            </a:r>
            <a:r>
              <a:rPr lang="ru-RU" dirty="0" err="1" smtClean="0"/>
              <a:t>вітра</a:t>
            </a:r>
            <a:r>
              <a:rPr lang="ru-RU" dirty="0" smtClean="0"/>
              <a:t> </a:t>
            </a:r>
            <a:r>
              <a:rPr lang="ru-RU" dirty="0" err="1" smtClean="0"/>
              <a:t>зворів</a:t>
            </a:r>
            <a:endParaRPr lang="ru-RU" dirty="0" smtClean="0"/>
          </a:p>
          <a:p>
            <a:pPr marL="0" indent="0">
              <a:buNone/>
            </a:pPr>
            <a:r>
              <a:rPr lang="ru-RU" dirty="0" err="1" smtClean="0"/>
              <a:t>Щоб</a:t>
            </a:r>
            <a:r>
              <a:rPr lang="ru-RU" dirty="0" smtClean="0"/>
              <a:t> не спав, не спав до </a:t>
            </a:r>
            <a:r>
              <a:rPr lang="ru-RU" dirty="0" err="1" smtClean="0"/>
              <a:t>днини</a:t>
            </a:r>
            <a:endParaRPr lang="ru-RU" dirty="0" smtClean="0"/>
          </a:p>
          <a:p>
            <a:pPr marL="0" indent="0">
              <a:buNone/>
            </a:pPr>
            <a:r>
              <a:rPr lang="ru-RU" dirty="0" err="1" smtClean="0"/>
              <a:t>Щоб</a:t>
            </a:r>
            <a:r>
              <a:rPr lang="ru-RU" dirty="0" smtClean="0"/>
              <a:t> </a:t>
            </a:r>
            <a:r>
              <a:rPr lang="ru-RU" dirty="0" err="1" smtClean="0"/>
              <a:t>летів</a:t>
            </a:r>
            <a:r>
              <a:rPr lang="ru-RU" dirty="0" smtClean="0"/>
              <a:t> на </a:t>
            </a:r>
            <a:r>
              <a:rPr lang="ru-RU" dirty="0" err="1" smtClean="0"/>
              <a:t>вільних</a:t>
            </a:r>
            <a:r>
              <a:rPr lang="ru-RU" dirty="0" smtClean="0"/>
              <a:t> </a:t>
            </a:r>
            <a:r>
              <a:rPr lang="ru-RU" dirty="0" err="1" smtClean="0"/>
              <a:t>крилах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У </a:t>
            </a:r>
            <a:r>
              <a:rPr lang="ru-RU" dirty="0" err="1" smtClean="0"/>
              <a:t>широкі</a:t>
            </a:r>
            <a:r>
              <a:rPr lang="ru-RU" dirty="0" smtClean="0"/>
              <a:t> </a:t>
            </a:r>
            <a:r>
              <a:rPr lang="ru-RU" dirty="0" err="1" smtClean="0"/>
              <a:t>полонини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І </a:t>
            </a:r>
            <a:r>
              <a:rPr lang="ru-RU" dirty="0" err="1" smtClean="0"/>
              <a:t>приніс</a:t>
            </a:r>
            <a:r>
              <a:rPr lang="ru-RU" dirty="0" smtClean="0"/>
              <a:t> </a:t>
            </a:r>
            <a:r>
              <a:rPr lang="ru-RU" dirty="0" err="1" smtClean="0"/>
              <a:t>доранку</a:t>
            </a:r>
            <a:r>
              <a:rPr lang="ru-RU" dirty="0" smtClean="0"/>
              <a:t> </a:t>
            </a:r>
            <a:r>
              <a:rPr lang="ru-RU" dirty="0" err="1" smtClean="0"/>
              <a:t>квіти</a:t>
            </a:r>
            <a:endParaRPr lang="ru-RU" dirty="0" smtClean="0"/>
          </a:p>
          <a:p>
            <a:pPr marL="0" indent="0">
              <a:buNone/>
            </a:pPr>
            <a:r>
              <a:rPr lang="ru-RU" dirty="0" err="1" smtClean="0"/>
              <a:t>Що</a:t>
            </a:r>
            <a:r>
              <a:rPr lang="ru-RU" dirty="0" smtClean="0"/>
              <a:t> так </a:t>
            </a:r>
            <a:r>
              <a:rPr lang="ru-RU" dirty="0" err="1" smtClean="0"/>
              <a:t>люблять</a:t>
            </a:r>
            <a:r>
              <a:rPr lang="ru-RU" dirty="0" smtClean="0"/>
              <a:t> </a:t>
            </a:r>
            <a:r>
              <a:rPr lang="ru-RU" dirty="0" err="1" smtClean="0"/>
              <a:t>очі</a:t>
            </a:r>
            <a:r>
              <a:rPr lang="ru-RU" dirty="0" smtClean="0"/>
              <a:t> </a:t>
            </a:r>
            <a:r>
              <a:rPr lang="ru-RU" dirty="0" err="1" smtClean="0"/>
              <a:t>сині</a:t>
            </a:r>
            <a:r>
              <a:rPr lang="ru-RU" dirty="0" smtClean="0"/>
              <a:t>….</a:t>
            </a:r>
            <a:endParaRPr lang="uk-UA" dirty="0"/>
          </a:p>
        </p:txBody>
      </p:sp>
      <p:sp>
        <p:nvSpPr>
          <p:cNvPr id="4" name="Прямокутник 3"/>
          <p:cNvSpPr/>
          <p:nvPr/>
        </p:nvSpPr>
        <p:spPr>
          <a:xfrm>
            <a:off x="4749799" y="1573368"/>
            <a:ext cx="654473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https://youtu.be/HEJ_1gLYQmc?si=rTX4o_VO6LgcmjmZ</a:t>
            </a:r>
          </a:p>
        </p:txBody>
      </p:sp>
    </p:spTree>
    <p:extLst>
      <p:ext uri="{BB962C8B-B14F-4D97-AF65-F5344CB8AC3E}">
        <p14:creationId xmlns:p14="http://schemas.microsoft.com/office/powerpoint/2010/main" val="370008730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авон">
  <a:themeElements>
    <a:clrScheme name="Savon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26B02"/>
      </a:folHlink>
    </a:clrScheme>
    <a:fontScheme name="Savon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6728D11B-929E-4324-91B0-4A4DA4CAC3D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TM03457510[[fn=Мило]]</Template>
  <TotalTime>114</TotalTime>
  <Words>532</Words>
  <Application>Microsoft Office PowerPoint</Application>
  <PresentationFormat>Широкий екран</PresentationFormat>
  <Paragraphs>71</Paragraphs>
  <Slides>16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16</vt:i4>
      </vt:variant>
    </vt:vector>
  </HeadingPairs>
  <TitlesOfParts>
    <vt:vector size="19" baseType="lpstr">
      <vt:lpstr>Arial</vt:lpstr>
      <vt:lpstr>Century Gothic</vt:lpstr>
      <vt:lpstr>Савон</vt:lpstr>
      <vt:lpstr>Івано-Франківщина</vt:lpstr>
      <vt:lpstr>Моя країна - Україна</vt:lpstr>
      <vt:lpstr>Івано-Франківщина – це… </vt:lpstr>
      <vt:lpstr>Івано-Франківськ</vt:lpstr>
      <vt:lpstr>Івано-Франківськ</vt:lpstr>
      <vt:lpstr>Івано-Франківськ</vt:lpstr>
      <vt:lpstr>Франківськ – європейське місто із особливим смаком кави..</vt:lpstr>
      <vt:lpstr>Гора Говерлаоверла - найвища вершина Українських Карпат і найвища точка України. Її висота - 2061 метр над рівнем моря. Розташована вона в гірському масиві Чорногора, де зібралися всі українські двотисячники</vt:lpstr>
      <vt:lpstr>Водоспади Франківщини</vt:lpstr>
      <vt:lpstr>Презентація PowerPoint</vt:lpstr>
      <vt:lpstr>Презентація PowerPoint</vt:lpstr>
      <vt:lpstr>…на широкі полонини</vt:lpstr>
      <vt:lpstr>Гуцули – - це унікальна етнографічна група українського народу, яка мешкає на заході країни: в Івано-Франківськівській, Чернівецькій та Закарпатській областях. Гуцульська культура, що розвивалася протягом багатьох століть на мальовничих землях Карпат, вражає неординарними одягом, особливою мовою, автентичними традиціями, цікавими ремеслами, містичними легендами та віруваннями.</vt:lpstr>
      <vt:lpstr>Сучасні жителі українських Карпат стверджують, що не залишилось вже у горах людей котрі “читають” зірки, повелівають бурями та громами, “зав’язують” та “розв’язують” дощ, заклинають змій. Проте ніхто не може бути певним, і тільки могутні та таємничі Карпатські гори знають правду та несуть таємниці своїх хранителів – Карпатських мольфарів. </vt:lpstr>
      <vt:lpstr>Буковель та Бребенескул</vt:lpstr>
      <vt:lpstr>Приємного перегляду))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Івано-Франківщина</dc:title>
  <dc:creator>Наталя Мізерак</dc:creator>
  <cp:lastModifiedBy>Наталя Мізерак</cp:lastModifiedBy>
  <cp:revision>15</cp:revision>
  <dcterms:created xsi:type="dcterms:W3CDTF">2022-07-13T06:53:23Z</dcterms:created>
  <dcterms:modified xsi:type="dcterms:W3CDTF">2024-12-29T16:33:45Z</dcterms:modified>
</cp:coreProperties>
</file>