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3" r:id="rId2"/>
    <p:sldId id="275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77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80" r:id="rId20"/>
    <p:sldId id="272" r:id="rId21"/>
    <p:sldId id="279" r:id="rId22"/>
    <p:sldId id="281" r:id="rId23"/>
    <p:sldId id="282" r:id="rId24"/>
    <p:sldId id="27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32119D17-485C-4848-8EA4-792FD21CAA1E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1C71A30-4A6C-4E6F-9C24-34343A695E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-1467544"/>
            <a:ext cx="9027068" cy="2636912"/>
          </a:xfrm>
        </p:spPr>
        <p:txBody>
          <a:bodyPr>
            <a:noAutofit/>
          </a:bodyPr>
          <a:lstStyle/>
          <a:p>
            <a:r>
              <a:rPr lang="uk-UA" sz="6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 </a:t>
            </a:r>
            <a:r>
              <a:rPr lang="uk-UA" sz="6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uk-UA" sz="6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вразії</a:t>
            </a:r>
            <a:r>
              <a:rPr lang="uk-UA" sz="6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6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88" y="1412776"/>
            <a:ext cx="8892808" cy="547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31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err="1"/>
              <a:t>Прийом</a:t>
            </a:r>
            <a:r>
              <a:rPr lang="ru-RU" i="1" dirty="0"/>
              <a:t> «</a:t>
            </a:r>
            <a:r>
              <a:rPr lang="ru-RU" i="1" dirty="0" err="1"/>
              <a:t>Географічний</a:t>
            </a:r>
            <a:r>
              <a:rPr lang="ru-RU" i="1" dirty="0"/>
              <a:t> практикум»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err="1" smtClean="0">
                <a:solidFill>
                  <a:srgbClr val="FFFF00"/>
                </a:solidFill>
              </a:rPr>
              <a:t>Згадайте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>
                <a:solidFill>
                  <a:srgbClr val="FFFF00"/>
                </a:solidFill>
              </a:rPr>
              <a:t>з курсу </a:t>
            </a:r>
            <a:r>
              <a:rPr lang="ru-RU" sz="4000" dirty="0" err="1">
                <a:solidFill>
                  <a:srgbClr val="FFFF00"/>
                </a:solidFill>
              </a:rPr>
              <a:t>історії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назви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давніх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цивілізацій</a:t>
            </a:r>
            <a:r>
              <a:rPr lang="ru-RU" sz="4000" dirty="0">
                <a:solidFill>
                  <a:srgbClr val="FFFF00"/>
                </a:solidFill>
              </a:rPr>
              <a:t>, </a:t>
            </a:r>
            <a:r>
              <a:rPr lang="ru-RU" sz="4000" dirty="0" err="1">
                <a:solidFill>
                  <a:srgbClr val="FFFF00"/>
                </a:solidFill>
              </a:rPr>
              <a:t>що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існували</a:t>
            </a:r>
            <a:r>
              <a:rPr lang="ru-RU" sz="4000" dirty="0">
                <a:solidFill>
                  <a:srgbClr val="FFFF00"/>
                </a:solidFill>
              </a:rPr>
              <a:t> на </a:t>
            </a:r>
            <a:r>
              <a:rPr lang="ru-RU" sz="4000" dirty="0" err="1">
                <a:solidFill>
                  <a:srgbClr val="FFFF00"/>
                </a:solidFill>
              </a:rPr>
              <a:t>території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Євразії</a:t>
            </a:r>
            <a:r>
              <a:rPr lang="ru-RU" sz="4000" dirty="0">
                <a:solidFill>
                  <a:srgbClr val="FFFF00"/>
                </a:solidFill>
              </a:rPr>
              <a:t>. </a:t>
            </a:r>
            <a:r>
              <a:rPr lang="ru-RU" sz="4000" dirty="0" err="1">
                <a:solidFill>
                  <a:srgbClr val="FFFF00"/>
                </a:solidFill>
              </a:rPr>
              <a:t>Покажіть</a:t>
            </a:r>
            <a:r>
              <a:rPr lang="ru-RU" sz="4000" dirty="0">
                <a:solidFill>
                  <a:srgbClr val="FFFF00"/>
                </a:solidFill>
              </a:rPr>
              <a:t> на </a:t>
            </a:r>
            <a:r>
              <a:rPr lang="ru-RU" sz="4000" dirty="0" err="1">
                <a:solidFill>
                  <a:srgbClr val="FFFF00"/>
                </a:solidFill>
              </a:rPr>
              <a:t>карті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райони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їхнього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розміщення</a:t>
            </a:r>
            <a:r>
              <a:rPr lang="ru-RU" sz="4000" dirty="0">
                <a:solidFill>
                  <a:srgbClr val="FFFF00"/>
                </a:solidFill>
              </a:rPr>
              <a:t>. Чим, на вашу думку, </a:t>
            </a:r>
            <a:r>
              <a:rPr lang="ru-RU" sz="4000" dirty="0" err="1">
                <a:solidFill>
                  <a:srgbClr val="FFFF00"/>
                </a:solidFill>
              </a:rPr>
              <a:t>обумовлене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розташування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давніх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цивілізацій</a:t>
            </a:r>
            <a:r>
              <a:rPr lang="ru-RU" sz="4000" dirty="0">
                <a:solidFill>
                  <a:srgbClr val="FFFF00"/>
                </a:solidFill>
              </a:rPr>
              <a:t>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143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704"/>
          </a:xfrm>
        </p:spPr>
        <p:txBody>
          <a:bodyPr>
            <a:normAutofit/>
          </a:bodyPr>
          <a:lstStyle/>
          <a:p>
            <a:r>
              <a:rPr lang="uk-UA" sz="4400" dirty="0">
                <a:solidFill>
                  <a:srgbClr val="FFFF00"/>
                </a:solidFill>
              </a:rPr>
              <a:t>В Євразії виникли осередки найдавніших цивілізацій – на узбережжі Середземного моря, в межиріччі Тигру і Євфрату, Індії, Китаї. Нині на материку проживає 2/3 населення всієї земної кулі – понад 4 </a:t>
            </a:r>
            <a:r>
              <a:rPr lang="uk-UA" sz="4400" dirty="0" err="1">
                <a:solidFill>
                  <a:srgbClr val="FFFF00"/>
                </a:solidFill>
              </a:rPr>
              <a:t>млрд</a:t>
            </a:r>
            <a:r>
              <a:rPr lang="uk-UA" sz="4400" dirty="0">
                <a:solidFill>
                  <a:srgbClr val="FFFF00"/>
                </a:solidFill>
              </a:rPr>
              <a:t> осіб. </a:t>
            </a:r>
            <a:endParaRPr lang="ru-RU" sz="4400" dirty="0">
              <a:solidFill>
                <a:srgbClr val="FFFF00"/>
              </a:solidFill>
            </a:endParaRPr>
          </a:p>
        </p:txBody>
      </p:sp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34826" r="4777" b="19216"/>
          <a:stretch/>
        </p:blipFill>
        <p:spPr bwMode="auto">
          <a:xfrm>
            <a:off x="2627784" y="5085184"/>
            <a:ext cx="4015819" cy="1555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655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r>
              <a:rPr lang="uk-UA" sz="2600" dirty="0" smtClean="0">
                <a:solidFill>
                  <a:srgbClr val="FFFF00"/>
                </a:solidFill>
              </a:rPr>
              <a:t>Сучасне </a:t>
            </a:r>
            <a:r>
              <a:rPr lang="uk-UA" sz="2600" dirty="0">
                <a:solidFill>
                  <a:srgbClr val="FFFF00"/>
                </a:solidFill>
              </a:rPr>
              <a:t>населення Євразії складають народи, які належать до різних рас. Більша частина з них – представники європеоїдної раси. Європеоїди, які мають смагляву шкіру, темні очі і пряме темне волосся населяють Європу, Південно-Західну Азію та Індію. Європеоїди, які живуть на півночі Європи, відрізняються високим зростом, світлою шкірою, світлими очима і білявим волоссям.</a:t>
            </a:r>
            <a:endParaRPr lang="ru-RU" sz="2600" dirty="0">
              <a:solidFill>
                <a:srgbClr val="FFFF00"/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573017"/>
            <a:ext cx="4679106" cy="298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74720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uk-UA" sz="4000" dirty="0">
                <a:solidFill>
                  <a:srgbClr val="FFFF00"/>
                </a:solidFill>
              </a:rPr>
              <a:t>Різні представники </a:t>
            </a:r>
            <a:r>
              <a:rPr lang="uk-UA" sz="4000" dirty="0" smtClean="0">
                <a:solidFill>
                  <a:srgbClr val="FFFF00"/>
                </a:solidFill>
              </a:rPr>
              <a:t>європеоїдної </a:t>
            </a:r>
            <a:r>
              <a:rPr lang="uk-UA" sz="4000" dirty="0">
                <a:solidFill>
                  <a:srgbClr val="FFFF00"/>
                </a:solidFill>
              </a:rPr>
              <a:t>раси </a:t>
            </a:r>
            <a:endParaRPr lang="ru-RU" sz="4000" dirty="0">
              <a:solidFill>
                <a:srgbClr val="FFFF0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899592" y="1700808"/>
            <a:ext cx="7128792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9" y="0"/>
            <a:ext cx="91519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6632"/>
            <a:ext cx="8401080" cy="6009531"/>
          </a:xfrm>
        </p:spPr>
        <p:txBody>
          <a:bodyPr/>
          <a:lstStyle/>
          <a:p>
            <a:r>
              <a:rPr lang="uk-UA" sz="3600" dirty="0">
                <a:solidFill>
                  <a:srgbClr val="FFFF00"/>
                </a:solidFill>
              </a:rPr>
              <a:t>Народи, що належать до монголоїдної раси, населяють Центральну і Східну Азію. Представники цієї раси (монголи, китайці, казахи, корейці, японці) зазвичай низькорослі, з жовтувато-смаглявою шкірою, темними вузькими очима, чорним прямим волоссям. </a:t>
            </a:r>
            <a:endParaRPr lang="ru-RU" sz="3600" dirty="0">
              <a:solidFill>
                <a:srgbClr val="FFFF00"/>
              </a:solidFill>
            </a:endParaRPr>
          </a:p>
          <a:p>
            <a:endParaRPr lang="ru-RU" dirty="0"/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3" t="4053" r="4474" b="14414"/>
          <a:stretch/>
        </p:blipFill>
        <p:spPr bwMode="auto">
          <a:xfrm>
            <a:off x="2555776" y="4077072"/>
            <a:ext cx="3816424" cy="257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FF00"/>
                </a:solidFill>
              </a:rPr>
              <a:t>Жінка монголоїдної раси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071546"/>
            <a:ext cx="4005660" cy="5197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290"/>
            <a:ext cx="8247290" cy="4525963"/>
          </a:xfrm>
        </p:spPr>
        <p:txBody>
          <a:bodyPr/>
          <a:lstStyle/>
          <a:p>
            <a:r>
              <a:rPr lang="uk-UA" dirty="0"/>
              <a:t>На півдні Азії живуть представники негроїдної раси, що мають темну шкіру, вилицювате обличчя, хвилясте темне волосся.</a:t>
            </a:r>
            <a:endParaRPr lang="ru-RU" dirty="0"/>
          </a:p>
          <a:p>
            <a:pPr algn="ctr">
              <a:buNone/>
            </a:pPr>
            <a:r>
              <a:rPr lang="uk-UA" dirty="0" smtClean="0"/>
              <a:t>                                 </a:t>
            </a:r>
            <a:r>
              <a:rPr lang="uk-UA" dirty="0" smtClean="0">
                <a:solidFill>
                  <a:srgbClr val="FFFF00"/>
                </a:solidFill>
              </a:rPr>
              <a:t>Представники </a:t>
            </a:r>
            <a:r>
              <a:rPr lang="uk-UA" dirty="0">
                <a:solidFill>
                  <a:srgbClr val="FFFF00"/>
                </a:solidFill>
              </a:rPr>
              <a:t>негроїдної раси</a:t>
            </a:r>
            <a:endParaRPr lang="ru-RU" dirty="0">
              <a:solidFill>
                <a:srgbClr val="FFFF0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552" y="2348880"/>
            <a:ext cx="7956377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Національний склад населення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857232"/>
            <a:ext cx="8401080" cy="5715040"/>
          </a:xfrm>
        </p:spPr>
        <p:txBody>
          <a:bodyPr>
            <a:normAutofit/>
          </a:bodyPr>
          <a:lstStyle/>
          <a:p>
            <a:r>
              <a:rPr lang="uk-UA" dirty="0"/>
              <a:t>Національний склад населення Євразії дуже складний. Це пов’язано з багатовіковими переселеннями народів під час завойовницьких походів та міжусобних воєн. </a:t>
            </a:r>
            <a:endParaRPr lang="ru-RU" dirty="0"/>
          </a:p>
          <a:p>
            <a:r>
              <a:rPr lang="uk-UA" dirty="0"/>
              <a:t>Основними ознаками того чи іншого народу є спільні територія проживання і мова. За мовними ознаками населення Євразії належить до різних мовних груп, що об’єднуються у мовні сім’ї. Однією з найчисленніших є </a:t>
            </a:r>
            <a:r>
              <a:rPr lang="uk-UA" dirty="0">
                <a:solidFill>
                  <a:srgbClr val="FFFF00"/>
                </a:solidFill>
              </a:rPr>
              <a:t>індоєвропейська мовна сім’я</a:t>
            </a:r>
            <a:r>
              <a:rPr lang="uk-UA" dirty="0"/>
              <a:t>. В Європі до неї належать народи слов’янської мовної групи – українці, росіяни, білоруси, поляки та ін. В їх мовах чимало схожих слів, багато спільного і в культурі. </a:t>
            </a:r>
            <a:endParaRPr lang="ru-RU" dirty="0"/>
          </a:p>
          <a:p>
            <a:endParaRPr lang="ru-RU" dirty="0"/>
          </a:p>
        </p:txBody>
      </p:sp>
      <p:pic>
        <p:nvPicPr>
          <p:cNvPr id="3074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725144"/>
            <a:ext cx="3333307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За картами атласу </a:t>
            </a:r>
            <a:r>
              <a:rPr lang="ru-RU" dirty="0" err="1"/>
              <a:t>визначте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4000" dirty="0" smtClean="0">
                <a:solidFill>
                  <a:srgbClr val="FFFF00"/>
                </a:solidFill>
              </a:rPr>
              <a:t>Яку </a:t>
            </a:r>
            <a:r>
              <a:rPr lang="ru-RU" sz="4000" dirty="0" err="1">
                <a:solidFill>
                  <a:srgbClr val="FFFF00"/>
                </a:solidFill>
              </a:rPr>
              <a:t>частину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Європи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заселяють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представники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слов’янської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групи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народів</a:t>
            </a:r>
            <a:r>
              <a:rPr lang="ru-RU" sz="4000" dirty="0">
                <a:solidFill>
                  <a:srgbClr val="FFFF00"/>
                </a:solidFill>
              </a:rPr>
              <a:t>?</a:t>
            </a:r>
          </a:p>
          <a:p>
            <a:pPr lvl="0"/>
            <a:r>
              <a:rPr lang="ru-RU" sz="4000" dirty="0" err="1">
                <a:solidFill>
                  <a:srgbClr val="FFFF00"/>
                </a:solidFill>
              </a:rPr>
              <a:t>Які</a:t>
            </a:r>
            <a:r>
              <a:rPr lang="ru-RU" sz="4000" dirty="0">
                <a:solidFill>
                  <a:srgbClr val="FFFF00"/>
                </a:solidFill>
              </a:rPr>
              <a:t> народи </a:t>
            </a:r>
            <a:r>
              <a:rPr lang="ru-RU" sz="4000" dirty="0" err="1">
                <a:solidFill>
                  <a:srgbClr val="FFFF00"/>
                </a:solidFill>
              </a:rPr>
              <a:t>заселяють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Азію</a:t>
            </a:r>
            <a:r>
              <a:rPr lang="ru-RU" sz="4000" dirty="0">
                <a:solidFill>
                  <a:srgbClr val="FFFF00"/>
                </a:solidFill>
              </a:rPr>
              <a:t>?</a:t>
            </a:r>
          </a:p>
          <a:p>
            <a:pPr lvl="0"/>
            <a:r>
              <a:rPr lang="ru-RU" sz="4000" dirty="0" err="1">
                <a:solidFill>
                  <a:srgbClr val="FFFF00"/>
                </a:solidFill>
              </a:rPr>
              <a:t>Якими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мовами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розмовляють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мешканці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Євразії</a:t>
            </a:r>
            <a:r>
              <a:rPr lang="ru-RU" sz="4000" dirty="0">
                <a:solidFill>
                  <a:srgbClr val="FFFF00"/>
                </a:solidFill>
              </a:rPr>
              <a:t>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962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4213132" cy="5929330"/>
          </a:xfrm>
        </p:spPr>
        <p:txBody>
          <a:bodyPr>
            <a:normAutofit/>
          </a:bodyPr>
          <a:lstStyle/>
          <a:p>
            <a:r>
              <a:rPr lang="uk-UA" dirty="0"/>
              <a:t>Зеленим кольором на карті позначено країни, на території яких більшість населення складають слов’яни.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435475" y="692696"/>
            <a:ext cx="4708525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2797172"/>
          </a:xfrm>
        </p:spPr>
        <p:txBody>
          <a:bodyPr>
            <a:normAutofit fontScale="90000"/>
          </a:bodyPr>
          <a:lstStyle/>
          <a:p>
            <a:r>
              <a:rPr lang="uk-UA" dirty="0"/>
              <a:t>До народів германської групи належать німці, англійці, шведи, норвежці, а до романської  – французи, італійці, іспанці, румуни, молдавани.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771800" y="3016599"/>
            <a:ext cx="523875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3714752"/>
            <a:ext cx="237626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Представники германської групи</a:t>
            </a:r>
            <a:endParaRPr kumimoji="0" lang="uk-UA" sz="4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/>
              <a:t>В Азії мовами індоіранської групи розмовляють хіндустанці, перси, афганці.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3071810"/>
            <a:ext cx="7858148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357290" y="2285992"/>
            <a:ext cx="54292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Перси (індоіранська група)</a:t>
            </a:r>
            <a:endParaRPr kumimoji="0" lang="uk-UA" sz="4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2725734"/>
          </a:xfrm>
        </p:spPr>
        <p:txBody>
          <a:bodyPr>
            <a:normAutofit/>
          </a:bodyPr>
          <a:lstStyle/>
          <a:p>
            <a:r>
              <a:rPr lang="uk-UA" dirty="0"/>
              <a:t>Найчисленнішим народом на материку й у світі є китайці, які населяють Східну Азію. Вони належать до китайської групи сіно-тибетської мовної сім’ї. 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555776" y="3140968"/>
            <a:ext cx="5688632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85720" y="3714752"/>
            <a:ext cx="264320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Китайці</a:t>
            </a:r>
            <a:endParaRPr kumimoji="0" lang="uk-UA" sz="5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5184576" cy="4594522"/>
          </a:xfrm>
        </p:spPr>
        <p:txBody>
          <a:bodyPr>
            <a:normAutofit/>
          </a:bodyPr>
          <a:lstStyle/>
          <a:p>
            <a:r>
              <a:rPr lang="uk-UA" dirty="0"/>
              <a:t>Турки, туркмени, татари, азербайджанці, казахи, які проживають здебільшого у Західній Азії, належать до  тюркської мовної групи.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580112" y="1772816"/>
            <a:ext cx="30601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6228184" y="692696"/>
            <a:ext cx="23574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Татари</a:t>
            </a:r>
            <a:endParaRPr kumimoji="0" lang="uk-UA" sz="5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786210"/>
          </a:xfrm>
        </p:spPr>
        <p:txBody>
          <a:bodyPr>
            <a:normAutofit/>
          </a:bodyPr>
          <a:lstStyle/>
          <a:p>
            <a:r>
              <a:rPr lang="uk-UA" dirty="0"/>
              <a:t>Араби та євреї, які живуть у Південно-Західній Азії, належать до семітської групи. 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07504" y="2636912"/>
            <a:ext cx="401079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702299" y="1916832"/>
            <a:ext cx="25717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Араби </a:t>
            </a:r>
            <a:endParaRPr kumimoji="0" lang="uk-UA" sz="5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9" y="4786322"/>
            <a:ext cx="5929322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5652120" y="3501008"/>
            <a:ext cx="29289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Євреї</a:t>
            </a:r>
            <a:endParaRPr kumimoji="0" lang="uk-UA" sz="5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uk-UA" dirty="0"/>
              <a:t>Особливу мовну групу складають японці та корейці.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571612"/>
            <a:ext cx="4786314" cy="3162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714480" y="2357430"/>
            <a:ext cx="35004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Японці</a:t>
            </a:r>
            <a:endParaRPr kumimoji="0" lang="uk-UA" sz="6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3786190"/>
            <a:ext cx="5072066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5143504" y="5429264"/>
            <a:ext cx="30718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Корейці</a:t>
            </a:r>
            <a:endParaRPr kumimoji="0" lang="uk-UA" sz="6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00042"/>
            <a:ext cx="8643998" cy="5626121"/>
          </a:xfrm>
        </p:spPr>
        <p:txBody>
          <a:bodyPr/>
          <a:lstStyle/>
          <a:p>
            <a:r>
              <a:rPr lang="uk-UA" sz="5400" dirty="0">
                <a:solidFill>
                  <a:srgbClr val="FFFF00"/>
                </a:solidFill>
              </a:rPr>
              <a:t>Пануючою релігією в Європі є християнство</a:t>
            </a:r>
            <a:r>
              <a:rPr lang="uk-UA" sz="5400" dirty="0" smtClean="0">
                <a:solidFill>
                  <a:srgbClr val="FFFF00"/>
                </a:solidFill>
              </a:rPr>
              <a:t>.</a:t>
            </a:r>
          </a:p>
          <a:p>
            <a:r>
              <a:rPr lang="uk-UA" sz="5400" dirty="0" smtClean="0">
                <a:solidFill>
                  <a:srgbClr val="FFFF00"/>
                </a:solidFill>
              </a:rPr>
              <a:t> </a:t>
            </a:r>
            <a:r>
              <a:rPr lang="uk-UA" sz="5400" dirty="0">
                <a:solidFill>
                  <a:srgbClr val="FFFF00"/>
                </a:solidFill>
              </a:rPr>
              <a:t>В Азії разом з християнством поширені мусульманство (іслам), індуїзм, буддизм.</a:t>
            </a:r>
            <a:endParaRPr lang="ru-RU" sz="5400" dirty="0">
              <a:solidFill>
                <a:srgbClr val="FFFF00"/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http://narodna-osvita.com.ua/uploads/geog7pestushko2k15/geog7pestushko2k15-12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32"/>
          <a:stretch/>
        </p:blipFill>
        <p:spPr bwMode="auto">
          <a:xfrm>
            <a:off x="6300192" y="4941168"/>
            <a:ext cx="2376264" cy="169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narodna-osvita.com.ua/uploads/geog7pestushko2k15/geog7pestushko2k15-12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26"/>
          <a:stretch/>
        </p:blipFill>
        <p:spPr bwMode="auto">
          <a:xfrm>
            <a:off x="7109223" y="188640"/>
            <a:ext cx="1882724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Завдання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25658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1</a:t>
            </a:r>
            <a:r>
              <a:rPr lang="ru-RU" sz="3200" dirty="0">
                <a:solidFill>
                  <a:srgbClr val="FFFF00"/>
                </a:solidFill>
              </a:rPr>
              <a:t>) За картами атласу </a:t>
            </a:r>
            <a:r>
              <a:rPr lang="ru-RU" sz="3200" dirty="0" err="1">
                <a:solidFill>
                  <a:srgbClr val="FFFF00"/>
                </a:solidFill>
              </a:rPr>
              <a:t>визначте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r>
              <a:rPr lang="ru-RU" sz="3200" dirty="0" err="1">
                <a:solidFill>
                  <a:srgbClr val="FFFF00"/>
                </a:solidFill>
              </a:rPr>
              <a:t>райони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r>
              <a:rPr lang="ru-RU" sz="3200" dirty="0" err="1">
                <a:solidFill>
                  <a:srgbClr val="FFFF00"/>
                </a:solidFill>
              </a:rPr>
              <a:t>Євразії</a:t>
            </a:r>
            <a:r>
              <a:rPr lang="ru-RU" sz="3200" dirty="0">
                <a:solidFill>
                  <a:srgbClr val="FFFF00"/>
                </a:solidFill>
              </a:rPr>
              <a:t> з </a:t>
            </a:r>
            <a:r>
              <a:rPr lang="ru-RU" sz="3200" dirty="0" err="1">
                <a:solidFill>
                  <a:srgbClr val="FFFF00"/>
                </a:solidFill>
              </a:rPr>
              <a:t>найбільшою</a:t>
            </a:r>
            <a:r>
              <a:rPr lang="ru-RU" sz="3200" dirty="0">
                <a:solidFill>
                  <a:srgbClr val="FFFF00"/>
                </a:solidFill>
              </a:rPr>
              <a:t> й </a:t>
            </a:r>
            <a:r>
              <a:rPr lang="ru-RU" sz="3200" dirty="0" err="1">
                <a:solidFill>
                  <a:srgbClr val="FFFF00"/>
                </a:solidFill>
              </a:rPr>
              <a:t>найменшою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r>
              <a:rPr lang="ru-RU" sz="3200" dirty="0" err="1">
                <a:solidFill>
                  <a:srgbClr val="FFFF00"/>
                </a:solidFill>
              </a:rPr>
              <a:t>густотою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r>
              <a:rPr lang="ru-RU" sz="3200" dirty="0" err="1">
                <a:solidFill>
                  <a:srgbClr val="FFFF00"/>
                </a:solidFill>
              </a:rPr>
              <a:t>населення</a:t>
            </a:r>
            <a:r>
              <a:rPr lang="ru-RU" sz="3200" dirty="0">
                <a:solidFill>
                  <a:srgbClr val="FFFF00"/>
                </a:solidFill>
              </a:rPr>
              <a:t>. </a:t>
            </a:r>
            <a:r>
              <a:rPr lang="ru-RU" sz="3200" dirty="0" err="1">
                <a:solidFill>
                  <a:srgbClr val="FFFF00"/>
                </a:solidFill>
              </a:rPr>
              <a:t>Поясніть</a:t>
            </a:r>
            <a:r>
              <a:rPr lang="ru-RU" sz="3200" dirty="0">
                <a:solidFill>
                  <a:srgbClr val="FFFF00"/>
                </a:solidFill>
              </a:rPr>
              <a:t> причини </a:t>
            </a:r>
            <a:r>
              <a:rPr lang="ru-RU" sz="3200" dirty="0" err="1">
                <a:solidFill>
                  <a:srgbClr val="FFFF00"/>
                </a:solidFill>
              </a:rPr>
              <a:t>нерівномірного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r>
              <a:rPr lang="ru-RU" sz="3200" dirty="0" err="1">
                <a:solidFill>
                  <a:srgbClr val="FFFF00"/>
                </a:solidFill>
              </a:rPr>
              <a:t>розміщення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r>
              <a:rPr lang="ru-RU" sz="3200" dirty="0" err="1">
                <a:solidFill>
                  <a:srgbClr val="FFFF00"/>
                </a:solidFill>
              </a:rPr>
              <a:t>населення</a:t>
            </a:r>
            <a:r>
              <a:rPr lang="ru-RU" sz="3200" dirty="0">
                <a:solidFill>
                  <a:srgbClr val="FFFF00"/>
                </a:solidFill>
              </a:rPr>
              <a:t> на материку. </a:t>
            </a:r>
            <a:endParaRPr lang="ru-RU" sz="3200" dirty="0" smtClean="0">
              <a:solidFill>
                <a:srgbClr val="FFFF00"/>
              </a:solidFill>
            </a:endParaRPr>
          </a:p>
          <a:p>
            <a:r>
              <a:rPr lang="ru-RU" sz="3200" dirty="0" smtClean="0">
                <a:solidFill>
                  <a:srgbClr val="FFFF00"/>
                </a:solidFill>
              </a:rPr>
              <a:t>2</a:t>
            </a:r>
            <a:r>
              <a:rPr lang="ru-RU" sz="3200" dirty="0">
                <a:solidFill>
                  <a:srgbClr val="FFFF00"/>
                </a:solidFill>
              </a:rPr>
              <a:t>) </a:t>
            </a:r>
            <a:r>
              <a:rPr lang="ru-RU" sz="3200" dirty="0" err="1">
                <a:solidFill>
                  <a:srgbClr val="FFFF00"/>
                </a:solidFill>
              </a:rPr>
              <a:t>Обчисліть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r>
              <a:rPr lang="ru-RU" sz="3200" dirty="0" err="1">
                <a:solidFill>
                  <a:srgbClr val="FFFF00"/>
                </a:solidFill>
              </a:rPr>
              <a:t>середню</a:t>
            </a:r>
            <a:r>
              <a:rPr lang="ru-RU" sz="3200" dirty="0">
                <a:solidFill>
                  <a:srgbClr val="FFFF00"/>
                </a:solidFill>
              </a:rPr>
              <a:t> густоту </a:t>
            </a:r>
            <a:r>
              <a:rPr lang="ru-RU" sz="3200" dirty="0" err="1">
                <a:solidFill>
                  <a:srgbClr val="FFFF00"/>
                </a:solidFill>
              </a:rPr>
              <a:t>населення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r>
              <a:rPr lang="ru-RU" sz="3200" dirty="0" err="1">
                <a:solidFill>
                  <a:srgbClr val="FFFF00"/>
                </a:solidFill>
              </a:rPr>
              <a:t>Євразії</a:t>
            </a:r>
            <a:r>
              <a:rPr lang="ru-RU" sz="3200" dirty="0">
                <a:solidFill>
                  <a:srgbClr val="FFFF00"/>
                </a:solidFill>
              </a:rPr>
              <a:t> та </a:t>
            </a:r>
            <a:r>
              <a:rPr lang="ru-RU" sz="3200" dirty="0" err="1">
                <a:solidFill>
                  <a:srgbClr val="FFFF00"/>
                </a:solidFill>
              </a:rPr>
              <a:t>порівняйте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r>
              <a:rPr lang="ru-RU" sz="3200" dirty="0" err="1">
                <a:solidFill>
                  <a:srgbClr val="FFFF00"/>
                </a:solidFill>
              </a:rPr>
              <a:t>її</a:t>
            </a:r>
            <a:r>
              <a:rPr lang="ru-RU" sz="3200" dirty="0">
                <a:solidFill>
                  <a:srgbClr val="FFFF00"/>
                </a:solidFill>
              </a:rPr>
              <a:t> з </a:t>
            </a:r>
            <a:r>
              <a:rPr lang="ru-RU" sz="3200" dirty="0" err="1">
                <a:solidFill>
                  <a:srgbClr val="FFFF00"/>
                </a:solidFill>
              </a:rPr>
              <a:t>аналогічним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r>
              <a:rPr lang="ru-RU" sz="3200" dirty="0" err="1">
                <a:solidFill>
                  <a:srgbClr val="FFFF00"/>
                </a:solidFill>
              </a:rPr>
              <a:t>показником</a:t>
            </a:r>
            <a:r>
              <a:rPr lang="ru-RU" sz="3200" dirty="0">
                <a:solidFill>
                  <a:srgbClr val="FFFF00"/>
                </a:solidFill>
              </a:rPr>
              <a:t> на </a:t>
            </a:r>
            <a:r>
              <a:rPr lang="ru-RU" sz="3200" dirty="0" err="1">
                <a:solidFill>
                  <a:srgbClr val="FFFF00"/>
                </a:solidFill>
              </a:rPr>
              <a:t>інших</a:t>
            </a:r>
            <a:r>
              <a:rPr lang="ru-RU" sz="3200" dirty="0">
                <a:solidFill>
                  <a:srgbClr val="FFFF00"/>
                </a:solidFill>
              </a:rPr>
              <a:t> материках.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956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5300" b="1" dirty="0">
                <a:solidFill>
                  <a:srgbClr val="00B050"/>
                </a:solidFill>
              </a:rPr>
              <a:t>А ви знали, що …?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142984"/>
            <a:ext cx="8858312" cy="5357850"/>
          </a:xfrm>
        </p:spPr>
        <p:txBody>
          <a:bodyPr/>
          <a:lstStyle/>
          <a:p>
            <a:pPr>
              <a:buNone/>
            </a:pPr>
            <a:r>
              <a:rPr lang="uk-UA" sz="4000" b="1" dirty="0" smtClean="0">
                <a:solidFill>
                  <a:srgbClr val="FF0000"/>
                </a:solidFill>
              </a:rPr>
              <a:t>   </a:t>
            </a:r>
            <a:r>
              <a:rPr lang="uk-UA" sz="4000" b="1" dirty="0">
                <a:solidFill>
                  <a:srgbClr val="FFFF00"/>
                </a:solidFill>
              </a:rPr>
              <a:t>Найгустіше заселеними в Євразії є території Великої Китайської рівнини, </a:t>
            </a:r>
            <a:r>
              <a:rPr lang="uk-UA" sz="4000" b="1" dirty="0" err="1">
                <a:solidFill>
                  <a:srgbClr val="FFFF00"/>
                </a:solidFill>
              </a:rPr>
              <a:t>Індо-Гангської</a:t>
            </a:r>
            <a:r>
              <a:rPr lang="uk-UA" sz="4000" b="1" dirty="0">
                <a:solidFill>
                  <a:srgbClr val="FFFF00"/>
                </a:solidFill>
              </a:rPr>
              <a:t> низовини, півострова Індокитай та </a:t>
            </a:r>
            <a:r>
              <a:rPr lang="uk-UA" sz="4000" b="1" dirty="0" smtClean="0">
                <a:solidFill>
                  <a:srgbClr val="FFFF00"/>
                </a:solidFill>
              </a:rPr>
              <a:t>Японських </a:t>
            </a:r>
            <a:r>
              <a:rPr lang="uk-UA" sz="4000" b="1" dirty="0">
                <a:solidFill>
                  <a:srgbClr val="FFFF00"/>
                </a:solidFill>
              </a:rPr>
              <a:t>островів. Середня густота населення тут подекуди сягає 1500 чол. </a:t>
            </a:r>
            <a:r>
              <a:rPr lang="uk-UA" sz="4000" b="1" dirty="0" smtClean="0">
                <a:solidFill>
                  <a:srgbClr val="FFFF00"/>
                </a:solidFill>
              </a:rPr>
              <a:t>на </a:t>
            </a:r>
            <a:r>
              <a:rPr lang="uk-UA" sz="4000" b="1" dirty="0">
                <a:solidFill>
                  <a:srgbClr val="FFFF00"/>
                </a:solidFill>
              </a:rPr>
              <a:t>1 </a:t>
            </a:r>
            <a:r>
              <a:rPr lang="uk-UA" sz="4000" b="1" dirty="0" smtClean="0">
                <a:solidFill>
                  <a:srgbClr val="FFFF00"/>
                </a:solidFill>
              </a:rPr>
              <a:t>км2.</a:t>
            </a:r>
            <a:endParaRPr lang="ru-RU" sz="4000" b="1" dirty="0">
              <a:solidFill>
                <a:srgbClr val="FFFF0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710" y="0"/>
            <a:ext cx="1146175" cy="965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File:Рельеф Индии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29" t="25093" r="22609" b="50000"/>
          <a:stretch/>
        </p:blipFill>
        <p:spPr bwMode="auto">
          <a:xfrm>
            <a:off x="3419872" y="5157192"/>
            <a:ext cx="1847653" cy="1423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Похожее изображение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2707" r="14639" b="22851"/>
          <a:stretch/>
        </p:blipFill>
        <p:spPr bwMode="auto">
          <a:xfrm>
            <a:off x="899591" y="5014549"/>
            <a:ext cx="1606509" cy="1510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Похожее изображение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91" t="9718" r="3189" b="39715"/>
          <a:stretch/>
        </p:blipFill>
        <p:spPr bwMode="auto">
          <a:xfrm>
            <a:off x="6001149" y="4841406"/>
            <a:ext cx="1659117" cy="1857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Прийом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Проблемне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102027"/>
          </a:xfrm>
        </p:spPr>
        <p:txBody>
          <a:bodyPr/>
          <a:lstStyle/>
          <a:p>
            <a:r>
              <a:rPr lang="ru-RU" dirty="0"/>
              <a:t>Як </a:t>
            </a:r>
            <a:r>
              <a:rPr lang="ru-RU" dirty="0" err="1"/>
              <a:t>бачимо</a:t>
            </a:r>
            <a:r>
              <a:rPr lang="ru-RU" dirty="0"/>
              <a:t>, за </a:t>
            </a:r>
            <a:r>
              <a:rPr lang="ru-RU" dirty="0" err="1"/>
              <a:t>чисельністю</a:t>
            </a:r>
            <a:r>
              <a:rPr lang="ru-RU" dirty="0"/>
              <a:t>, </a:t>
            </a:r>
            <a:r>
              <a:rPr lang="ru-RU" dirty="0" err="1"/>
              <a:t>розміщенням</a:t>
            </a:r>
            <a:r>
              <a:rPr lang="ru-RU" dirty="0"/>
              <a:t> й складом </a:t>
            </a:r>
            <a:r>
              <a:rPr lang="ru-RU" dirty="0" err="1"/>
              <a:t>населення</a:t>
            </a:r>
            <a:r>
              <a:rPr lang="ru-RU" dirty="0"/>
              <a:t> </a:t>
            </a:r>
            <a:r>
              <a:rPr lang="ru-RU" dirty="0" err="1"/>
              <a:t>Євразія</a:t>
            </a:r>
            <a:r>
              <a:rPr lang="ru-RU" dirty="0"/>
              <a:t>, як і за </a:t>
            </a:r>
            <a:r>
              <a:rPr lang="ru-RU" dirty="0" err="1"/>
              <a:t>природними</a:t>
            </a:r>
            <a:r>
              <a:rPr lang="ru-RU" dirty="0"/>
              <a:t> </a:t>
            </a:r>
            <a:r>
              <a:rPr lang="ru-RU" dirty="0" err="1"/>
              <a:t>особливостями</a:t>
            </a:r>
            <a:r>
              <a:rPr lang="ru-RU" dirty="0"/>
              <a:t>, </a:t>
            </a:r>
            <a:r>
              <a:rPr lang="ru-RU" dirty="0" err="1"/>
              <a:t>відрізняється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материків</a:t>
            </a:r>
            <a:r>
              <a:rPr lang="ru-RU" dirty="0" smtClean="0"/>
              <a:t>.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>
                <a:solidFill>
                  <a:srgbClr val="FFFF00"/>
                </a:solidFill>
              </a:rPr>
              <a:t>Чим, на вашу думку, </a:t>
            </a:r>
            <a:r>
              <a:rPr lang="ru-RU" dirty="0" err="1">
                <a:solidFill>
                  <a:srgbClr val="FFFF00"/>
                </a:solidFill>
              </a:rPr>
              <a:t>це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зумовлено</a:t>
            </a:r>
            <a:r>
              <a:rPr lang="ru-RU" dirty="0">
                <a:solidFill>
                  <a:srgbClr val="FFFF00"/>
                </a:solidFill>
              </a:rPr>
              <a:t>? </a:t>
            </a:r>
            <a:endParaRPr lang="ru-RU" dirty="0" smtClean="0">
              <a:solidFill>
                <a:srgbClr val="FFFF00"/>
              </a:solidFill>
            </a:endParaRPr>
          </a:p>
          <a:p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Які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знання</a:t>
            </a:r>
            <a:r>
              <a:rPr lang="ru-RU" dirty="0">
                <a:solidFill>
                  <a:srgbClr val="FFFF00"/>
                </a:solidFill>
              </a:rPr>
              <a:t> та </a:t>
            </a:r>
            <a:r>
              <a:rPr lang="ru-RU" dirty="0" err="1">
                <a:solidFill>
                  <a:srgbClr val="FFFF00"/>
                </a:solidFill>
              </a:rPr>
              <a:t>уміння</a:t>
            </a:r>
            <a:r>
              <a:rPr lang="ru-RU" dirty="0">
                <a:solidFill>
                  <a:srgbClr val="FFFF00"/>
                </a:solidFill>
              </a:rPr>
              <a:t> стали вам у </a:t>
            </a:r>
            <a:r>
              <a:rPr lang="ru-RU" dirty="0" err="1">
                <a:solidFill>
                  <a:srgbClr val="FFFF00"/>
                </a:solidFill>
              </a:rPr>
              <a:t>пригоді</a:t>
            </a:r>
            <a:r>
              <a:rPr lang="ru-RU" dirty="0">
                <a:solidFill>
                  <a:srgbClr val="FFFF00"/>
                </a:solidFill>
              </a:rPr>
              <a:t> для </a:t>
            </a:r>
            <a:r>
              <a:rPr lang="ru-RU" dirty="0" err="1">
                <a:solidFill>
                  <a:srgbClr val="FFFF00"/>
                </a:solidFill>
              </a:rPr>
              <a:t>визначення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загальних</a:t>
            </a:r>
            <a:r>
              <a:rPr lang="ru-RU" dirty="0">
                <a:solidFill>
                  <a:srgbClr val="FFFF00"/>
                </a:solidFill>
              </a:rPr>
              <a:t> рис </a:t>
            </a:r>
            <a:r>
              <a:rPr lang="ru-RU" dirty="0" err="1">
                <a:solidFill>
                  <a:srgbClr val="FFFF00"/>
                </a:solidFill>
              </a:rPr>
              <a:t>населення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Євразії</a:t>
            </a:r>
            <a:r>
              <a:rPr lang="ru-RU" dirty="0">
                <a:solidFill>
                  <a:srgbClr val="FFFF00"/>
                </a:solidFill>
              </a:rPr>
              <a:t>?</a:t>
            </a:r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66"/>
          <a:stretch/>
        </p:blipFill>
        <p:spPr bwMode="auto">
          <a:xfrm>
            <a:off x="1907704" y="3573015"/>
            <a:ext cx="4752528" cy="305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3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1462"/>
            <a:ext cx="8229600" cy="642150"/>
          </a:xfrm>
        </p:spPr>
        <p:txBody>
          <a:bodyPr>
            <a:normAutofit/>
          </a:bodyPr>
          <a:lstStyle/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Прийом «Експрес-тест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92696"/>
            <a:ext cx="9001000" cy="61487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uk-UA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uk-UA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Серед світових релігій в західній частині Євразії найбільш поширеною є:</a:t>
            </a:r>
          </a:p>
          <a:p>
            <a:pPr marL="0" indent="0">
              <a:buNone/>
            </a:pPr>
            <a:r>
              <a:rPr lang="uk-UA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uk-UA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) Християнство ;   2) буддизм;    3) іслам</a:t>
            </a:r>
          </a:p>
          <a:p>
            <a:pPr marL="0" indent="0">
              <a:buNone/>
            </a:pPr>
            <a:endParaRPr lang="uk-UA" sz="1800" b="1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uk-UA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uk-UA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uk-UA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Яке з тверджень є неправильним ?</a:t>
            </a:r>
          </a:p>
          <a:p>
            <a:pPr marL="0" indent="0">
              <a:buNone/>
            </a:pPr>
            <a:r>
              <a:rPr lang="uk-UA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uk-UA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) Китай </a:t>
            </a:r>
            <a:r>
              <a:rPr lang="uk-UA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- найбільша за чисельністю населення країна світу</a:t>
            </a:r>
          </a:p>
          <a:p>
            <a:pPr marL="0" indent="0">
              <a:buNone/>
            </a:pPr>
            <a:r>
              <a:rPr lang="uk-UA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 2</a:t>
            </a:r>
            <a:r>
              <a:rPr lang="uk-UA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) В </a:t>
            </a:r>
            <a:r>
              <a:rPr lang="uk-UA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Індії менша, ніж в Китаї густота населення</a:t>
            </a:r>
          </a:p>
          <a:p>
            <a:pPr marL="0" indent="0">
              <a:buNone/>
            </a:pPr>
            <a:r>
              <a:rPr lang="uk-UA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 3</a:t>
            </a:r>
            <a:r>
              <a:rPr lang="uk-UA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) Індонезія </a:t>
            </a:r>
            <a:r>
              <a:rPr lang="uk-UA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- найбільша за чисельністю населення мусульманська країна </a:t>
            </a:r>
            <a:r>
              <a:rPr lang="uk-UA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світу</a:t>
            </a:r>
          </a:p>
          <a:p>
            <a:pPr marL="0" indent="0">
              <a:buNone/>
            </a:pPr>
            <a:endParaRPr lang="uk-UA" sz="1800" b="1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.Самий </a:t>
            </a:r>
            <a:r>
              <a:rPr lang="ru-RU" sz="1800" b="1" dirty="0" err="1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численний</a:t>
            </a: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народ </a:t>
            </a:r>
            <a:r>
              <a:rPr lang="ru-RU" sz="1800" b="1" dirty="0" err="1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світу</a:t>
            </a: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: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А) </a:t>
            </a:r>
            <a:r>
              <a:rPr lang="ru-RU" sz="1800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Росіяни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;</a:t>
            </a:r>
            <a:r>
              <a:rPr lang="ru-RU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     Б</a:t>
            </a:r>
            <a:r>
              <a:rPr lang="ru-RU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) </a:t>
            </a:r>
            <a:r>
              <a:rPr lang="ru-RU" sz="1800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Американці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;</a:t>
            </a:r>
            <a:r>
              <a:rPr lang="ru-RU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    В) </a:t>
            </a:r>
            <a:r>
              <a:rPr lang="ru-RU" sz="1800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Китайці</a:t>
            </a:r>
            <a:endParaRPr lang="ru-RU" sz="1800" dirty="0" smtClean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ru-RU" sz="1800" b="1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4. </a:t>
            </a: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 </a:t>
            </a:r>
            <a:r>
              <a:rPr lang="ru-RU" sz="1800" b="1" dirty="0" err="1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Людська</a:t>
            </a: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раса, яка на материку </a:t>
            </a:r>
            <a:r>
              <a:rPr lang="ru-RU" sz="1800" b="1" dirty="0" err="1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Євразія</a:t>
            </a: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становить 45 % </a:t>
            </a:r>
            <a:r>
              <a:rPr lang="ru-RU" sz="1800" b="1" dirty="0" err="1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населення</a:t>
            </a: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, —</a:t>
            </a:r>
            <a:r>
              <a:rPr lang="ru-RU" sz="1800" b="1" dirty="0" err="1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це</a:t>
            </a: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: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А) </a:t>
            </a:r>
            <a:r>
              <a:rPr lang="ru-RU" sz="1800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європеоїдна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;</a:t>
            </a:r>
            <a:r>
              <a:rPr lang="ru-RU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   Б) </a:t>
            </a:r>
            <a:r>
              <a:rPr lang="ru-RU" sz="1800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негроїдна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;</a:t>
            </a:r>
            <a:r>
              <a:rPr lang="ru-RU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  В) </a:t>
            </a:r>
            <a:r>
              <a:rPr lang="ru-RU" sz="1800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монголоїдна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;</a:t>
            </a:r>
            <a:r>
              <a:rPr lang="ru-RU" sz="18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    Г) </a:t>
            </a:r>
            <a:r>
              <a:rPr lang="ru-RU" sz="1800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австралоїдна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pPr marL="0" indent="0">
              <a:buNone/>
            </a:pPr>
            <a:endParaRPr lang="ru-RU" sz="1800" b="1" dirty="0" smtClean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5.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Найменша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кількість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населення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з-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поміж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вказаних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країн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Євразії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і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світу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має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: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а) </a:t>
            </a:r>
            <a:r>
              <a:rPr lang="ru-RU" sz="1800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Росія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;   б) Китай ;  в) </a:t>
            </a:r>
            <a:r>
              <a:rPr lang="ru-RU" sz="1800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Індія</a:t>
            </a:r>
            <a:r>
              <a:rPr lang="ru-RU" sz="18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;    г) США.</a:t>
            </a:r>
          </a:p>
          <a:p>
            <a:pPr marL="0" indent="0">
              <a:buNone/>
            </a:pPr>
            <a:endParaRPr lang="ru-RU" sz="1800" b="1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6.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Назвіть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чинники</a:t>
            </a: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ru-RU" sz="1800" b="1" dirty="0" err="1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що</a:t>
            </a: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b="1" dirty="0" err="1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впливають</a:t>
            </a:r>
            <a:r>
              <a:rPr lang="ru-RU" sz="1800" b="1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на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розміщення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населення</a:t>
            </a:r>
            <a:r>
              <a:rPr lang="ru-RU" sz="1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Євраз</a:t>
            </a:r>
            <a:r>
              <a:rPr lang="uk-UA" sz="1800" b="1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ії</a:t>
            </a:r>
            <a:endParaRPr lang="uk-UA" sz="1800" b="1" dirty="0" smtClean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57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solidFill>
                  <a:srgbClr val="FFFF00"/>
                </a:solidFill>
              </a:rPr>
              <a:t>7</a:t>
            </a:r>
            <a:r>
              <a:rPr lang="ru-RU" sz="1800" b="1" dirty="0" smtClean="0">
                <a:solidFill>
                  <a:srgbClr val="FFFF00"/>
                </a:solidFill>
              </a:rPr>
              <a:t>.Частина </a:t>
            </a:r>
            <a:r>
              <a:rPr lang="ru-RU" sz="1800" b="1" dirty="0" err="1">
                <a:solidFill>
                  <a:srgbClr val="FFFF00"/>
                </a:solidFill>
              </a:rPr>
              <a:t>Євразії</a:t>
            </a:r>
            <a:r>
              <a:rPr lang="ru-RU" sz="1800" b="1" dirty="0">
                <a:solidFill>
                  <a:srgbClr val="FFFF00"/>
                </a:solidFill>
              </a:rPr>
              <a:t>, в </a:t>
            </a:r>
            <a:r>
              <a:rPr lang="ru-RU" sz="1800" b="1" dirty="0" err="1">
                <a:solidFill>
                  <a:srgbClr val="FFFF00"/>
                </a:solidFill>
              </a:rPr>
              <a:t>якій</a:t>
            </a:r>
            <a:r>
              <a:rPr lang="ru-RU" sz="1800" b="1" dirty="0">
                <a:solidFill>
                  <a:srgbClr val="FFFF00"/>
                </a:solidFill>
              </a:rPr>
              <a:t> </a:t>
            </a:r>
            <a:r>
              <a:rPr lang="ru-RU" sz="1800" b="1" dirty="0" err="1">
                <a:solidFill>
                  <a:srgbClr val="FFFF00"/>
                </a:solidFill>
              </a:rPr>
              <a:t>проживають</a:t>
            </a:r>
            <a:r>
              <a:rPr lang="ru-RU" sz="1800" b="1" dirty="0">
                <a:solidFill>
                  <a:srgbClr val="FFFF00"/>
                </a:solidFill>
              </a:rPr>
              <a:t> </a:t>
            </a:r>
            <a:r>
              <a:rPr lang="ru-RU" sz="1800" b="1" dirty="0" err="1">
                <a:solidFill>
                  <a:srgbClr val="FFFF00"/>
                </a:solidFill>
              </a:rPr>
              <a:t>слов’янські</a:t>
            </a:r>
            <a:r>
              <a:rPr lang="ru-RU" sz="1800" b="1" dirty="0">
                <a:solidFill>
                  <a:srgbClr val="FFFF00"/>
                </a:solidFill>
              </a:rPr>
              <a:t> народи: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FFFF00"/>
                </a:solidFill>
              </a:rPr>
              <a:t>а) </a:t>
            </a:r>
            <a:r>
              <a:rPr lang="ru-RU" sz="1800" dirty="0" err="1">
                <a:solidFill>
                  <a:srgbClr val="FFFF00"/>
                </a:solidFill>
              </a:rPr>
              <a:t>Східна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Європа</a:t>
            </a:r>
            <a:r>
              <a:rPr lang="ru-RU" sz="1800" dirty="0">
                <a:solidFill>
                  <a:srgbClr val="FFFF00"/>
                </a:solidFill>
              </a:rPr>
              <a:t> і </a:t>
            </a:r>
            <a:r>
              <a:rPr lang="ru-RU" sz="1800" dirty="0" err="1">
                <a:solidFill>
                  <a:srgbClr val="FFFF00"/>
                </a:solidFill>
              </a:rPr>
              <a:t>Північна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б) </a:t>
            </a:r>
            <a:r>
              <a:rPr lang="ru-RU" sz="1800" dirty="0" err="1">
                <a:solidFill>
                  <a:srgbClr val="FFFF00"/>
                </a:solidFill>
              </a:rPr>
              <a:t>Північна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 і </a:t>
            </a:r>
            <a:r>
              <a:rPr lang="ru-RU" sz="1800" dirty="0" err="1">
                <a:solidFill>
                  <a:srgbClr val="FFFF00"/>
                </a:solidFill>
              </a:rPr>
              <a:t>Північна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Європа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в) </a:t>
            </a:r>
            <a:r>
              <a:rPr lang="ru-RU" sz="1800" dirty="0" err="1">
                <a:solidFill>
                  <a:srgbClr val="FFFF00"/>
                </a:solidFill>
              </a:rPr>
              <a:t>Північна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Європа</a:t>
            </a:r>
            <a:r>
              <a:rPr lang="ru-RU" sz="1800" dirty="0">
                <a:solidFill>
                  <a:srgbClr val="FFFF00"/>
                </a:solidFill>
              </a:rPr>
              <a:t> і </a:t>
            </a:r>
            <a:r>
              <a:rPr lang="ru-RU" sz="1800" dirty="0" err="1">
                <a:solidFill>
                  <a:srgbClr val="FFFF00"/>
                </a:solidFill>
              </a:rPr>
              <a:t>Південна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г) </a:t>
            </a:r>
            <a:r>
              <a:rPr lang="ru-RU" sz="1800" dirty="0" err="1">
                <a:solidFill>
                  <a:srgbClr val="FFFF00"/>
                </a:solidFill>
              </a:rPr>
              <a:t>Південна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 і </a:t>
            </a:r>
            <a:r>
              <a:rPr lang="ru-RU" sz="1800" dirty="0" err="1">
                <a:solidFill>
                  <a:srgbClr val="FFFF00"/>
                </a:solidFill>
              </a:rPr>
              <a:t>Східна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Європа</a:t>
            </a:r>
            <a:r>
              <a:rPr lang="ru-RU" sz="1800" dirty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1800" b="1" dirty="0">
                <a:solidFill>
                  <a:srgbClr val="FFFF00"/>
                </a:solidFill>
              </a:rPr>
              <a:t>8</a:t>
            </a:r>
            <a:r>
              <a:rPr lang="ru-RU" sz="1800" b="1" dirty="0" smtClean="0">
                <a:solidFill>
                  <a:srgbClr val="FFFF00"/>
                </a:solidFill>
              </a:rPr>
              <a:t>.Частина </a:t>
            </a:r>
            <a:r>
              <a:rPr lang="ru-RU" sz="1800" b="1" dirty="0" err="1">
                <a:solidFill>
                  <a:srgbClr val="FFFF00"/>
                </a:solidFill>
              </a:rPr>
              <a:t>Євразії</a:t>
            </a:r>
            <a:r>
              <a:rPr lang="ru-RU" sz="1800" b="1" dirty="0">
                <a:solidFill>
                  <a:srgbClr val="FFFF00"/>
                </a:solidFill>
              </a:rPr>
              <a:t>, в </a:t>
            </a:r>
            <a:r>
              <a:rPr lang="ru-RU" sz="1800" b="1" dirty="0" err="1">
                <a:solidFill>
                  <a:srgbClr val="FFFF00"/>
                </a:solidFill>
              </a:rPr>
              <a:t>якій</a:t>
            </a:r>
            <a:r>
              <a:rPr lang="ru-RU" sz="1800" b="1" dirty="0">
                <a:solidFill>
                  <a:srgbClr val="FFFF00"/>
                </a:solidFill>
              </a:rPr>
              <a:t> </a:t>
            </a:r>
            <a:r>
              <a:rPr lang="ru-RU" sz="1800" b="1" dirty="0" err="1">
                <a:solidFill>
                  <a:srgbClr val="FFFF00"/>
                </a:solidFill>
              </a:rPr>
              <a:t>проживають</a:t>
            </a:r>
            <a:r>
              <a:rPr lang="ru-RU" sz="1800" b="1" dirty="0">
                <a:solidFill>
                  <a:srgbClr val="FFFF00"/>
                </a:solidFill>
              </a:rPr>
              <a:t> </a:t>
            </a:r>
            <a:r>
              <a:rPr lang="ru-RU" sz="1800" b="1" dirty="0" err="1">
                <a:solidFill>
                  <a:srgbClr val="FFFF00"/>
                </a:solidFill>
              </a:rPr>
              <a:t>слов’янські</a:t>
            </a:r>
            <a:r>
              <a:rPr lang="ru-RU" sz="1800" b="1" dirty="0">
                <a:solidFill>
                  <a:srgbClr val="FFFF00"/>
                </a:solidFill>
              </a:rPr>
              <a:t> народи: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FFFF00"/>
                </a:solidFill>
              </a:rPr>
              <a:t>а) </a:t>
            </a:r>
            <a:r>
              <a:rPr lang="ru-RU" sz="1800" dirty="0" err="1">
                <a:solidFill>
                  <a:srgbClr val="FFFF00"/>
                </a:solidFill>
              </a:rPr>
              <a:t>Східна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Європа</a:t>
            </a:r>
            <a:r>
              <a:rPr lang="ru-RU" sz="1800" dirty="0">
                <a:solidFill>
                  <a:srgbClr val="FFFF00"/>
                </a:solidFill>
              </a:rPr>
              <a:t> і </a:t>
            </a:r>
            <a:r>
              <a:rPr lang="ru-RU" sz="1800" dirty="0" err="1">
                <a:solidFill>
                  <a:srgbClr val="FFFF00"/>
                </a:solidFill>
              </a:rPr>
              <a:t>Північна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б) </a:t>
            </a:r>
            <a:r>
              <a:rPr lang="ru-RU" sz="1800" dirty="0" err="1">
                <a:solidFill>
                  <a:srgbClr val="FFFF00"/>
                </a:solidFill>
              </a:rPr>
              <a:t>Північна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 і </a:t>
            </a:r>
            <a:r>
              <a:rPr lang="ru-RU" sz="1800" dirty="0" err="1">
                <a:solidFill>
                  <a:srgbClr val="FFFF00"/>
                </a:solidFill>
              </a:rPr>
              <a:t>Північна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Європа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в) </a:t>
            </a:r>
            <a:r>
              <a:rPr lang="ru-RU" sz="1800" dirty="0" err="1">
                <a:solidFill>
                  <a:srgbClr val="FFFF00"/>
                </a:solidFill>
              </a:rPr>
              <a:t>Північна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Європа</a:t>
            </a:r>
            <a:r>
              <a:rPr lang="ru-RU" sz="1800" dirty="0">
                <a:solidFill>
                  <a:srgbClr val="FFFF00"/>
                </a:solidFill>
              </a:rPr>
              <a:t> і </a:t>
            </a:r>
            <a:r>
              <a:rPr lang="ru-RU" sz="1800" dirty="0" err="1">
                <a:solidFill>
                  <a:srgbClr val="FFFF00"/>
                </a:solidFill>
              </a:rPr>
              <a:t>Південна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г) </a:t>
            </a:r>
            <a:r>
              <a:rPr lang="ru-RU" sz="1800" dirty="0" err="1">
                <a:solidFill>
                  <a:srgbClr val="FFFF00"/>
                </a:solidFill>
              </a:rPr>
              <a:t>Південна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 і </a:t>
            </a:r>
            <a:r>
              <a:rPr lang="ru-RU" sz="1800" dirty="0" err="1">
                <a:solidFill>
                  <a:srgbClr val="FFFF00"/>
                </a:solidFill>
              </a:rPr>
              <a:t>Східна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Європа</a:t>
            </a:r>
            <a:r>
              <a:rPr lang="ru-RU" sz="1800" dirty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1800" b="1" dirty="0">
                <a:solidFill>
                  <a:srgbClr val="FFFF00"/>
                </a:solidFill>
              </a:rPr>
              <a:t>9</a:t>
            </a:r>
            <a:r>
              <a:rPr lang="ru-RU" sz="1800" b="1" dirty="0" smtClean="0">
                <a:solidFill>
                  <a:srgbClr val="FFFF00"/>
                </a:solidFill>
              </a:rPr>
              <a:t>.Регіон </a:t>
            </a:r>
            <a:r>
              <a:rPr lang="ru-RU" sz="1800" b="1" dirty="0">
                <a:solidFill>
                  <a:srgbClr val="FFFF00"/>
                </a:solidFill>
              </a:rPr>
              <a:t>для </a:t>
            </a:r>
            <a:r>
              <a:rPr lang="ru-RU" sz="1800" b="1" dirty="0" err="1">
                <a:solidFill>
                  <a:srgbClr val="FFFF00"/>
                </a:solidFill>
              </a:rPr>
              <a:t>країн</a:t>
            </a:r>
            <a:r>
              <a:rPr lang="ru-RU" sz="1800" b="1" dirty="0">
                <a:solidFill>
                  <a:srgbClr val="FFFF00"/>
                </a:solidFill>
              </a:rPr>
              <a:t> </a:t>
            </a:r>
            <a:r>
              <a:rPr lang="ru-RU" sz="1800" b="1" dirty="0" err="1">
                <a:solidFill>
                  <a:srgbClr val="FFFF00"/>
                </a:solidFill>
              </a:rPr>
              <a:t>якого</a:t>
            </a:r>
            <a:r>
              <a:rPr lang="ru-RU" sz="1800" b="1" dirty="0">
                <a:solidFill>
                  <a:srgbClr val="FFFF00"/>
                </a:solidFill>
              </a:rPr>
              <a:t> характерна </a:t>
            </a:r>
            <a:r>
              <a:rPr lang="ru-RU" sz="1800" b="1" dirty="0" err="1">
                <a:solidFill>
                  <a:srgbClr val="FFFF00"/>
                </a:solidFill>
              </a:rPr>
              <a:t>найвища</a:t>
            </a:r>
            <a:r>
              <a:rPr lang="ru-RU" sz="1800" b="1" dirty="0">
                <a:solidFill>
                  <a:srgbClr val="FFFF00"/>
                </a:solidFill>
              </a:rPr>
              <a:t> густота </a:t>
            </a:r>
            <a:r>
              <a:rPr lang="ru-RU" sz="1800" b="1" dirty="0" err="1">
                <a:solidFill>
                  <a:srgbClr val="FFFF00"/>
                </a:solidFill>
              </a:rPr>
              <a:t>населення</a:t>
            </a:r>
            <a:r>
              <a:rPr lang="ru-RU" sz="1800" dirty="0">
                <a:solidFill>
                  <a:srgbClr val="FFFF0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FFFF00"/>
                </a:solidFill>
              </a:rPr>
              <a:t>а) </a:t>
            </a:r>
            <a:r>
              <a:rPr lang="ru-RU" sz="1800" dirty="0" err="1">
                <a:solidFill>
                  <a:srgbClr val="FFFF00"/>
                </a:solidFill>
              </a:rPr>
              <a:t>Північна</a:t>
            </a:r>
            <a:r>
              <a:rPr lang="ru-RU" sz="1800" dirty="0">
                <a:solidFill>
                  <a:srgbClr val="FFFF00"/>
                </a:solidFill>
              </a:rPr>
              <a:t> і Центральна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б) Центральна і </a:t>
            </a:r>
            <a:r>
              <a:rPr lang="ru-RU" sz="1800" dirty="0" err="1">
                <a:solidFill>
                  <a:srgbClr val="FFFF00"/>
                </a:solidFill>
              </a:rPr>
              <a:t>Східна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в) </a:t>
            </a:r>
            <a:r>
              <a:rPr lang="ru-RU" sz="1800" dirty="0" err="1">
                <a:solidFill>
                  <a:srgbClr val="FFFF00"/>
                </a:solidFill>
              </a:rPr>
              <a:t>Східна</a:t>
            </a:r>
            <a:r>
              <a:rPr lang="ru-RU" sz="1800" dirty="0">
                <a:solidFill>
                  <a:srgbClr val="FFFF00"/>
                </a:solidFill>
              </a:rPr>
              <a:t> і </a:t>
            </a:r>
            <a:r>
              <a:rPr lang="ru-RU" sz="1800" dirty="0" err="1">
                <a:solidFill>
                  <a:srgbClr val="FFFF00"/>
                </a:solidFill>
              </a:rPr>
              <a:t>Південно-східна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г) </a:t>
            </a:r>
            <a:r>
              <a:rPr lang="ru-RU" sz="1800" dirty="0" err="1">
                <a:solidFill>
                  <a:srgbClr val="FFFF00"/>
                </a:solidFill>
              </a:rPr>
              <a:t>Південно-східна</a:t>
            </a:r>
            <a:r>
              <a:rPr lang="ru-RU" sz="1800" dirty="0">
                <a:solidFill>
                  <a:srgbClr val="FFFF00"/>
                </a:solidFill>
              </a:rPr>
              <a:t> і </a:t>
            </a:r>
            <a:r>
              <a:rPr lang="ru-RU" sz="1800" dirty="0" err="1">
                <a:solidFill>
                  <a:srgbClr val="FFFF00"/>
                </a:solidFill>
              </a:rPr>
              <a:t>Південно-західна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Азія</a:t>
            </a:r>
            <a:r>
              <a:rPr lang="ru-RU" sz="1800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rgbClr val="FFFF00"/>
                </a:solidFill>
              </a:rPr>
              <a:t>10Півострів</a:t>
            </a:r>
            <a:r>
              <a:rPr lang="ru-RU" sz="1800" b="1" dirty="0">
                <a:solidFill>
                  <a:srgbClr val="FFFF00"/>
                </a:solidFill>
              </a:rPr>
              <a:t>, для </a:t>
            </a:r>
            <a:r>
              <a:rPr lang="ru-RU" sz="1800" b="1" dirty="0" err="1">
                <a:solidFill>
                  <a:srgbClr val="FFFF00"/>
                </a:solidFill>
              </a:rPr>
              <a:t>якого</a:t>
            </a:r>
            <a:r>
              <a:rPr lang="ru-RU" sz="1800" b="1" dirty="0">
                <a:solidFill>
                  <a:srgbClr val="FFFF00"/>
                </a:solidFill>
              </a:rPr>
              <a:t> характерна </a:t>
            </a:r>
            <a:r>
              <a:rPr lang="ru-RU" sz="1800" b="1" dirty="0" err="1">
                <a:solidFill>
                  <a:srgbClr val="FFFF00"/>
                </a:solidFill>
              </a:rPr>
              <a:t>найнижча</a:t>
            </a:r>
            <a:r>
              <a:rPr lang="ru-RU" sz="1800" b="1" dirty="0">
                <a:solidFill>
                  <a:srgbClr val="FFFF00"/>
                </a:solidFill>
              </a:rPr>
              <a:t> </a:t>
            </a:r>
            <a:r>
              <a:rPr lang="ru-RU" sz="1800" b="1" dirty="0" err="1">
                <a:solidFill>
                  <a:srgbClr val="FFFF00"/>
                </a:solidFill>
              </a:rPr>
              <a:t>щільність</a:t>
            </a:r>
            <a:r>
              <a:rPr lang="ru-RU" sz="1800" b="1" dirty="0">
                <a:solidFill>
                  <a:srgbClr val="FFFF00"/>
                </a:solidFill>
              </a:rPr>
              <a:t> </a:t>
            </a:r>
            <a:r>
              <a:rPr lang="ru-RU" sz="1800" b="1" dirty="0" err="1">
                <a:solidFill>
                  <a:srgbClr val="FFFF00"/>
                </a:solidFill>
              </a:rPr>
              <a:t>населення</a:t>
            </a:r>
            <a:r>
              <a:rPr lang="ru-RU" sz="1800" b="1" dirty="0">
                <a:solidFill>
                  <a:srgbClr val="FFFF0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FFFF00"/>
                </a:solidFill>
              </a:rPr>
              <a:t>а) </a:t>
            </a:r>
            <a:r>
              <a:rPr lang="ru-RU" sz="1800" dirty="0" err="1">
                <a:solidFill>
                  <a:srgbClr val="FFFF00"/>
                </a:solidFill>
              </a:rPr>
              <a:t>Індокитай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б) </a:t>
            </a:r>
            <a:r>
              <a:rPr lang="ru-RU" sz="1800" dirty="0" err="1">
                <a:solidFill>
                  <a:srgbClr val="FFFF00"/>
                </a:solidFill>
              </a:rPr>
              <a:t>Аравійський</a:t>
            </a:r>
            <a:r>
              <a:rPr lang="ru-RU" sz="1800" dirty="0">
                <a:solidFill>
                  <a:srgbClr val="FFFF00"/>
                </a:solidFill>
              </a:rPr>
              <a:t>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в) Корея;</a:t>
            </a:r>
            <a:br>
              <a:rPr lang="ru-RU" sz="1800" dirty="0">
                <a:solidFill>
                  <a:srgbClr val="FFFF00"/>
                </a:solidFill>
              </a:rPr>
            </a:br>
            <a:r>
              <a:rPr lang="ru-RU" sz="1800" dirty="0">
                <a:solidFill>
                  <a:srgbClr val="FFFF00"/>
                </a:solidFill>
              </a:rPr>
              <a:t>г) </a:t>
            </a:r>
            <a:r>
              <a:rPr lang="ru-RU" sz="1800" dirty="0" err="1">
                <a:solidFill>
                  <a:srgbClr val="FFFF00"/>
                </a:solidFill>
              </a:rPr>
              <a:t>Індостан</a:t>
            </a:r>
            <a:r>
              <a:rPr lang="ru-RU" sz="1800" dirty="0">
                <a:solidFill>
                  <a:srgbClr val="FFFF00"/>
                </a:solidFill>
              </a:rPr>
              <a:t>.</a:t>
            </a:r>
          </a:p>
          <a:p>
            <a:endParaRPr lang="ru-RU" sz="1800" dirty="0"/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49161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ДОМАШНЄ ЗАВДАННЯ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70916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FFFF00"/>
                </a:solidFill>
              </a:rPr>
              <a:t>1</a:t>
            </a:r>
            <a:r>
              <a:rPr lang="ru-RU" sz="4000" dirty="0">
                <a:solidFill>
                  <a:srgbClr val="FFFF00"/>
                </a:solidFill>
              </a:rPr>
              <a:t>. </a:t>
            </a:r>
            <a:r>
              <a:rPr lang="ru-RU" sz="4000" dirty="0" err="1">
                <a:solidFill>
                  <a:srgbClr val="FFFF00"/>
                </a:solidFill>
              </a:rPr>
              <a:t>Опрацювати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uk-UA" sz="4000">
                <a:solidFill>
                  <a:srgbClr val="FFFF00"/>
                </a:solidFill>
              </a:rPr>
              <a:t>§ </a:t>
            </a:r>
            <a:r>
              <a:rPr lang="uk-UA" sz="4000" smtClean="0">
                <a:solidFill>
                  <a:srgbClr val="FFFF00"/>
                </a:solidFill>
              </a:rPr>
              <a:t>50  </a:t>
            </a:r>
            <a:r>
              <a:rPr lang="ru-RU" sz="4000" dirty="0" err="1">
                <a:solidFill>
                  <a:srgbClr val="FFFF00"/>
                </a:solidFill>
              </a:rPr>
              <a:t>підручника</a:t>
            </a:r>
            <a:r>
              <a:rPr lang="ru-RU" sz="4000" dirty="0">
                <a:solidFill>
                  <a:srgbClr val="FFFF00"/>
                </a:solidFill>
              </a:rPr>
              <a:t>.</a:t>
            </a:r>
          </a:p>
          <a:p>
            <a:r>
              <a:rPr lang="ru-RU" sz="4000" dirty="0">
                <a:solidFill>
                  <a:srgbClr val="FFFF00"/>
                </a:solidFill>
              </a:rPr>
              <a:t>3. </a:t>
            </a:r>
            <a:r>
              <a:rPr lang="ru-RU" sz="4000" dirty="0" err="1" smtClean="0">
                <a:solidFill>
                  <a:srgbClr val="FFFF00"/>
                </a:solidFill>
              </a:rPr>
              <a:t>Випереджальне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завдання</a:t>
            </a:r>
            <a:r>
              <a:rPr lang="ru-RU" sz="4000" dirty="0" smtClean="0">
                <a:solidFill>
                  <a:srgbClr val="FFFF00"/>
                </a:solidFill>
              </a:rPr>
              <a:t>: </a:t>
            </a:r>
            <a:r>
              <a:rPr lang="ru-RU" sz="4000" dirty="0" err="1">
                <a:solidFill>
                  <a:srgbClr val="FFFF00"/>
                </a:solidFill>
              </a:rPr>
              <a:t>виявити</a:t>
            </a:r>
            <a:r>
              <a:rPr lang="ru-RU" sz="4000" dirty="0">
                <a:solidFill>
                  <a:srgbClr val="FFFF00"/>
                </a:solidFill>
              </a:rPr>
              <a:t> за </a:t>
            </a:r>
            <a:r>
              <a:rPr lang="ru-RU" sz="4000" dirty="0" err="1">
                <a:solidFill>
                  <a:srgbClr val="FFFF00"/>
                </a:solidFill>
              </a:rPr>
              <a:t>допомогою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членів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родини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сфери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співпраці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України</a:t>
            </a:r>
            <a:r>
              <a:rPr lang="ru-RU" sz="4000" dirty="0">
                <a:solidFill>
                  <a:srgbClr val="FFFF00"/>
                </a:solidFill>
              </a:rPr>
              <a:t> з державами </a:t>
            </a:r>
            <a:r>
              <a:rPr lang="ru-RU" sz="4000" dirty="0" err="1">
                <a:solidFill>
                  <a:srgbClr val="FFFF00"/>
                </a:solidFill>
              </a:rPr>
              <a:t>Європи</a:t>
            </a:r>
            <a:r>
              <a:rPr lang="ru-RU" sz="4000" dirty="0">
                <a:solidFill>
                  <a:srgbClr val="FFFF00"/>
                </a:solidFill>
              </a:rPr>
              <a:t>: </a:t>
            </a:r>
            <a:r>
              <a:rPr lang="ru-RU" sz="4000" dirty="0" err="1">
                <a:solidFill>
                  <a:srgbClr val="FFFF00"/>
                </a:solidFill>
              </a:rPr>
              <a:t>Німеччиною</a:t>
            </a:r>
            <a:r>
              <a:rPr lang="ru-RU" sz="4000" dirty="0">
                <a:solidFill>
                  <a:srgbClr val="FFFF00"/>
                </a:solidFill>
              </a:rPr>
              <a:t>, </a:t>
            </a:r>
            <a:r>
              <a:rPr lang="ru-RU" sz="4000" dirty="0" err="1">
                <a:solidFill>
                  <a:srgbClr val="FFFF00"/>
                </a:solidFill>
              </a:rPr>
              <a:t>Францією</a:t>
            </a:r>
            <a:r>
              <a:rPr lang="ru-RU" sz="4000" dirty="0">
                <a:solidFill>
                  <a:srgbClr val="FFFF00"/>
                </a:solidFill>
              </a:rPr>
              <a:t>, Великою </a:t>
            </a:r>
            <a:r>
              <a:rPr lang="ru-RU" sz="4000" dirty="0" err="1">
                <a:solidFill>
                  <a:srgbClr val="FFFF00"/>
                </a:solidFill>
              </a:rPr>
              <a:t>Британією</a:t>
            </a:r>
            <a:r>
              <a:rPr lang="ru-RU" sz="4000" dirty="0">
                <a:solidFill>
                  <a:srgbClr val="FFFF00"/>
                </a:solidFill>
              </a:rPr>
              <a:t>, </a:t>
            </a:r>
            <a:r>
              <a:rPr lang="ru-RU" sz="4000" dirty="0" err="1">
                <a:solidFill>
                  <a:srgbClr val="FFFF00"/>
                </a:solidFill>
              </a:rPr>
              <a:t>Італією</a:t>
            </a:r>
            <a:r>
              <a:rPr lang="ru-RU" sz="4000" dirty="0">
                <a:solidFill>
                  <a:srgbClr val="FFFF00"/>
                </a:solidFill>
              </a:rPr>
              <a:t>.  </a:t>
            </a:r>
            <a:r>
              <a:rPr lang="ru-RU" dirty="0"/>
              <a:t>    </a:t>
            </a:r>
          </a:p>
        </p:txBody>
      </p:sp>
    </p:spTree>
    <p:extLst>
      <p:ext uri="{BB962C8B-B14F-4D97-AF65-F5344CB8AC3E}">
        <p14:creationId xmlns:p14="http://schemas.microsoft.com/office/powerpoint/2010/main" val="280849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163</TotalTime>
  <Words>674</Words>
  <Application>Microsoft Office PowerPoint</Application>
  <PresentationFormat>Экран (4:3)</PresentationFormat>
  <Paragraphs>73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Times New Roman</vt:lpstr>
      <vt:lpstr>Tw Cen MT</vt:lpstr>
      <vt:lpstr>Паркет</vt:lpstr>
      <vt:lpstr>Населення Євразії. </vt:lpstr>
      <vt:lpstr>Прийом «Географічний практикум» </vt:lpstr>
      <vt:lpstr>Презентация PowerPoint</vt:lpstr>
      <vt:lpstr>Презентация PowerPoint</vt:lpstr>
      <vt:lpstr> Різні представники європеоїдної раси </vt:lpstr>
      <vt:lpstr>Презентация PowerPoint</vt:lpstr>
      <vt:lpstr>Жінка монголоїдної раси  </vt:lpstr>
      <vt:lpstr>Презентация PowerPoint</vt:lpstr>
      <vt:lpstr>Національний склад населення </vt:lpstr>
      <vt:lpstr>За картами атласу визначте: </vt:lpstr>
      <vt:lpstr>Зеленим кольором на карті позначено країни, на території яких більшість населення складають слов’яни. </vt:lpstr>
      <vt:lpstr>До народів германської групи належать німці, англійці, шведи, норвежці, а до романської  – французи, італійці, іспанці, румуни, молдавани.  </vt:lpstr>
      <vt:lpstr>В Азії мовами індоіранської групи розмовляють хіндустанці, перси, афганці.</vt:lpstr>
      <vt:lpstr>Найчисленнішим народом на материку й у світі є китайці, які населяють Східну Азію. Вони належать до китайської групи сіно-тибетської мовної сім’ї. </vt:lpstr>
      <vt:lpstr>Турки, туркмени, татари, азербайджанці, казахи, які проживають здебільшого у Західній Азії, належать до  тюркської мовної групи.</vt:lpstr>
      <vt:lpstr>Араби та євреї, які живуть у Південно-Західній Азії, належать до семітської групи. </vt:lpstr>
      <vt:lpstr>Особливу мовну групу складають японці та корейці. </vt:lpstr>
      <vt:lpstr>Презентация PowerPoint</vt:lpstr>
      <vt:lpstr>Завдання </vt:lpstr>
      <vt:lpstr>А ви знали, що …? </vt:lpstr>
      <vt:lpstr>Прийом «Проблемне питання» </vt:lpstr>
      <vt:lpstr>Прийом «Експрес-тест»</vt:lpstr>
      <vt:lpstr>Презентация PowerPoint</vt:lpstr>
      <vt:lpstr>ДОМАШНЄ ЗАВДАННЯ 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Населення. Расовий та етнічний склад. </dc:title>
  <dc:creator>Admin</dc:creator>
  <cp:lastModifiedBy>1</cp:lastModifiedBy>
  <cp:revision>24</cp:revision>
  <dcterms:created xsi:type="dcterms:W3CDTF">2013-04-17T17:38:49Z</dcterms:created>
  <dcterms:modified xsi:type="dcterms:W3CDTF">2023-01-17T11:45:27Z</dcterms:modified>
</cp:coreProperties>
</file>