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76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0F675D4-BAF8-402D-92ED-389C3F43437D}" type="datetimeFigureOut">
              <a:rPr lang="uk-UA" smtClean="0"/>
              <a:t>12.07.2023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8640103-5B1F-4E69-8D2B-5FDE4F4EB39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microsoft.com/office/2007/relationships/hdphoto" Target="../media/hdphoto5.wdp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microsoft.com/office/2007/relationships/hdphoto" Target="../media/hdphoto2.wdp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lum bright="70000" contrast="-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692"/>
          <a:stretch/>
        </p:blipFill>
        <p:spPr bwMode="auto">
          <a:xfrm>
            <a:off x="-1488" y="0"/>
            <a:ext cx="9145488" cy="684893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643234"/>
              </p:ext>
            </p:extLst>
          </p:nvPr>
        </p:nvGraphicFramePr>
        <p:xfrm>
          <a:off x="755576" y="3789040"/>
          <a:ext cx="7920880" cy="3169920"/>
        </p:xfrm>
        <a:graphic>
          <a:graphicData uri="http://schemas.openxmlformats.org/drawingml/2006/table">
            <a:tbl>
              <a:tblPr firstRow="1" firstCol="1" bandRow="1"/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5717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Роботу виконала: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Сологуб Олександра,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учениця 8 класу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Лошкарівського</a:t>
                      </a: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ліцею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Першотравневської</a:t>
                      </a: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сільської ради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Нікопольського району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Дніпропетровської </a:t>
                      </a:r>
                      <a:r>
                        <a:rPr lang="uk-UA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області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Керівники: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Неплях</a:t>
                      </a:r>
                      <a:r>
                        <a:rPr lang="uk-UA" sz="16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Віталіна Валеріївна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Неплях Євгеній Олександрович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6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uk-UA" sz="16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7504" y="1340768"/>
            <a:ext cx="91440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ВЕСІЛЬНІ  НАРОДНІ  ОБРЯДИ </a:t>
            </a: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63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509" y="1772816"/>
            <a:ext cx="3032110" cy="2656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68" t="-8499" b="1"/>
          <a:stretch/>
        </p:blipFill>
        <p:spPr bwMode="auto">
          <a:xfrm>
            <a:off x="6149730" y="4005064"/>
            <a:ext cx="2994270" cy="25362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5184576" cy="262572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620688"/>
            <a:ext cx="77048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Метою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дослідження є вивчення особливостей традицій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весільних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обрядів різних країн Балканського півострова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виявлення подібності з українським весіллям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Об’єктом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вивчення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є 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весільний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ритуал країн </a:t>
            </a:r>
          </a:p>
          <a:p>
            <a:pPr lvl="0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Балканського півострова.</a:t>
            </a:r>
          </a:p>
          <a:p>
            <a:pPr lvl="0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Предмет 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вивчення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– весільні народні обряди, як втілення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етнічної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особливості народу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сучасному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тема є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актуальною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традиційна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культура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популяризованою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контексті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відтворення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різноманітних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традиційних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свят, особливо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весілля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5">
            <a:lum bright="2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6092" r="847" b="9715"/>
          <a:stretch/>
        </p:blipFill>
        <p:spPr bwMode="auto">
          <a:xfrm rot="21385539">
            <a:off x="3710135" y="4300793"/>
            <a:ext cx="3616172" cy="2543251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41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lum bright="-10000"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6" r="15309"/>
          <a:stretch/>
        </p:blipFill>
        <p:spPr bwMode="auto">
          <a:xfrm>
            <a:off x="4751789" y="4302926"/>
            <a:ext cx="3564628" cy="140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84E6B"/>
              </a:clrFrom>
              <a:clrTo>
                <a:srgbClr val="E84E6B">
                  <a:alpha val="0"/>
                </a:srgbClr>
              </a:clrTo>
            </a:clrChange>
            <a:lum bright="30000"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5583"/>
            <a:ext cx="4185085" cy="281042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lum bright="30000" contrast="-6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3812"/>
            <a:ext cx="3522880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D0D5E1"/>
              </a:clrFrom>
              <a:clrTo>
                <a:srgbClr val="D0D5E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3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065445"/>
            <a:ext cx="3069943" cy="173987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Весільний ажіотаж: як організувати свято в традиційному українському стилі"/>
          <p:cNvPicPr>
            <a:picLocks noChangeAspect="1" noChangeArrowheads="1"/>
          </p:cNvPicPr>
          <p:nvPr/>
        </p:nvPicPr>
        <p:blipFill rotWithShape="1">
          <a:blip r:embed="rId9"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4" b="21874"/>
          <a:stretch/>
        </p:blipFill>
        <p:spPr bwMode="auto">
          <a:xfrm>
            <a:off x="4499992" y="2347199"/>
            <a:ext cx="4109729" cy="226071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>
            <a:lum bright="30000" contrast="3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78" y="4459720"/>
            <a:ext cx="4270176" cy="23455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542396"/>
            <a:ext cx="49685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Обряд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весілля є важливим складником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кожної нації, кожного народу. У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ньому відбито світогляд, мораль, поетичні уявлення і багатство фантазії народу. Це урочистий момент не тільки в житті двох молодих люблячих сердець, а й двох родин. </a:t>
            </a:r>
          </a:p>
        </p:txBody>
      </p:sp>
    </p:spTree>
    <p:extLst>
      <p:ext uri="{BB962C8B-B14F-4D97-AF65-F5344CB8AC3E}">
        <p14:creationId xmlns:p14="http://schemas.microsoft.com/office/powerpoint/2010/main" val="250137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8172" y="4834098"/>
            <a:ext cx="79842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uk-UA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заручинах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обов’язковим було оголошення про наміри молодих людей в церкві.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Священник проводив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повчальні бесіди з нареченими. Одночасно необхідно було в українських та болгарських громадах записати в державній установі в спеціальній книзі  про наміри. На заручинах молоді обмінювались подарунками, що використовували на весіллі.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8172" y="260648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Сватання та заручини</a:t>
            </a:r>
          </a:p>
          <a:p>
            <a:pPr algn="just"/>
            <a:r>
              <a:rPr lang="uk-UA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Сватання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в досліджуваних країнах мало одну спільну рису - воно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 більшості випадків відбувалося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таємно, щоб у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разі відмови можна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було уникнути небажаного розголосу. Свати в алегоричній формі висловлювали бажання юнака взяти в дружини дівчину з будинку, який вони ніби випадково відвідали. У кожній країні існувала система умовних знаків, що замінювали пряму згоду на шлюб або, тим більше, відмову. 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5862"/>
            <a:ext cx="2686050" cy="223341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70" y="2445862"/>
            <a:ext cx="2672916" cy="223341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45862"/>
            <a:ext cx="2796892" cy="223341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26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2" cstate="print">
            <a:lum bright="40000" contrast="-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6832" r="3125" b="12079"/>
          <a:stretch/>
        </p:blipFill>
        <p:spPr bwMode="auto">
          <a:xfrm>
            <a:off x="6814" y="2386515"/>
            <a:ext cx="3297724" cy="190249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748" y="4725144"/>
            <a:ext cx="2126497" cy="20026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07" y="1443989"/>
            <a:ext cx="3119352" cy="307433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" t="14532" r="-163" b="12968"/>
          <a:stretch/>
        </p:blipFill>
        <p:spPr bwMode="auto">
          <a:xfrm>
            <a:off x="2578209" y="124358"/>
            <a:ext cx="3362517" cy="182836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6653"/>
            <a:ext cx="3096344" cy="2392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6329" y="4054310"/>
            <a:ext cx="35916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Дівич-вечір та вінчання</a:t>
            </a:r>
          </a:p>
          <a:p>
            <a:pPr algn="just"/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Влаштовували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дівич-вечір напередодні весілля як символ прощання з вільним життям. Це був обрядовий акт відокремлення наречених від нежонатої молоді.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75243" y="124358"/>
            <a:ext cx="326125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Вінчання — форма церковного шлюбу, яка запроваджувалася Синодом протягом XVII—XVIII ст. Повінчані молоді нерідко жили нарізно, аж поки не справлять традиційне весілля. Лише поступово освячення шлюбу в церкві набрало юридичної сили і стало невід'ємним компонентом весілля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Узагальнюючи вінчальні обряди , можна сказати про те, що шлюб перед церквою був дуже важливим. В кожній місцевості були свої обряди і традиції. Але спільним був сам настрій молодих, їх обітниці у вірності та взаємодопомозі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7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04"/>
          <a:stretch/>
        </p:blipFill>
        <p:spPr bwMode="auto">
          <a:xfrm>
            <a:off x="396543" y="5498982"/>
            <a:ext cx="4031440" cy="13493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2119734" cy="222534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462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100" y="3434212"/>
            <a:ext cx="4176464" cy="27843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4" b="10919"/>
          <a:stretch/>
        </p:blipFill>
        <p:spPr bwMode="auto">
          <a:xfrm>
            <a:off x="0" y="4431319"/>
            <a:ext cx="4716016" cy="242668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48404" y="108621"/>
            <a:ext cx="324790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>
                <a:latin typeface="+mj-lt"/>
              </a:rPr>
              <a:t>Весілля</a:t>
            </a:r>
          </a:p>
          <a:p>
            <a:pPr algn="ctr"/>
            <a:endParaRPr lang="uk-UA" sz="1600" dirty="0"/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Саме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весілля об’єднувало в собі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велику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кількість обрядів, що переводили наречених в подружню пару. Яким би бідним не було весілля – обов’язково присутніми були, у цих країнах, музики, що задавали ритм весіллю. У характері весільної обрядовості відбилися народна мораль, звичаєве право, етичні норми та світоглядні уявлення, що формувалися протягом століть.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4514"/>
            <a:ext cx="2348404" cy="22843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" y="2420888"/>
            <a:ext cx="2402774" cy="169199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6" t="-2568" r="3588" b="25367"/>
          <a:stretch/>
        </p:blipFill>
        <p:spPr bwMode="auto">
          <a:xfrm>
            <a:off x="5940151" y="2722099"/>
            <a:ext cx="3144427" cy="177927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497133"/>
            <a:ext cx="4198626" cy="236086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06" r="16968" b="16290"/>
          <a:stretch/>
        </p:blipFill>
        <p:spPr bwMode="auto">
          <a:xfrm>
            <a:off x="5433896" y="108621"/>
            <a:ext cx="3635896" cy="26134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470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78" y="219999"/>
            <a:ext cx="2105974" cy="195873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116632"/>
            <a:ext cx="63001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Весільна випічка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Особливе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місце у традиційному весільному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обряді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посідає весільний коровай. Найдавніші джерела про звичаї та побут східних слов’ян повідомляють, що він фігурує необхідним атрибутом весілля. Випікання весільного короваю супроводжувалося спеціальними ритуалами і було важливою частиною весільного обряду. Коровайницями допускалися жінки, які щасливі у шлюбі. До випікання не допускалися дівчата та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вдови.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1800" y="3944005"/>
            <a:ext cx="3470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Весільна випічка мала свою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символіку. В Західній Україні, Болгарії та Македонії присутня дуже солодка випічка та обрядові хліби. Східна Україна та Болгарія виготовляють весільні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деревця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(хоч мають вони різний вигляд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). Хліб –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священний атрибут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весілля всіх народів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0" t="5587" r="4407"/>
          <a:stretch/>
        </p:blipFill>
        <p:spPr bwMode="auto">
          <a:xfrm>
            <a:off x="6516216" y="3944945"/>
            <a:ext cx="2466528" cy="271659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0" t="-709" r="3739" b="1664"/>
          <a:stretch/>
        </p:blipFill>
        <p:spPr bwMode="auto">
          <a:xfrm>
            <a:off x="2790645" y="2208841"/>
            <a:ext cx="2912732" cy="173610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73171"/>
            <a:ext cx="2217904" cy="268781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864" y="2207901"/>
            <a:ext cx="3510136" cy="176527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78" y="2368232"/>
            <a:ext cx="2528852" cy="146860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828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Традиційний весільний одяг</a:t>
            </a: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uk-UA" sz="16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4902403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Весільному вбранню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приділялася особлива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увага. На нього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шкодували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коштів.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Його загальна риса – багатошаровість, як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захист від злих сил. Наявність великої кількості мережива, вишивки, різнокольорових стрічок робить весільні костюми схожими і, в той же час, дуже різними.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87" y="676146"/>
            <a:ext cx="2627515" cy="34009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048524"/>
            <a:ext cx="2664296" cy="36046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367444"/>
            <a:ext cx="2448272" cy="370962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9572" y="332656"/>
            <a:ext cx="777686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Традиційне народне весілля є однією із складових етнокультури кожного народу, і в той час, чимось дуже особливим і унікальним. У характері весільної обрядовості відбилися:</a:t>
            </a:r>
          </a:p>
          <a:p>
            <a:pPr algn="just">
              <a:lnSpc>
                <a:spcPct val="150000"/>
              </a:lnSpc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-  народна мораль;</a:t>
            </a: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-  звичаєве право;</a:t>
            </a:r>
          </a:p>
          <a:p>
            <a:pPr algn="just">
              <a:lnSpc>
                <a:spcPct val="150000"/>
              </a:lnSpc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-  етичні норми;</a:t>
            </a: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- світоглядні уявлення.</a:t>
            </a:r>
          </a:p>
          <a:p>
            <a:pPr algn="just">
              <a:lnSpc>
                <a:spcPct val="150000"/>
              </a:lnSpc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Весільні звичаї та обряди є цінною культурною спадщиною, важливим джерелом для вивчення життя і побуту наших предків.</a:t>
            </a: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Досліджувані країни: Болгарія, Македонія, Україна мають різне географічне розташування, проте є спільні риси колориту обрядовості етносу, що говорить про нашу єдину спорідненість та культурну спадщину</a:t>
            </a:r>
          </a:p>
          <a:p>
            <a:pPr algn="just">
              <a:lnSpc>
                <a:spcPct val="150000"/>
              </a:lnSpc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93204" y="188640"/>
            <a:ext cx="8229600" cy="504056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uk-UA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Висновок</a:t>
            </a:r>
            <a:endParaRPr lang="uk-UA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283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4" b="100000" l="0" r="979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01920"/>
            <a:ext cx="2016224" cy="294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2284142" cy="3177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47" y="201920"/>
            <a:ext cx="2361456" cy="308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80107"/>
            <a:ext cx="2411760" cy="345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7784" y="207139"/>
            <a:ext cx="374441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Весільні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звичаї та обряди є цінною культурною спадщиною, важливим джерелом для вивчення життя і побуту наших предків. Весільна обрядовість і звичаєвість дають широке уявлення про моральні, етичні, естетичні погляди народу, різноманітні аспекти його життєдіяльності. Весільний обряд і на сучасному етапі розвитку суспільства виконує важливі соціально-виховні функції</a:t>
            </a:r>
          </a:p>
        </p:txBody>
      </p:sp>
    </p:spTree>
    <p:extLst>
      <p:ext uri="{BB962C8B-B14F-4D97-AF65-F5344CB8AC3E}">
        <p14:creationId xmlns:p14="http://schemas.microsoft.com/office/powerpoint/2010/main" val="104907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2341</TotalTime>
  <Words>651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Century Gothic</vt:lpstr>
      <vt:lpstr>Courier New</vt:lpstr>
      <vt:lpstr>Palatino Linotype</vt:lpstr>
      <vt:lpstr>Times New Roman</vt:lpstr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Висновок</vt:lpstr>
      <vt:lpstr>Презентация PowerPoint</vt:lpstr>
    </vt:vector>
  </TitlesOfParts>
  <Company>SanBuild &amp; 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50</cp:revision>
  <dcterms:created xsi:type="dcterms:W3CDTF">2023-03-27T07:44:36Z</dcterms:created>
  <dcterms:modified xsi:type="dcterms:W3CDTF">2023-07-12T16:02:54Z</dcterms:modified>
</cp:coreProperties>
</file>