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3" r:id="rId2"/>
    <p:sldId id="258" r:id="rId3"/>
    <p:sldId id="257" r:id="rId4"/>
    <p:sldId id="260" r:id="rId5"/>
    <p:sldId id="264" r:id="rId6"/>
    <p:sldId id="259" r:id="rId7"/>
    <p:sldId id="261" r:id="rId8"/>
    <p:sldId id="262" r:id="rId9"/>
    <p:sldId id="263" r:id="rId10"/>
    <p:sldId id="265" r:id="rId11"/>
    <p:sldId id="272" r:id="rId12"/>
    <p:sldId id="267" r:id="rId13"/>
    <p:sldId id="269" r:id="rId14"/>
    <p:sldId id="266" r:id="rId15"/>
    <p:sldId id="270" r:id="rId16"/>
    <p:sldId id="271" r:id="rId17"/>
    <p:sldId id="26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9222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3492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34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6065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5609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6736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9755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2505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7954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96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0964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622DCD-A798-4FA0-A9EF-1A048615EB39}" type="datetimeFigureOut">
              <a:rPr lang="uk-UA" smtClean="0"/>
              <a:t>19.06.2023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4C699CC-0216-4A10-BECF-840E09CC8E7A}" type="slidenum">
              <a:rPr lang="uk-UA" smtClean="0"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56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ebp"/><Relationship Id="rId5" Type="http://schemas.openxmlformats.org/officeDocument/2006/relationships/image" Target="../media/image3.jpg"/><Relationship Id="rId4" Type="http://schemas.openxmlformats.org/officeDocument/2006/relationships/image" Target="../media/image6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13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24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fif"/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jf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fif"/><Relationship Id="rId4" Type="http://schemas.openxmlformats.org/officeDocument/2006/relationships/image" Target="../media/image32.jf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fif"/><Relationship Id="rId2" Type="http://schemas.openxmlformats.org/officeDocument/2006/relationships/image" Target="../media/image34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fif"/><Relationship Id="rId2" Type="http://schemas.openxmlformats.org/officeDocument/2006/relationships/image" Target="../media/image38.webp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png"/><Relationship Id="rId4" Type="http://schemas.openxmlformats.org/officeDocument/2006/relationships/image" Target="../media/image40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fif"/><Relationship Id="rId2" Type="http://schemas.openxmlformats.org/officeDocument/2006/relationships/image" Target="../media/image42.jf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png"/><Relationship Id="rId4" Type="http://schemas.openxmlformats.org/officeDocument/2006/relationships/image" Target="../media/image44.jf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ebp"/><Relationship Id="rId2" Type="http://schemas.openxmlformats.org/officeDocument/2006/relationships/image" Target="../media/image46.webp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travel.tochka.net/ua/13758-ozero-maricheyka-10-faktov-o-prirodnoy-dostoprimechatelnosti-karpat/" TargetMode="External"/><Relationship Id="rId3" Type="http://schemas.openxmlformats.org/officeDocument/2006/relationships/hyperlink" Target="https://lifestyle.24tv.ua/12_ozer_ukrayini_vrazhayuchi_krayevidi_dlya_relaksatsiyi_ta_spokoyu_n689722" TargetMode="External"/><Relationship Id="rId7" Type="http://schemas.openxmlformats.org/officeDocument/2006/relationships/hyperlink" Target="https://ua.igotoworld.com/ua/article/1322_ozera-ukrainy-samye-luchshy.htm" TargetMode="External"/><Relationship Id="rId2" Type="http://schemas.openxmlformats.org/officeDocument/2006/relationships/hyperlink" Target="https://astravel.com.ua/articles/10-naikrasivisih-ozer-ukraini-aki-vrazat-vas-svoeu-kraso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lasno.info/spetsproekti/2/tourism/item/25938-top-10-ozer-ukrainy-iaki-varto-pobachy" TargetMode="External"/><Relationship Id="rId5" Type="http://schemas.openxmlformats.org/officeDocument/2006/relationships/hyperlink" Target="https://news.obozrevatel.com/ukr/travel/location/top-7-najbilshih-ozer-ukraini-dlya-litnogo-vidpochinku-foto.htm" TargetMode="External"/><Relationship Id="rId4" Type="http://schemas.openxmlformats.org/officeDocument/2006/relationships/hyperlink" Target="https://news.obozrevatel.com/ukr/travel/location/top-10-najgarnishi-i-zagadkovi-ozera-ukraini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7D100E-D1C0-7F93-C810-E97DDF167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36347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D5671CB-6F97-15BE-6045-19C4B5291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61" y="1614195"/>
            <a:ext cx="10577477" cy="385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8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3D1DE4B-40D8-00AA-24A0-1B5118F13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01021"/>
          </a:xfrm>
        </p:spPr>
        <p:txBody>
          <a:bodyPr>
            <a:noAutofit/>
          </a:bodyPr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Озера України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4F9E8F7A-C7EE-C308-D4FB-B3AC3EC4C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555" y="1845733"/>
            <a:ext cx="11308702" cy="4386792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озер, з них 7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площею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га. Вони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озерні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заплавах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Поліссі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Карпатських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горах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невеликі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Вода в них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прісна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чиста й холодна.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Подільській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височині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невеликі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неглибокі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Влітку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вони добре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прогріваються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утворилося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Дунай.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узбережжі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лимани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6980B63-64F4-AB11-CC26-CF0673BA9B9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991350" y="1754188"/>
            <a:ext cx="5200650" cy="4478337"/>
          </a:xfrm>
        </p:spPr>
        <p:txBody>
          <a:bodyPr>
            <a:normAutofit/>
          </a:bodyPr>
          <a:lstStyle/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39810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63C547-54EA-D164-9B8E-C29EC3ACE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83" y="93305"/>
            <a:ext cx="11775234" cy="6484777"/>
          </a:xfrm>
          <a:prstGeom prst="rect">
            <a:avLst/>
          </a:prstGeom>
        </p:spPr>
      </p:pic>
      <p:sp>
        <p:nvSpPr>
          <p:cNvPr id="2" name="Овал 1">
            <a:extLst>
              <a:ext uri="{FF2B5EF4-FFF2-40B4-BE49-F238E27FC236}">
                <a16:creationId xmlns:a16="http://schemas.microsoft.com/office/drawing/2014/main" id="{23F41301-0E64-E7CD-3B82-29BF07F99B3D}"/>
              </a:ext>
            </a:extLst>
          </p:cNvPr>
          <p:cNvSpPr/>
          <p:nvPr/>
        </p:nvSpPr>
        <p:spPr>
          <a:xfrm>
            <a:off x="1660849" y="699795"/>
            <a:ext cx="298579" cy="2612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B13CA332-30C0-F107-15AA-378972568FEA}"/>
              </a:ext>
            </a:extLst>
          </p:cNvPr>
          <p:cNvSpPr/>
          <p:nvPr/>
        </p:nvSpPr>
        <p:spPr>
          <a:xfrm>
            <a:off x="2948473" y="634482"/>
            <a:ext cx="261258" cy="2799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7034FE3C-B03E-6C0D-C76B-DBCF53FEAB41}"/>
              </a:ext>
            </a:extLst>
          </p:cNvPr>
          <p:cNvSpPr/>
          <p:nvPr/>
        </p:nvSpPr>
        <p:spPr>
          <a:xfrm>
            <a:off x="1305350" y="2887824"/>
            <a:ext cx="373224" cy="3265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7521A10-2E8A-1997-9519-D1D8C2F6D99D}"/>
              </a:ext>
            </a:extLst>
          </p:cNvPr>
          <p:cNvSpPr/>
          <p:nvPr/>
        </p:nvSpPr>
        <p:spPr>
          <a:xfrm>
            <a:off x="2128314" y="3172407"/>
            <a:ext cx="373224" cy="3265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FE920BDB-9461-133D-5E04-81A22DD6698D}"/>
              </a:ext>
            </a:extLst>
          </p:cNvPr>
          <p:cNvSpPr/>
          <p:nvPr/>
        </p:nvSpPr>
        <p:spPr>
          <a:xfrm>
            <a:off x="4282750" y="5393094"/>
            <a:ext cx="345233" cy="34523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1DF45A0D-DEE4-4169-1FA7-D4B7B4EAC320}"/>
              </a:ext>
            </a:extLst>
          </p:cNvPr>
          <p:cNvSpPr/>
          <p:nvPr/>
        </p:nvSpPr>
        <p:spPr>
          <a:xfrm>
            <a:off x="8416212" y="5057192"/>
            <a:ext cx="335902" cy="3079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876071F-428A-3280-328C-835516D96BAB}"/>
              </a:ext>
            </a:extLst>
          </p:cNvPr>
          <p:cNvSpPr/>
          <p:nvPr/>
        </p:nvSpPr>
        <p:spPr>
          <a:xfrm>
            <a:off x="1810138" y="2939143"/>
            <a:ext cx="373224" cy="3265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D94CE312-1DF9-514F-55C9-109E08CB8FD9}"/>
              </a:ext>
            </a:extLst>
          </p:cNvPr>
          <p:cNvSpPr/>
          <p:nvPr/>
        </p:nvSpPr>
        <p:spPr>
          <a:xfrm>
            <a:off x="2314926" y="34290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9D3AFB-4DBD-6726-B93D-FD14DC938090}"/>
              </a:ext>
            </a:extLst>
          </p:cNvPr>
          <p:cNvSpPr/>
          <p:nvPr/>
        </p:nvSpPr>
        <p:spPr>
          <a:xfrm>
            <a:off x="1530220" y="3200398"/>
            <a:ext cx="373224" cy="3778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B234156-6D70-C4D9-4F34-E0BE01A26C1E}"/>
              </a:ext>
            </a:extLst>
          </p:cNvPr>
          <p:cNvSpPr/>
          <p:nvPr/>
        </p:nvSpPr>
        <p:spPr>
          <a:xfrm>
            <a:off x="8752114" y="4469363"/>
            <a:ext cx="335902" cy="3079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30CE778C-5D48-228C-286A-E9E527021476}"/>
              </a:ext>
            </a:extLst>
          </p:cNvPr>
          <p:cNvSpPr/>
          <p:nvPr/>
        </p:nvSpPr>
        <p:spPr>
          <a:xfrm>
            <a:off x="9405256" y="5519057"/>
            <a:ext cx="345233" cy="34523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4055F010-F0C1-DC1E-C327-9C99D9DA5523}"/>
              </a:ext>
            </a:extLst>
          </p:cNvPr>
          <p:cNvSpPr/>
          <p:nvPr/>
        </p:nvSpPr>
        <p:spPr>
          <a:xfrm>
            <a:off x="7585788" y="1380931"/>
            <a:ext cx="279918" cy="33590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02F558DD-B774-348A-F706-251E268C18CF}"/>
              </a:ext>
            </a:extLst>
          </p:cNvPr>
          <p:cNvSpPr/>
          <p:nvPr/>
        </p:nvSpPr>
        <p:spPr>
          <a:xfrm>
            <a:off x="6736702" y="289247"/>
            <a:ext cx="326572" cy="3732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7623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EA840A-AA95-0C98-7DEF-B17FC2BDB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67952"/>
            <a:ext cx="10058400" cy="820954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Світязь 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1F75910-8C33-4B7E-E573-89D2E564B7F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9" y="436367"/>
            <a:ext cx="3185027" cy="2096377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20DE76F8-DBF0-5088-A4F4-E2F01C5D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4501" y="1763486"/>
            <a:ext cx="5791360" cy="4572000"/>
          </a:xfrm>
        </p:spPr>
        <p:txBody>
          <a:bodyPr>
            <a:normAutofit fontScale="77500" lnSpcReduction="20000"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Світязь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Любомльського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району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Волинської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 понад 2,5 тисячі гектарів, довжина – 9225 тисяч метрів, ширина – 4 тисячі метрів, а максимальна глибина – 58 метрів.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вітряну погоду на озері хвилі досягають півтораметрової висоти.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Світязь є однією з перлин колекції Шацького НПП, яка налічує 24 унікальних озера.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Водойми багаті на рибу, лікувальні грязі, мають чисту, надзвичайно прозору воду і піщані береги. Так у сонячну погоду дно видно на кілька метрів углиб.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Довкола Світязя величезні хвойні ліси, прогулянки якими дуже корисні для здоров`я.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одним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чудес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  <a:p>
            <a:endParaRPr lang="uk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D9F230-C700-D88F-C3F4-936C014DA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4" y="1731208"/>
            <a:ext cx="3185027" cy="216621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2C1C2EA-D68A-383D-D24C-A9BF115A13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9" y="3209731"/>
            <a:ext cx="3185027" cy="198742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529EB50-E830-6A34-4C45-C97B028EDE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482" y="86963"/>
            <a:ext cx="2324798" cy="1565457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D728E17F-1F7A-5DBA-8A50-87ECF145C9D5}"/>
              </a:ext>
            </a:extLst>
          </p:cNvPr>
          <p:cNvSpPr/>
          <p:nvPr/>
        </p:nvSpPr>
        <p:spPr>
          <a:xfrm>
            <a:off x="10095722" y="167952"/>
            <a:ext cx="149290" cy="12129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2A46F4B-7280-5363-DE23-98D50C9D94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975" y="4402540"/>
            <a:ext cx="3203526" cy="216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37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3DE3E0-E5CC-778B-2638-7D3BAD643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86416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Біле озеро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A7EB6DE9-23F5-93EA-3A00-E5651854DA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64" y="1154351"/>
            <a:ext cx="3812509" cy="2537052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F0D4B60-A8D7-D2DB-844A-EB6ED5649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7453" y="1772080"/>
            <a:ext cx="5542383" cy="4479429"/>
          </a:xfrm>
        </p:spPr>
        <p:txBody>
          <a:bodyPr>
            <a:normAutofit fontScale="92500" lnSpcReduction="20000"/>
          </a:bodyPr>
          <a:lstStyle/>
          <a:p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 Рудка Маневицький район </a:t>
            </a:r>
            <a:r>
              <a:rPr lang="uk-UA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Рівенської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області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має площу 453 гектари, форма - овальна, а дно – пологе та піщане.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– карстового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Вода тут чиста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піщане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крізь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Біле озеро вважають особливим, адже тут поєднується болотні, озерні та лісові природні комплекси Західного Полісся. Таким чином, в озері містяться корисні вітаміни і є лікувальним.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Біле називають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озером молодості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Кажуть, вода, багата на гліцерин, м`яка навіть на дотик. Місцеві розповідають, що всередині минулого століття польським панночкам для прийняття ванн спеціально доставляли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білоозерську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воду з України. </a:t>
            </a:r>
          </a:p>
          <a:p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AE16644-A498-756A-BEB0-A31B4973C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237" y="3278408"/>
            <a:ext cx="3969243" cy="29731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BD9E670-B0C4-DAA7-1E4F-E73940C0C6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8019" y="28335"/>
            <a:ext cx="2322777" cy="156680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9695A48E-ABA2-5343-9C29-8365A4BA8A48}"/>
              </a:ext>
            </a:extLst>
          </p:cNvPr>
          <p:cNvSpPr/>
          <p:nvPr/>
        </p:nvSpPr>
        <p:spPr>
          <a:xfrm>
            <a:off x="10295397" y="205273"/>
            <a:ext cx="154889" cy="14929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1721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89C3A-64C0-F591-AF6E-48C35BE01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59" y="286604"/>
            <a:ext cx="11066106" cy="7397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Синевир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08B5C6A-26B2-A62C-8A00-1F81A873858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1" y="877547"/>
            <a:ext cx="3380371" cy="2369506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E731A23-C814-FD43-839A-8B253D3CCC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51306" y="1845734"/>
            <a:ext cx="5001206" cy="4516409"/>
          </a:xfrm>
        </p:spPr>
        <p:txBody>
          <a:bodyPr>
            <a:normAutofit fontScale="55000" lnSpcReduction="20000"/>
          </a:bodyPr>
          <a:lstStyle/>
          <a:p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 </a:t>
            </a:r>
            <a:r>
              <a:rPr lang="ru-RU" sz="2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Синевирська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Поляна, </a:t>
            </a:r>
            <a:r>
              <a:rPr lang="ru-RU" sz="2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Міжгірський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sz="2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Закарпатської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endParaRPr lang="ru-RU" sz="29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висоті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989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рівнем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 в Карпатах. Озеро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утворилося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перекриття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гірського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потоку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землетрусу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тому.</a:t>
            </a:r>
          </a:p>
          <a:p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Площа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Синевира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гектарів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максимальна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Вода в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озері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чиста та прозора,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купатися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заборонено.</a:t>
            </a:r>
          </a:p>
          <a:p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найкрасивішим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озером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Мальовничі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карпатські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пейзажі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романтика легенд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роблять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пам`ятку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справді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неповторною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«Води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Синевиру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прозорі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дівочі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сльози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Кажуть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виплакала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молода Синь у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тузі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коханим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Виром» –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легенда про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озера. </a:t>
            </a:r>
          </a:p>
          <a:p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Спокійний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глибокий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Синевир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синіє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водами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зелених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ялин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Морським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оком Карпат.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C64727A-BC28-2131-2AE8-DC1936852D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306" y="2435094"/>
            <a:ext cx="3380371" cy="236950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F8DA9C8-923C-21D2-4184-FB2FB78BEE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1" y="3992638"/>
            <a:ext cx="3409174" cy="236950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64385A5-57EE-2655-57CD-952234C35C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6529" y="94143"/>
            <a:ext cx="2322777" cy="156680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1417FBA8-1F94-DB61-F289-AF8BFB145550}"/>
              </a:ext>
            </a:extLst>
          </p:cNvPr>
          <p:cNvSpPr/>
          <p:nvPr/>
        </p:nvSpPr>
        <p:spPr>
          <a:xfrm>
            <a:off x="10053734" y="656485"/>
            <a:ext cx="195944" cy="14882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313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EBA8F-9B9F-E09D-809D-50E0B78CB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Несамовите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0EDECD6-6A2B-A6A7-D057-77B1FB1550A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609" y="2752531"/>
            <a:ext cx="3181587" cy="2228173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6373458C-A99B-9E4B-E0AC-B5D5967EC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8792" y="1735494"/>
            <a:ext cx="5590786" cy="4575873"/>
          </a:xfrm>
        </p:spPr>
        <p:txBody>
          <a:bodyPr>
            <a:normAutofit lnSpcReduction="10000"/>
          </a:bodyPr>
          <a:lstStyle/>
          <a:p>
            <a:r>
              <a:rPr lang="ru-RU" sz="2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Рахівський</a:t>
            </a:r>
            <a:r>
              <a:rPr lang="ru-RU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</a:t>
            </a:r>
            <a:r>
              <a:rPr lang="ru-RU" sz="2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Закарпатської</a:t>
            </a:r>
            <a:r>
              <a:rPr lang="ru-RU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Карпат – 1750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рівнем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моря.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88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ширина – 45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 метра.</a:t>
            </a:r>
          </a:p>
          <a:p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Високогірне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Несамовите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гірському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масиві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Чорногора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містичну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славу.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безліч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карпатських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легенд про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вічнохолодні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води, в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кидати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каміння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купатись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них. 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водиться риба,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зустрічаються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ящірки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жаба прудка,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занесена до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Червоної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книги.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пейзажів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перехоплює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навідуються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сюди</a:t>
            </a:r>
            <a:r>
              <a:rPr lang="ru-RU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60C9F4B-3306-AC6F-7D0B-BFED98EAA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21" y="988906"/>
            <a:ext cx="3181587" cy="232346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2C53C18-5078-4315-09FF-89779D74A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22" y="4254187"/>
            <a:ext cx="3181587" cy="205718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E0514A-8579-2C6F-E8D3-1AA491E4B7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223" y="37690"/>
            <a:ext cx="2322777" cy="156680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20F1049B-512E-88FB-26DE-88DE0907C19F}"/>
              </a:ext>
            </a:extLst>
          </p:cNvPr>
          <p:cNvSpPr/>
          <p:nvPr/>
        </p:nvSpPr>
        <p:spPr>
          <a:xfrm>
            <a:off x="10105053" y="681135"/>
            <a:ext cx="233265" cy="1678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968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D4F3D-93B7-8E2E-B20F-A9E8054D9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86417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</a:t>
            </a:r>
            <a:r>
              <a:rPr lang="uk-UA" dirty="0" err="1">
                <a:solidFill>
                  <a:srgbClr val="0070C0"/>
                </a:solidFill>
                <a:latin typeface="Arial Black" panose="020B0A04020102020204" pitchFamily="34" charset="0"/>
              </a:rPr>
              <a:t>Марічейка</a:t>
            </a:r>
            <a:endParaRPr lang="uk-UA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B65A8ED2-5FF2-0CDF-8172-73D0326DEFD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55" y="4249317"/>
            <a:ext cx="3203507" cy="2104830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0650906B-6611-8A35-2799-76531E898D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2686" y="1754155"/>
            <a:ext cx="5215812" cy="4599992"/>
          </a:xfrm>
        </p:spPr>
        <p:txBody>
          <a:bodyPr>
            <a:noAutofit/>
          </a:bodyPr>
          <a:lstStyle/>
          <a:p>
            <a:r>
              <a:rPr lang="uk-UA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Верховинський район Івано-Франківської області</a:t>
            </a:r>
          </a:p>
          <a:p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становить 88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ширина - 45, 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0,8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XIX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становила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Обміління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пов'язують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руйнуванням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морени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водами потоку,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випливає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озера.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 про назву озера згадує вродливу дівчину Марічку, яка пожертвувала життям, щоб врятувати односільчан від наступу ворогів. Озеро утворилось зі сліз коханого Марічки – чабана Іванка. А ліс довкола назвали Дівочим. Кажуть, що озеро утворилось зі сліз чабана Івана, який оплакував свою кохану Марічку. А інше значення легенди – через вбивство Марічки, гори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затрясло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утворилось провалля, як згодом затопила сильна злива.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32CE3B8-63DE-AE20-E40B-60AA779D66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553" y="2960137"/>
            <a:ext cx="3203507" cy="218802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A52F4E-A8F9-A5FD-0F00-063EDA3FAF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33" y="1240972"/>
            <a:ext cx="3203507" cy="218802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1655F41-74E1-D7E9-4D11-ABEB81E9E6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07019" y="0"/>
            <a:ext cx="2322777" cy="156680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5B694487-0A7C-3B0D-2DBE-0078F75B9C1F}"/>
              </a:ext>
            </a:extLst>
          </p:cNvPr>
          <p:cNvSpPr/>
          <p:nvPr/>
        </p:nvSpPr>
        <p:spPr>
          <a:xfrm>
            <a:off x="10142376" y="679811"/>
            <a:ext cx="167951" cy="17860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2075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7D8433-8660-1475-81DE-4C5892FC8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86417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Бребенескул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D9A9D9A-C8CB-6F82-674F-937C54AE12E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51" y="4136334"/>
            <a:ext cx="3162201" cy="2158956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D723016C-60D1-9293-42BD-91CF6C59B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90048" y="1845734"/>
            <a:ext cx="5150497" cy="4377783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Рахівський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Закарпатської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високогірне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1801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лежить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льодовикового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кратеру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гори Гутин-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Томнатик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 береги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усипищами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Ширина озера – 67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мінералізована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Бребенескула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кришталево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чистою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прохолодною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найтеплішою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Чорногірського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хребта).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Бребенескула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витікає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такою самою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Довкола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найчистіше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гірське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дивовижна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карпатська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природа, де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зелених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вершинах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квітнуть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азалії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крокуси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E8D45BA-C433-CBE7-A64A-0B2EB9CE6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49" y="2830049"/>
            <a:ext cx="3162201" cy="215895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DC9571-0088-A4B3-095F-215248D7F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29" y="1359623"/>
            <a:ext cx="3162202" cy="21589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5D8B133-D7E9-C07A-4AE7-5D1C887F40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223" y="0"/>
            <a:ext cx="2322777" cy="1566808"/>
          </a:xfrm>
          <a:prstGeom prst="rect">
            <a:avLst/>
          </a:prstGeom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307BAAA6-1C81-86FF-E9C3-46AB0ACF0212}"/>
              </a:ext>
            </a:extLst>
          </p:cNvPr>
          <p:cNvSpPr/>
          <p:nvPr/>
        </p:nvSpPr>
        <p:spPr>
          <a:xfrm>
            <a:off x="9993086" y="671804"/>
            <a:ext cx="158620" cy="14929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5457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B7DD27-AA44-1798-05A8-30FADF99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67756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Ялпуг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D8255E6-9D3E-5803-8A85-4331E382C37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84" y="1131630"/>
            <a:ext cx="3219952" cy="2068771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E490B618-C805-DB09-31A4-55042ED42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46033" y="1845735"/>
            <a:ext cx="5066521" cy="4415106"/>
          </a:xfrm>
        </p:spPr>
        <p:txBody>
          <a:bodyPr>
            <a:normAutofit fontScale="92500" lnSpcReduction="1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Поблизу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 Болграда на Одещині</a:t>
            </a:r>
          </a:p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Ялпух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найбільше в Україні та друге в Європі прісноводне озеро природного походження.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 39 км, ширина до 6 км, площа 149 км², середня глибина близько 2 м, максимальна (під час повені і паводка) — 6,0 м. Улоговина видовженої форми. Східний та західний береги переважно підвищені, розчленовані яругами, південні — піщані, крайня північна ділянка узбережжя заболочена та поросла очеретом. Температура води влітку +24...+25 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C;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взимку озеро замерзає, льодовий режим нестійкий.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водойма лиманного типу, що утворилась у басейні річки Дунай.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Ялпух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прикрашає собою місто Болград, що влітку просто потопає в зеленому вбранні садів і виноградників. 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64B4205-B202-915D-8C80-2B86D67BC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07" y="2878944"/>
            <a:ext cx="3219952" cy="206877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976D616-1156-0346-8A39-61EC3D0E8A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48" y="4257385"/>
            <a:ext cx="3137823" cy="206877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28C555D-E56E-EADB-4A45-D7EF407955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7198" y="89008"/>
            <a:ext cx="2322777" cy="1566808"/>
          </a:xfrm>
          <a:prstGeom prst="rect">
            <a:avLst/>
          </a:prstGeom>
        </p:spPr>
      </p:pic>
      <p:sp>
        <p:nvSpPr>
          <p:cNvPr id="12" name="Овал 11">
            <a:extLst>
              <a:ext uri="{FF2B5EF4-FFF2-40B4-BE49-F238E27FC236}">
                <a16:creationId xmlns:a16="http://schemas.microsoft.com/office/drawing/2014/main" id="{D52F0F28-3772-BDF7-C1DA-B37F06BCCA87}"/>
              </a:ext>
            </a:extLst>
          </p:cNvPr>
          <p:cNvSpPr/>
          <p:nvPr/>
        </p:nvSpPr>
        <p:spPr>
          <a:xfrm>
            <a:off x="10571583" y="1319418"/>
            <a:ext cx="130628" cy="1306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6203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2BB733-7F6B-FDF3-E3B1-09AD3767D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29" y="139959"/>
            <a:ext cx="11579289" cy="1203649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rgbClr val="0070C0"/>
                </a:solidFill>
                <a:latin typeface="Arial Black" panose="020B0A04020102020204" pitchFamily="34" charset="0"/>
              </a:rPr>
              <a:t>Озеро Сиваш </a:t>
            </a:r>
            <a:r>
              <a:rPr lang="ru-RU" sz="4000" dirty="0" err="1">
                <a:solidFill>
                  <a:srgbClr val="0070C0"/>
                </a:solidFill>
                <a:latin typeface="Arial Black" panose="020B0A04020102020204" pitchFamily="34" charset="0"/>
              </a:rPr>
              <a:t>або</a:t>
            </a:r>
            <a:r>
              <a:rPr lang="ru-RU" sz="40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br>
              <a:rPr lang="ru-RU" sz="40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4000" dirty="0" err="1">
                <a:solidFill>
                  <a:srgbClr val="0070C0"/>
                </a:solidFill>
                <a:latin typeface="Arial Black" panose="020B0A04020102020204" pitchFamily="34" charset="0"/>
              </a:rPr>
              <a:t>Лемурійське</a:t>
            </a:r>
            <a:r>
              <a:rPr lang="ru-RU" sz="4000" dirty="0">
                <a:solidFill>
                  <a:srgbClr val="0070C0"/>
                </a:solidFill>
                <a:latin typeface="Arial Black" panose="020B0A04020102020204" pitchFamily="34" charset="0"/>
              </a:rPr>
              <a:t> озеро</a:t>
            </a:r>
            <a:endParaRPr lang="uk-UA" sz="4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9339BED-C8FA-2BFF-237C-D4DF99E4B98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1259632"/>
            <a:ext cx="3051110" cy="1978090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FAF41D64-0492-F773-9E71-AA12D191DE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7616" y="1744824"/>
            <a:ext cx="6018245" cy="4432041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Сиваш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Гниле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море –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затока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Азовського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моря,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надходить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одну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вузьку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протоку, часто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пересихає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влітку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Сиваш — система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дрібних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мілководних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(максимальна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3,5 м) заток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західному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березі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Азовського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Херсонською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Кримом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Відокремлений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Азовського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піщаною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косою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Арабатська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стрілка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 км. Ширина — 2—35 км.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Пересічна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нестала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2400 км², з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100 км²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припадає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острови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560 км²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ділянки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періодично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вкриті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водою.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Солоність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Сивашу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сягає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260 ‰.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хлористі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Сульфат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Живиться водами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Азовського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моря, у Сиваш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впадають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Салгир,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Чуруксу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влітку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найчастіше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пересихають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Взимку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Сиваш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замерзає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температура води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теплий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коливається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+20 до +32 °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мілководне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великим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вмістом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солей, через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рожевий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74FF06-98E6-EDDD-9988-A69AD2792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7183" y="19056"/>
            <a:ext cx="2469503" cy="1609135"/>
          </a:xfrm>
          <a:prstGeom prst="rect">
            <a:avLst/>
          </a:prstGeom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4CC065BB-0093-8878-01E3-E4119FF9260B}"/>
              </a:ext>
            </a:extLst>
          </p:cNvPr>
          <p:cNvSpPr/>
          <p:nvPr/>
        </p:nvSpPr>
        <p:spPr>
          <a:xfrm>
            <a:off x="11392678" y="1175657"/>
            <a:ext cx="149289" cy="16795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8E9EA33-7318-3D20-F1C5-C0300F1083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06" y="2747864"/>
            <a:ext cx="3051110" cy="197809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8C3AD87-B2A6-8877-7FE3-72F1B8E16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4441370"/>
            <a:ext cx="3116424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609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C5975-F675-3C16-1B59-BE14F53DC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14409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Молочний лиман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3D885D6-B959-42F9-1E92-D51F332ACDB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5" y="4456679"/>
            <a:ext cx="3133827" cy="1888137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1227B08-AD6E-CB66-2838-80AFB810C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2139" y="1772816"/>
            <a:ext cx="5486400" cy="457200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Запорізької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Мелітопольського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району.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параметри: довжина — 35 км; ширина — до 10 км; глибина — 0,5—3 м; площа — 168 км².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лиман впадають річки: Молочна (з півночі),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Тащенак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з північного заходу),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Джекельня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 північного сходу). Молочний лиман з'єднаний з Азовським морем штучною протокою. Відділений від моря піщано-черепашковим пересипом. Улоговина лиману видовженої (з півночі на південь) форми. Західні береги високі та урвисті, східні — низькі, пологі. Температура води влітку — до +30°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взимку утворюється нестійкий крижаний покрив.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Дно вкрите черепашкою і товстим шаром мулу; біля західних берегів — глинисте. Грязі лиману мають лікувальні властивості.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808F5-E271-1D33-B37B-8922170DA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4" y="1101012"/>
            <a:ext cx="3133828" cy="215537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92A626C-6656-99AF-EEB3-413C3223F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97" y="2869805"/>
            <a:ext cx="3133828" cy="20854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E5316DB-42E8-B24E-AE60-5EFE0D4F4D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1552" y="67670"/>
            <a:ext cx="2469094" cy="1609483"/>
          </a:xfrm>
          <a:prstGeom prst="rect">
            <a:avLst/>
          </a:prstGeom>
        </p:spPr>
      </p:pic>
      <p:sp>
        <p:nvSpPr>
          <p:cNvPr id="12" name="Овал 11">
            <a:extLst>
              <a:ext uri="{FF2B5EF4-FFF2-40B4-BE49-F238E27FC236}">
                <a16:creationId xmlns:a16="http://schemas.microsoft.com/office/drawing/2014/main" id="{7E5E6484-434D-BB1B-6793-07E44E12E0FB}"/>
              </a:ext>
            </a:extLst>
          </p:cNvPr>
          <p:cNvSpPr/>
          <p:nvPr/>
        </p:nvSpPr>
        <p:spPr>
          <a:xfrm>
            <a:off x="11327363" y="1101012"/>
            <a:ext cx="167951" cy="17728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7626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FAEA63-DFBC-1925-A712-B15BF582B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14409"/>
          </a:xfrm>
        </p:spPr>
        <p:txBody>
          <a:bodyPr>
            <a:normAutofit/>
          </a:bodyPr>
          <a:lstStyle/>
          <a:p>
            <a:pPr algn="ctr"/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Кояське</a:t>
            </a: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 озеро</a:t>
            </a:r>
            <a:endParaRPr lang="uk-UA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480F866-8E96-8FFD-CCDA-CB709F166D1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80" y="1068124"/>
            <a:ext cx="3232440" cy="2102348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9CD7D13-E9D0-E9C9-E81B-D57101EF3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28997" y="1576874"/>
            <a:ext cx="6271110" cy="4730620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Солоне озеро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морського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південному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узбережжі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Керченського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півострова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3,84 км. Максимальна ширина — 2,81 км,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1,2 км.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водозбору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23 км,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0,75 м,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1,0 м.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берегової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10 км.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незвичайне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рожеве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забарвлення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є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цілющих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грязей.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тому,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сплячий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грязьовий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вулкан,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знайшла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ідеальне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водорість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Дуналіелла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Саліна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виробляється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бета-каротин.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червоніють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 і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Кояського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озера. Другою причиною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Артемія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мешкає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солоних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озерах,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здатен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вижити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вмісту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й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треба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завдячувати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лікувальними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властивостями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грязей озера.</a:t>
            </a:r>
          </a:p>
          <a:p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озері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становить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середньому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36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проміле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двадцять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солоність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5A0F35-E0E7-E4E6-4D0F-1FC49B9BCB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690" y="2630441"/>
            <a:ext cx="3232440" cy="21141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65C658-2862-EDAF-8A5F-05FCB93A08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9" y="4478693"/>
            <a:ext cx="3320307" cy="19034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CAF1AF-7E1D-26CB-74EA-CA3791DFCF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7286" y="67671"/>
            <a:ext cx="2469094" cy="1509204"/>
          </a:xfrm>
          <a:prstGeom prst="rect">
            <a:avLst/>
          </a:prstGeo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id="{3DADBB7A-BD31-07AF-01AC-F27110377E7C}"/>
              </a:ext>
            </a:extLst>
          </p:cNvPr>
          <p:cNvSpPr/>
          <p:nvPr/>
        </p:nvSpPr>
        <p:spPr>
          <a:xfrm>
            <a:off x="11541967" y="1268963"/>
            <a:ext cx="139960" cy="19594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6164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25C5EC-DCC3-03CB-3F8E-425B7CD44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81108"/>
            <a:ext cx="10058400" cy="805079"/>
          </a:xfrm>
        </p:spPr>
        <p:txBody>
          <a:bodyPr/>
          <a:lstStyle/>
          <a:p>
            <a:pPr algn="ctr"/>
            <a:r>
              <a:rPr lang="uk-UA" dirty="0" err="1">
                <a:solidFill>
                  <a:srgbClr val="0070C0"/>
                </a:solidFill>
                <a:latin typeface="Arial Black" panose="020B0A04020102020204" pitchFamily="34" charset="0"/>
              </a:rPr>
              <a:t>Шелехівське</a:t>
            </a: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 озеро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BD36D3F-E0BF-79ED-D152-FE94BCB0BBF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6" y="1311062"/>
            <a:ext cx="3124035" cy="2117938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C26A20DD-2C9A-B500-BE05-3859AA2C6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39340" y="1845733"/>
            <a:ext cx="5047860" cy="4508413"/>
          </a:xfrm>
        </p:spPr>
        <p:txBody>
          <a:bodyPr>
            <a:normAutofit lnSpcReduction="10000"/>
          </a:bodyPr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Поблизу села </a:t>
            </a:r>
            <a:r>
              <a:rPr lang="uk-UA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Межиріч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Лебединська ТГ Сумського району Сумської області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береже свою первозданну красу ще з часів льодяникового періоду, не втратило воно і холод льодовиків, бо вода тут не буває теплою ніколи.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Шелехівське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таке ж давнє, як Ладозьке чи Байкал.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Тут панує спокій і тиша, яку порушують лиш пісні птахів. Озеро оточене короною високих соснових, вільхових та кленових лісів. З висоти пташиного польоту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Шелехівське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схоже на величезну розігнуту підкову, що огортає крихітний острівець посередині.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Шелехівське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озеро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гідрологічна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пам'ятка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державного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  <a:p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AF0743-5679-2AEE-C246-D7283A9B0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841" y="2617347"/>
            <a:ext cx="3177368" cy="204795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9BBE86-ADAB-BDB3-76E0-3944D16CBB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6" y="4143013"/>
            <a:ext cx="3206984" cy="212219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05FB739-4C5C-D5C9-7D19-64FD91DED1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4357" y="107112"/>
            <a:ext cx="2469094" cy="1511939"/>
          </a:xfrm>
          <a:prstGeom prst="rect">
            <a:avLst/>
          </a:prstGeom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C9B5C9DB-AC32-C8F5-5A65-9B6339F4FE00}"/>
              </a:ext>
            </a:extLst>
          </p:cNvPr>
          <p:cNvSpPr/>
          <p:nvPr/>
        </p:nvSpPr>
        <p:spPr>
          <a:xfrm>
            <a:off x="11125200" y="281108"/>
            <a:ext cx="155510" cy="15743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531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F394F6-77CF-E7AC-2625-60E3CF3FD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2"/>
          </a:xfrm>
        </p:spPr>
        <p:txBody>
          <a:bodyPr>
            <a:noAutofit/>
          </a:bodyPr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Блакитні озера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B682124-83AB-3E84-37F0-15B49BC16BC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43" y="988906"/>
            <a:ext cx="3218180" cy="4022725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3B0A1B99-E207-EF99-A96F-281E9E449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8791" y="1845735"/>
            <a:ext cx="5318449" cy="4265816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Чернігівський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Чернігівська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три озера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Чернігівській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25 га.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кварцового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озера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очищенню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води, тому тут 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красива.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Блакитні озера на Чернігівщині – це затоплені кар'єри з видобутку кварцового піску, з якого виготовляють скло і вікна. Через біле дно, вода в озерах має блакитний колір, прямо як на Мальдівах.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Всього Блакитних озер в околицях села Олешня три – і всі вони придатні для купання і риболовлі.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20A3A4-4F23-E0A9-3DBF-0006BF34D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175" y="2192693"/>
            <a:ext cx="3299305" cy="412413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988742B-5D12-3D14-B9BC-7435A6B99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6252" y="88450"/>
            <a:ext cx="2469094" cy="1511939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D9613BF0-E1AC-80B0-AFB0-47C9B40C031D}"/>
              </a:ext>
            </a:extLst>
          </p:cNvPr>
          <p:cNvSpPr/>
          <p:nvPr/>
        </p:nvSpPr>
        <p:spPr>
          <a:xfrm>
            <a:off x="11000792" y="139959"/>
            <a:ext cx="154888" cy="1466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5249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D986566-CB04-AC44-13F4-CF40314AB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829E712-04D9-B56A-6A19-62C446D70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167" y="1845734"/>
            <a:ext cx="10786188" cy="4023360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Кожне з українських озер по-своєму унікальне. Можна зустрічати красиві світанки і заходи, омолодитися в цілющих водах, дізнатися про стародавні легенди про виникнення озер у місцевих жителів, зайнятися риболовлею або парити на поверхні води мертвого моря. </a:t>
            </a:r>
          </a:p>
        </p:txBody>
      </p:sp>
    </p:spTree>
    <p:extLst>
      <p:ext uri="{BB962C8B-B14F-4D97-AF65-F5344CB8AC3E}">
        <p14:creationId xmlns:p14="http://schemas.microsoft.com/office/powerpoint/2010/main" val="504602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C95C357-15E8-23ED-E36C-C534539CC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05079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</a:rPr>
              <a:t>Використані джерела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7811C1F-180D-8555-4CE2-0D2F05E53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1247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https://astravel.com.ua/articles/10-naikrasivisih-ozer-ukraini-aki-vrazat-vas-svoeu-krasou</a:t>
            </a:r>
            <a:r>
              <a:rPr lang="uk-UA" dirty="0"/>
              <a:t> </a:t>
            </a:r>
          </a:p>
          <a:p>
            <a:r>
              <a:rPr lang="en-US" dirty="0">
                <a:hlinkClick r:id="rId3"/>
              </a:rPr>
              <a:t>https://lifestyle.24tv.ua/12_ozer_ukrayini_vrazhayuchi_krayevidi_dlya_relaksatsiyi_ta_spokoyu_n689722</a:t>
            </a:r>
            <a:r>
              <a:rPr lang="uk-UA" dirty="0"/>
              <a:t> </a:t>
            </a:r>
          </a:p>
          <a:p>
            <a:r>
              <a:rPr lang="en-US" dirty="0">
                <a:hlinkClick r:id="rId4"/>
              </a:rPr>
              <a:t>https://news.obozrevatel.com/ukr/travel/location/top-10-najgarnishi-i-zagadkovi-ozera-ukraini.htm</a:t>
            </a:r>
            <a:r>
              <a:rPr lang="uk-UA" dirty="0"/>
              <a:t> </a:t>
            </a:r>
          </a:p>
          <a:p>
            <a:r>
              <a:rPr lang="en-US" dirty="0">
                <a:hlinkClick r:id="rId5"/>
              </a:rPr>
              <a:t>https://news.obozrevatel.com/ukr/travel/location/top-7-najbilshih-ozer-ukraini-dlya-litnogo-vidpochinku-foto.htm</a:t>
            </a:r>
            <a:r>
              <a:rPr lang="uk-UA" dirty="0"/>
              <a:t> </a:t>
            </a:r>
          </a:p>
          <a:p>
            <a:r>
              <a:rPr lang="en-US" dirty="0">
                <a:hlinkClick r:id="rId6"/>
              </a:rPr>
              <a:t>http://vlasno.info/spetsproekti/2/tourism/item/25938-top-10-ozer-ukrainy-iaki-varto-pobachy</a:t>
            </a:r>
            <a:r>
              <a:rPr lang="uk-UA" dirty="0"/>
              <a:t> </a:t>
            </a:r>
          </a:p>
          <a:p>
            <a:r>
              <a:rPr lang="en-US" dirty="0">
                <a:hlinkClick r:id="rId7"/>
              </a:rPr>
              <a:t>https://ua.igotoworld.com/ua/article/1322_ozera-ukrainy-samye-luchshy.htm</a:t>
            </a:r>
            <a:r>
              <a:rPr lang="uk-UA" dirty="0"/>
              <a:t> </a:t>
            </a:r>
          </a:p>
          <a:p>
            <a:r>
              <a:rPr lang="en-US" dirty="0">
                <a:hlinkClick r:id="rId8"/>
              </a:rPr>
              <a:t>https://travel.tochka.net/ua/13758-ozero-maricheyka-10-faktov-o-prirodnoy-dostoprimechatelnosti-karpat/</a:t>
            </a:r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01988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405</TotalTime>
  <Words>1715</Words>
  <Application>Microsoft Office PowerPoint</Application>
  <PresentationFormat>Широкоэкранный</PresentationFormat>
  <Paragraphs>83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 Black</vt:lpstr>
      <vt:lpstr>Calibri</vt:lpstr>
      <vt:lpstr>Calibri Light</vt:lpstr>
      <vt:lpstr>Times New Roman</vt:lpstr>
      <vt:lpstr>Ретро</vt:lpstr>
      <vt:lpstr>Презентация PowerPoint</vt:lpstr>
      <vt:lpstr>Озера України</vt:lpstr>
      <vt:lpstr>Презентация PowerPoint</vt:lpstr>
      <vt:lpstr>Озеро Світязь </vt:lpstr>
      <vt:lpstr>Біле озеро</vt:lpstr>
      <vt:lpstr>Озеро Синевир</vt:lpstr>
      <vt:lpstr>Озеро Несамовите</vt:lpstr>
      <vt:lpstr>Озеро Марічейка</vt:lpstr>
      <vt:lpstr>Озеро Бребенескул</vt:lpstr>
      <vt:lpstr>Озеро Ялпуг</vt:lpstr>
      <vt:lpstr>Озеро Сиваш або  Лемурійське озеро</vt:lpstr>
      <vt:lpstr>Молочний лиман</vt:lpstr>
      <vt:lpstr>Кояське озеро</vt:lpstr>
      <vt:lpstr>Шелехівське озеро</vt:lpstr>
      <vt:lpstr>Блакитні озера</vt:lpstr>
      <vt:lpstr>Презентация PowerPoint</vt:lpstr>
      <vt:lpstr>Використані джерела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Віртуальна подорож</dc:title>
  <dc:creator>User</dc:creator>
  <cp:lastModifiedBy>User</cp:lastModifiedBy>
  <cp:revision>4</cp:revision>
  <dcterms:created xsi:type="dcterms:W3CDTF">2023-06-16T08:01:46Z</dcterms:created>
  <dcterms:modified xsi:type="dcterms:W3CDTF">2023-06-19T08:14:43Z</dcterms:modified>
</cp:coreProperties>
</file>