
<file path=[Content_Types].xml><?xml version="1.0" encoding="utf-8"?>
<Types xmlns="http://schemas.openxmlformats.org/package/2006/content-types">
  <Default Extension="bin" ContentType="application/vnd.openxmlformats-officedocument.oleObject"/>
  <Default Extension="glb" ContentType="model/gltf.binary"/>
  <Default Extension="jpeg" ContentType="image/jpeg"/>
  <Default Extension="png" ContentType="image/png"/>
  <Default Extension="rels" ContentType="application/vnd.openxmlformats-package.relationships+xml"/>
  <Default Extension="vml" ContentType="application/vnd.openxmlformats-officedocument.vmlDrawi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Ex1.xml" ContentType="application/vnd.ms-office.chartex+xml"/>
  <Override PartName="/ppt/charts/style1.xml" ContentType="application/vnd.ms-office.chartstyle+xml"/>
  <Override PartName="/ppt/charts/colors1.xml" ContentType="application/vnd.ms-office.chartcolorstyl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98" r:id="rId3"/>
    <p:sldId id="300" r:id="rId4"/>
    <p:sldId id="301" r:id="rId5"/>
    <p:sldId id="257" r:id="rId6"/>
    <p:sldId id="269" r:id="rId7"/>
    <p:sldId id="268" r:id="rId8"/>
    <p:sldId id="267" r:id="rId9"/>
    <p:sldId id="270" r:id="rId10"/>
    <p:sldId id="271" r:id="rId11"/>
    <p:sldId id="266" r:id="rId12"/>
    <p:sldId id="272" r:id="rId13"/>
    <p:sldId id="274" r:id="rId14"/>
    <p:sldId id="275" r:id="rId15"/>
    <p:sldId id="273" r:id="rId16"/>
    <p:sldId id="280" r:id="rId17"/>
    <p:sldId id="276" r:id="rId18"/>
    <p:sldId id="277" r:id="rId19"/>
    <p:sldId id="278" r:id="rId20"/>
    <p:sldId id="283" r:id="rId21"/>
    <p:sldId id="279" r:id="rId22"/>
    <p:sldId id="281" r:id="rId23"/>
    <p:sldId id="284" r:id="rId24"/>
    <p:sldId id="285" r:id="rId25"/>
    <p:sldId id="286" r:id="rId26"/>
    <p:sldId id="288" r:id="rId27"/>
    <p:sldId id="287" r:id="rId28"/>
    <p:sldId id="289" r:id="rId29"/>
    <p:sldId id="290" r:id="rId30"/>
    <p:sldId id="282" r:id="rId31"/>
    <p:sldId id="291" r:id="rId32"/>
    <p:sldId id="292" r:id="rId33"/>
    <p:sldId id="295" r:id="rId34"/>
    <p:sldId id="293" r:id="rId35"/>
    <p:sldId id="294" r:id="rId36"/>
    <p:sldId id="297" r:id="rId37"/>
    <p:sldId id="296" r:id="rId38"/>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43" autoAdjust="0"/>
    <p:restoredTop sz="94660"/>
  </p:normalViewPr>
  <p:slideViewPr>
    <p:cSldViewPr snapToGrid="0">
      <p:cViewPr varScale="1">
        <p:scale>
          <a:sx n="43" d="100"/>
          <a:sy n="43" d="100"/>
        </p:scale>
        <p:origin x="67" y="3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charts/_rels/chartEx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Microsoft_Excel_Worksheet.xlsx"/></Relationships>
</file>

<file path=ppt/charts/chartEx1.xml><?xml version="1.0" encoding="utf-8"?>
<cx:chartSpace xmlns:a="http://schemas.openxmlformats.org/drawingml/2006/main" xmlns:r="http://schemas.openxmlformats.org/officeDocument/2006/relationships" xmlns:cx="http://schemas.microsoft.com/office/drawing/2014/chartex">
  <cx:chartData>
    <cx:externalData r:id="rId1" cx:autoUpdate="0"/>
    <cx:data id="0">
      <cx:strDim type="cat">
        <cx:f>Лист1!$A$2:$A$5</cx:f>
        <cx:lvl ptCount="4">
          <cx:pt idx="0">первинний сектор </cx:pt>
          <cx:pt idx="1">вторинний сектор</cx:pt>
          <cx:pt idx="2">третинний сектор</cx:pt>
        </cx:lvl>
      </cx:strDim>
      <cx:numDim type="size">
        <cx:f>Лист1!$B$2:$B$5</cx:f>
        <cx:lvl ptCount="4" formatCode="0%">
          <cx:pt idx="0">0.080000000000000002</cx:pt>
          <cx:pt idx="1">0.40000000000000002</cx:pt>
          <cx:pt idx="2">0.52000000000000002</cx:pt>
        </cx:lvl>
      </cx:numDim>
    </cx:data>
  </cx:chartData>
  <cx:chart>
    <cx:title pos="t" align="ctr" overlay="0">
      <cx:tx>
        <cx:rich>
          <a:bodyPr rot="0" spcFirstLastPara="1" vertOverflow="ellipsis" vert="horz" wrap="square" lIns="38100" tIns="19050" rIns="38100" bIns="19050" anchor="ctr" anchorCtr="1" compatLnSpc="0"/>
          <a:lstStyle/>
          <a:p>
            <a:pPr algn="ctr" rtl="0">
              <a:defRPr sz="1862" b="0" i="0" u="none" strike="noStrike" kern="1200" spc="0" baseline="0">
                <a:solidFill>
                  <a:prstClr val="black">
                    <a:lumMod val="65000"/>
                    <a:lumOff val="35000"/>
                  </a:prstClr>
                </a:solidFill>
                <a:latin typeface="+mn-lt"/>
                <a:ea typeface="+mn-ea"/>
                <a:cs typeface="+mn-cs"/>
              </a:defRPr>
            </a:pPr>
            <a:r>
              <a:rPr kumimoji="0" lang="uk-UA" sz="1862" b="0" i="0" u="none" strike="noStrike" kern="1200" cap="none" spc="0" normalizeH="0" baseline="0" noProof="0" dirty="0">
                <a:ln>
                  <a:noFill/>
                </a:ln>
                <a:solidFill>
                  <a:prstClr val="black">
                    <a:lumMod val="65000"/>
                    <a:lumOff val="35000"/>
                  </a:prstClr>
                </a:solidFill>
                <a:effectLst/>
                <a:uLnTx/>
                <a:uFillTx/>
                <a:latin typeface="Calibri" panose="020F0502020204030204"/>
              </a:rPr>
              <a:t>Структура ВВП Китаю</a:t>
            </a:r>
            <a:endParaRPr lang="uk-UA" dirty="0"/>
          </a:p>
        </cx:rich>
      </cx:tx>
    </cx:title>
    <cx:plotArea>
      <cx:plotAreaRegion>
        <cx:series layoutId="sunburst" uniqueId="{11D491FB-17AD-486E-9BBE-B1B1BFF19855}">
          <cx:tx>
            <cx:txData>
              <cx:f>Лист1!$B$1</cx:f>
              <cx:v>Продажи</cx:v>
            </cx:txData>
          </cx:tx>
          <cx:dataId val="0"/>
        </cx:series>
      </cx:plotAreaRegion>
    </cx:plotArea>
    <cx:legend pos="b" align="ctr" overlay="0"/>
  </cx:chart>
</cx: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8A76BAE-262B-4CCE-80B7-CC040C36C7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36CD475E-BB16-4F20-AC67-CEF40F613A65}">
      <dgm:prSet custT="1">
        <dgm:style>
          <a:lnRef idx="2">
            <a:schemeClr val="accent1"/>
          </a:lnRef>
          <a:fillRef idx="1">
            <a:schemeClr val="lt1"/>
          </a:fillRef>
          <a:effectRef idx="0">
            <a:schemeClr val="accent1"/>
          </a:effectRef>
          <a:fontRef idx="minor">
            <a:schemeClr val="dk1"/>
          </a:fontRef>
        </dgm:style>
      </dgm:prSet>
      <dgm:spPr>
        <a:xfrm>
          <a:off x="0" y="1489"/>
          <a:ext cx="6753737" cy="1523452"/>
        </a:xfrm>
        <a:prstGeom prst="roundRect">
          <a:avLst/>
        </a:prstGeom>
        <a:solidFill>
          <a:sysClr val="window" lastClr="FFFFFF"/>
        </a:solidFill>
        <a:ln w="15875" cap="flat" cmpd="sng" algn="ctr">
          <a:solidFill>
            <a:srgbClr val="4E67C8">
              <a:shade val="75000"/>
              <a:satMod val="125000"/>
              <a:lumMod val="75000"/>
            </a:srgbClr>
          </a:solidFill>
          <a:prstDash val="solid"/>
        </a:ln>
        <a:effectLst/>
      </dgm:spPr>
      <dgm:t>
        <a:bodyPr/>
        <a:lstStyle/>
        <a:p>
          <a:pPr rtl="0"/>
          <a:r>
            <a:rPr lang="uk-UA" sz="2400" noProof="0" dirty="0">
              <a:solidFill>
                <a:sysClr val="windowText" lastClr="000000"/>
              </a:solidFill>
              <a:latin typeface="Times New Roman" pitchFamily="18" charset="0"/>
              <a:ea typeface="+mn-ea"/>
              <a:cs typeface="Times New Roman" pitchFamily="18" charset="0"/>
            </a:rPr>
            <a:t>Китайська вища освіта має 100-річну історію. За новітніми статистичними даними, в даний час в Китаї налічується 3 тисячі вузів, у тому числі дві третини є державними, решта - приватними. У вузах навчаються 20 млн. студентів.</a:t>
          </a:r>
        </a:p>
      </dgm:t>
    </dgm:pt>
    <dgm:pt modelId="{5718695F-28EC-4199-9387-A3C83ED5806D}" type="parTrans" cxnId="{9B22DDCB-C619-40CD-8BCA-28C1EC6A4301}">
      <dgm:prSet/>
      <dgm:spPr/>
      <dgm:t>
        <a:bodyPr/>
        <a:lstStyle/>
        <a:p>
          <a:endParaRPr lang="uk-UA" noProof="0" dirty="0"/>
        </a:p>
      </dgm:t>
    </dgm:pt>
    <dgm:pt modelId="{C45089BF-AB8B-420A-BB83-0B57186B7D63}" type="sibTrans" cxnId="{9B22DDCB-C619-40CD-8BCA-28C1EC6A4301}">
      <dgm:prSet/>
      <dgm:spPr/>
      <dgm:t>
        <a:bodyPr/>
        <a:lstStyle/>
        <a:p>
          <a:endParaRPr lang="uk-UA" noProof="0" dirty="0"/>
        </a:p>
      </dgm:t>
    </dgm:pt>
    <dgm:pt modelId="{8FA67058-E8FD-4F6A-8DCC-B0680934B67B}" type="pres">
      <dgm:prSet presAssocID="{28A76BAE-262B-4CCE-80B7-CC040C36C71F}" presName="linear" presStyleCnt="0">
        <dgm:presLayoutVars>
          <dgm:animLvl val="lvl"/>
          <dgm:resizeHandles val="exact"/>
        </dgm:presLayoutVars>
      </dgm:prSet>
      <dgm:spPr/>
    </dgm:pt>
    <dgm:pt modelId="{37651317-9433-4E1B-A20D-14DCFE75AD1F}" type="pres">
      <dgm:prSet presAssocID="{36CD475E-BB16-4F20-AC67-CEF40F613A65}" presName="parentText" presStyleLbl="node1" presStyleIdx="0" presStyleCnt="1" custScaleY="543601" custLinFactY="120842" custLinFactNeighborY="200000">
        <dgm:presLayoutVars>
          <dgm:chMax val="0"/>
          <dgm:bulletEnabled val="1"/>
        </dgm:presLayoutVars>
      </dgm:prSet>
      <dgm:spPr/>
    </dgm:pt>
  </dgm:ptLst>
  <dgm:cxnLst>
    <dgm:cxn modelId="{E0FE6234-CFC1-4B30-9819-B505491EBAFF}" type="presOf" srcId="{28A76BAE-262B-4CCE-80B7-CC040C36C71F}" destId="{8FA67058-E8FD-4F6A-8DCC-B0680934B67B}" srcOrd="0" destOrd="0" presId="urn:microsoft.com/office/officeart/2005/8/layout/vList2"/>
    <dgm:cxn modelId="{9B22DDCB-C619-40CD-8BCA-28C1EC6A4301}" srcId="{28A76BAE-262B-4CCE-80B7-CC040C36C71F}" destId="{36CD475E-BB16-4F20-AC67-CEF40F613A65}" srcOrd="0" destOrd="0" parTransId="{5718695F-28EC-4199-9387-A3C83ED5806D}" sibTransId="{C45089BF-AB8B-420A-BB83-0B57186B7D63}"/>
    <dgm:cxn modelId="{76031AFA-81DF-445B-824B-7106A5474D9B}" type="presOf" srcId="{36CD475E-BB16-4F20-AC67-CEF40F613A65}" destId="{37651317-9433-4E1B-A20D-14DCFE75AD1F}" srcOrd="0" destOrd="0" presId="urn:microsoft.com/office/officeart/2005/8/layout/vList2"/>
    <dgm:cxn modelId="{33977DA9-6AF6-437D-BAD4-39F2521F9686}" type="presParOf" srcId="{8FA67058-E8FD-4F6A-8DCC-B0680934B67B}" destId="{37651317-9433-4E1B-A20D-14DCFE75AD1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A5FA979-4BC6-4D7D-B27E-85CB22895B9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D5BD42ED-7889-4611-8B01-BEC1622C946A}">
      <dgm:prSet custT="1">
        <dgm:style>
          <a:lnRef idx="2">
            <a:schemeClr val="accent5"/>
          </a:lnRef>
          <a:fillRef idx="1">
            <a:schemeClr val="lt1"/>
          </a:fillRef>
          <a:effectRef idx="0">
            <a:schemeClr val="accent5"/>
          </a:effectRef>
          <a:fontRef idx="minor">
            <a:schemeClr val="dk1"/>
          </a:fontRef>
        </dgm:style>
      </dgm:prSet>
      <dgm:spPr>
        <a:xfrm>
          <a:off x="0" y="203"/>
          <a:ext cx="4320480" cy="646127"/>
        </a:xfrm>
        <a:prstGeom prst="roundRect">
          <a:avLst/>
        </a:prstGeom>
        <a:solidFill>
          <a:sysClr val="window" lastClr="FFFFFF"/>
        </a:solidFill>
        <a:ln w="15875" cap="flat" cmpd="sng" algn="ctr">
          <a:solidFill>
            <a:srgbClr val="FF8021">
              <a:shade val="75000"/>
              <a:satMod val="125000"/>
              <a:lumMod val="75000"/>
            </a:srgbClr>
          </a:solidFill>
          <a:prstDash val="solid"/>
        </a:ln>
        <a:effectLst/>
      </dgm:spPr>
      <dgm:t>
        <a:bodyPr/>
        <a:lstStyle/>
        <a:p>
          <a:pPr rtl="0"/>
          <a:r>
            <a:rPr lang="uk-UA" sz="2400" noProof="0" dirty="0">
              <a:solidFill>
                <a:sysClr val="windowText" lastClr="000000"/>
              </a:solidFill>
              <a:latin typeface="Times New Roman" pitchFamily="18" charset="0"/>
              <a:ea typeface="+mn-ea"/>
              <a:cs typeface="Times New Roman" pitchFamily="18" charset="0"/>
            </a:rPr>
            <a:t>Термін початкової освіти в Китаї становить 6 років.</a:t>
          </a:r>
        </a:p>
      </dgm:t>
    </dgm:pt>
    <dgm:pt modelId="{908690A2-36EA-49D8-A378-A5AC2C244115}" type="parTrans" cxnId="{8526BB39-1A74-4EE4-BCDD-BEA32365E97C}">
      <dgm:prSet/>
      <dgm:spPr/>
      <dgm:t>
        <a:bodyPr/>
        <a:lstStyle/>
        <a:p>
          <a:endParaRPr lang="ru-RU"/>
        </a:p>
      </dgm:t>
    </dgm:pt>
    <dgm:pt modelId="{051F5A1F-E7EE-4BCF-ABEE-6BFD358C1BB1}" type="sibTrans" cxnId="{8526BB39-1A74-4EE4-BCDD-BEA32365E97C}">
      <dgm:prSet/>
      <dgm:spPr/>
      <dgm:t>
        <a:bodyPr/>
        <a:lstStyle/>
        <a:p>
          <a:endParaRPr lang="ru-RU"/>
        </a:p>
      </dgm:t>
    </dgm:pt>
    <dgm:pt modelId="{A6F7ADF4-3714-4AB4-B5E0-C6CFCFB4FA70}" type="pres">
      <dgm:prSet presAssocID="{3A5FA979-4BC6-4D7D-B27E-85CB22895B9F}" presName="linear" presStyleCnt="0">
        <dgm:presLayoutVars>
          <dgm:animLvl val="lvl"/>
          <dgm:resizeHandles val="exact"/>
        </dgm:presLayoutVars>
      </dgm:prSet>
      <dgm:spPr/>
    </dgm:pt>
    <dgm:pt modelId="{070807BC-B741-47E2-A252-9BD97D67B4BD}" type="pres">
      <dgm:prSet presAssocID="{D5BD42ED-7889-4611-8B01-BEC1622C946A}" presName="parentText" presStyleLbl="node1" presStyleIdx="0" presStyleCnt="1" custScaleY="266936" custLinFactNeighborX="-399" custLinFactNeighborY="1513">
        <dgm:presLayoutVars>
          <dgm:chMax val="0"/>
          <dgm:bulletEnabled val="1"/>
        </dgm:presLayoutVars>
      </dgm:prSet>
      <dgm:spPr/>
    </dgm:pt>
  </dgm:ptLst>
  <dgm:cxnLst>
    <dgm:cxn modelId="{8625B701-AE3C-4BAE-853F-8431B9983DDC}" type="presOf" srcId="{3A5FA979-4BC6-4D7D-B27E-85CB22895B9F}" destId="{A6F7ADF4-3714-4AB4-B5E0-C6CFCFB4FA70}" srcOrd="0" destOrd="0" presId="urn:microsoft.com/office/officeart/2005/8/layout/vList2"/>
    <dgm:cxn modelId="{8526BB39-1A74-4EE4-BCDD-BEA32365E97C}" srcId="{3A5FA979-4BC6-4D7D-B27E-85CB22895B9F}" destId="{D5BD42ED-7889-4611-8B01-BEC1622C946A}" srcOrd="0" destOrd="0" parTransId="{908690A2-36EA-49D8-A378-A5AC2C244115}" sibTransId="{051F5A1F-E7EE-4BCF-ABEE-6BFD358C1BB1}"/>
    <dgm:cxn modelId="{59658896-C5F5-4255-A6D3-829B8BA9145E}" type="presOf" srcId="{D5BD42ED-7889-4611-8B01-BEC1622C946A}" destId="{070807BC-B741-47E2-A252-9BD97D67B4BD}" srcOrd="0" destOrd="0" presId="urn:microsoft.com/office/officeart/2005/8/layout/vList2"/>
    <dgm:cxn modelId="{D9AB1B13-0BD0-4121-B7E0-C762E290D24B}" type="presParOf" srcId="{A6F7ADF4-3714-4AB4-B5E0-C6CFCFB4FA70}" destId="{070807BC-B741-47E2-A252-9BD97D67B4BD}"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5634538-8315-4313-A386-9A07D7A8A0B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3BF5BD08-0205-49F8-AE09-503C114A74B4}">
      <dgm:prSet custT="1">
        <dgm:style>
          <a:lnRef idx="2">
            <a:schemeClr val="accent2"/>
          </a:lnRef>
          <a:fillRef idx="1">
            <a:schemeClr val="lt1"/>
          </a:fillRef>
          <a:effectRef idx="0">
            <a:schemeClr val="accent2"/>
          </a:effectRef>
          <a:fontRef idx="minor">
            <a:schemeClr val="dk1"/>
          </a:fontRef>
        </dgm:style>
      </dgm:prSet>
      <dgm:spPr>
        <a:xfrm>
          <a:off x="0" y="383"/>
          <a:ext cx="4464496" cy="1079736"/>
        </a:xfrm>
        <a:prstGeom prst="roundRect">
          <a:avLst/>
        </a:prstGeom>
        <a:solidFill>
          <a:sysClr val="window" lastClr="FFFFFF"/>
        </a:solidFill>
        <a:ln w="15875" cap="flat" cmpd="sng" algn="ctr">
          <a:solidFill>
            <a:srgbClr val="5ECCF3">
              <a:shade val="75000"/>
              <a:satMod val="125000"/>
              <a:lumMod val="75000"/>
            </a:srgbClr>
          </a:solidFill>
          <a:prstDash val="solid"/>
        </a:ln>
        <a:effectLst/>
      </dgm:spPr>
      <dgm:t>
        <a:bodyPr/>
        <a:lstStyle/>
        <a:p>
          <a:pPr rtl="0"/>
          <a:r>
            <a:rPr lang="uk-UA" sz="2400" noProof="0" dirty="0">
              <a:solidFill>
                <a:sysClr val="windowText" lastClr="000000"/>
              </a:solidFill>
              <a:latin typeface="Times New Roman" pitchFamily="18" charset="0"/>
              <a:ea typeface="+mn-ea"/>
              <a:cs typeface="Times New Roman" pitchFamily="18" charset="0"/>
            </a:rPr>
            <a:t>Перші 9 років навчання в Китаї відносяться до обов'язкового етапу освіти.</a:t>
          </a:r>
        </a:p>
      </dgm:t>
    </dgm:pt>
    <dgm:pt modelId="{C683B346-23E2-4837-A698-3FF29D466DFA}" type="parTrans" cxnId="{5FCD7ECB-E0DA-4095-ACC3-C5D9FEE7580B}">
      <dgm:prSet/>
      <dgm:spPr/>
      <dgm:t>
        <a:bodyPr/>
        <a:lstStyle/>
        <a:p>
          <a:endParaRPr lang="ru-RU" sz="2800">
            <a:latin typeface="Times New Roman" pitchFamily="18" charset="0"/>
            <a:cs typeface="Times New Roman" pitchFamily="18" charset="0"/>
          </a:endParaRPr>
        </a:p>
      </dgm:t>
    </dgm:pt>
    <dgm:pt modelId="{FF46FF5A-376A-41D6-A2B9-4CBA7CD9C824}" type="sibTrans" cxnId="{5FCD7ECB-E0DA-4095-ACC3-C5D9FEE7580B}">
      <dgm:prSet/>
      <dgm:spPr/>
      <dgm:t>
        <a:bodyPr/>
        <a:lstStyle/>
        <a:p>
          <a:endParaRPr lang="ru-RU" sz="2800">
            <a:latin typeface="Times New Roman" pitchFamily="18" charset="0"/>
            <a:cs typeface="Times New Roman" pitchFamily="18" charset="0"/>
          </a:endParaRPr>
        </a:p>
      </dgm:t>
    </dgm:pt>
    <dgm:pt modelId="{75B2D59D-EA08-4149-B3C1-AD77D5D19DB4}" type="pres">
      <dgm:prSet presAssocID="{E5634538-8315-4313-A386-9A07D7A8A0B8}" presName="linear" presStyleCnt="0">
        <dgm:presLayoutVars>
          <dgm:animLvl val="lvl"/>
          <dgm:resizeHandles val="exact"/>
        </dgm:presLayoutVars>
      </dgm:prSet>
      <dgm:spPr/>
    </dgm:pt>
    <dgm:pt modelId="{0DEE6AB5-7DED-46EB-9629-9B3D2133741C}" type="pres">
      <dgm:prSet presAssocID="{3BF5BD08-0205-49F8-AE09-503C114A74B4}" presName="parentText" presStyleLbl="node1" presStyleIdx="0" presStyleCnt="1" custLinFactNeighborX="7656" custLinFactNeighborY="282">
        <dgm:presLayoutVars>
          <dgm:chMax val="0"/>
          <dgm:bulletEnabled val="1"/>
        </dgm:presLayoutVars>
      </dgm:prSet>
      <dgm:spPr/>
    </dgm:pt>
  </dgm:ptLst>
  <dgm:cxnLst>
    <dgm:cxn modelId="{AEA95048-CEEC-41ED-AE9C-356C0128F5E2}" type="presOf" srcId="{E5634538-8315-4313-A386-9A07D7A8A0B8}" destId="{75B2D59D-EA08-4149-B3C1-AD77D5D19DB4}" srcOrd="0" destOrd="0" presId="urn:microsoft.com/office/officeart/2005/8/layout/vList2"/>
    <dgm:cxn modelId="{1B14AFA0-696F-427E-A537-4D92782217BA}" type="presOf" srcId="{3BF5BD08-0205-49F8-AE09-503C114A74B4}" destId="{0DEE6AB5-7DED-46EB-9629-9B3D2133741C}" srcOrd="0" destOrd="0" presId="urn:microsoft.com/office/officeart/2005/8/layout/vList2"/>
    <dgm:cxn modelId="{5FCD7ECB-E0DA-4095-ACC3-C5D9FEE7580B}" srcId="{E5634538-8315-4313-A386-9A07D7A8A0B8}" destId="{3BF5BD08-0205-49F8-AE09-503C114A74B4}" srcOrd="0" destOrd="0" parTransId="{C683B346-23E2-4837-A698-3FF29D466DFA}" sibTransId="{FF46FF5A-376A-41D6-A2B9-4CBA7CD9C824}"/>
    <dgm:cxn modelId="{C6786A91-E602-480C-9B56-3E6FB58A3B70}" type="presParOf" srcId="{75B2D59D-EA08-4149-B3C1-AD77D5D19DB4}" destId="{0DEE6AB5-7DED-46EB-9629-9B3D2133741C}"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7515610-6667-4358-B02E-EDAB0A727E6C}"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B83B321D-E48F-4F01-A34A-0A9E40A61431}">
      <dgm:prSet custT="1">
        <dgm:style>
          <a:lnRef idx="2">
            <a:schemeClr val="accent3"/>
          </a:lnRef>
          <a:fillRef idx="1">
            <a:schemeClr val="lt1"/>
          </a:fillRef>
          <a:effectRef idx="0">
            <a:schemeClr val="accent3"/>
          </a:effectRef>
          <a:fontRef idx="minor">
            <a:schemeClr val="dk1"/>
          </a:fontRef>
        </dgm:style>
      </dgm:prSet>
      <dgm:spPr>
        <a:xfrm>
          <a:off x="0" y="0"/>
          <a:ext cx="6447675" cy="1726504"/>
        </a:xfrm>
        <a:prstGeom prst="roundRect">
          <a:avLst/>
        </a:prstGeom>
        <a:solidFill>
          <a:sysClr val="window" lastClr="FFFFFF"/>
        </a:solidFill>
        <a:ln w="15875" cap="flat" cmpd="sng" algn="ctr">
          <a:solidFill>
            <a:srgbClr val="A7EA52">
              <a:shade val="75000"/>
              <a:satMod val="125000"/>
              <a:lumMod val="75000"/>
            </a:srgbClr>
          </a:solidFill>
          <a:prstDash val="solid"/>
        </a:ln>
        <a:effectLst/>
      </dgm:spPr>
      <dgm:t>
        <a:bodyPr/>
        <a:lstStyle/>
        <a:p>
          <a:pPr rtl="0"/>
          <a:r>
            <a:rPr lang="uk-UA" sz="2400" noProof="0" dirty="0">
              <a:solidFill>
                <a:sysClr val="windowText" lastClr="000000"/>
              </a:solidFill>
              <a:latin typeface="Times New Roman" pitchFamily="18" charset="0"/>
              <a:ea typeface="+mn-ea"/>
              <a:cs typeface="Times New Roman" pitchFamily="18" charset="0"/>
            </a:rPr>
            <a:t>Навчання в Китаї починається 1 вересня і закінчується на початку липня. При цьому студенти йдуть на тривалі зимові канікули, які тривають з кінця грудня і приблизно до початку лютого (китайський новий рік).</a:t>
          </a:r>
        </a:p>
      </dgm:t>
    </dgm:pt>
    <dgm:pt modelId="{B25467F8-ACE6-4DB8-BEAF-B4FAF2DA590F}" type="parTrans" cxnId="{3D32ED93-B437-4914-AD68-169DFB15F00A}">
      <dgm:prSet/>
      <dgm:spPr/>
      <dgm:t>
        <a:bodyPr/>
        <a:lstStyle/>
        <a:p>
          <a:endParaRPr lang="ru-RU"/>
        </a:p>
      </dgm:t>
    </dgm:pt>
    <dgm:pt modelId="{C607922B-D17F-4EB3-9D6E-840F1AB34EE6}" type="sibTrans" cxnId="{3D32ED93-B437-4914-AD68-169DFB15F00A}">
      <dgm:prSet/>
      <dgm:spPr/>
      <dgm:t>
        <a:bodyPr/>
        <a:lstStyle/>
        <a:p>
          <a:endParaRPr lang="ru-RU"/>
        </a:p>
      </dgm:t>
    </dgm:pt>
    <dgm:pt modelId="{62B6A309-F504-45A6-B16E-8F25D8BB2AB0}" type="pres">
      <dgm:prSet presAssocID="{97515610-6667-4358-B02E-EDAB0A727E6C}" presName="linear" presStyleCnt="0">
        <dgm:presLayoutVars>
          <dgm:animLvl val="lvl"/>
          <dgm:resizeHandles val="exact"/>
        </dgm:presLayoutVars>
      </dgm:prSet>
      <dgm:spPr/>
    </dgm:pt>
    <dgm:pt modelId="{7B442E30-2737-44BC-8AAA-11A0A86013E0}" type="pres">
      <dgm:prSet presAssocID="{B83B321D-E48F-4F01-A34A-0A9E40A61431}" presName="parentText" presStyleLbl="node1" presStyleIdx="0" presStyleCnt="1" custScaleY="616055" custLinFactY="45845" custLinFactNeighborX="47219" custLinFactNeighborY="100000">
        <dgm:presLayoutVars>
          <dgm:chMax val="0"/>
          <dgm:bulletEnabled val="1"/>
        </dgm:presLayoutVars>
      </dgm:prSet>
      <dgm:spPr/>
    </dgm:pt>
  </dgm:ptLst>
  <dgm:cxnLst>
    <dgm:cxn modelId="{96366936-CBDE-4A3D-85FC-DCF63595DEC6}" type="presOf" srcId="{97515610-6667-4358-B02E-EDAB0A727E6C}" destId="{62B6A309-F504-45A6-B16E-8F25D8BB2AB0}" srcOrd="0" destOrd="0" presId="urn:microsoft.com/office/officeart/2005/8/layout/vList2"/>
    <dgm:cxn modelId="{5B879F58-9124-452A-AC61-FA0EAF0A2379}" type="presOf" srcId="{B83B321D-E48F-4F01-A34A-0A9E40A61431}" destId="{7B442E30-2737-44BC-8AAA-11A0A86013E0}" srcOrd="0" destOrd="0" presId="urn:microsoft.com/office/officeart/2005/8/layout/vList2"/>
    <dgm:cxn modelId="{3D32ED93-B437-4914-AD68-169DFB15F00A}" srcId="{97515610-6667-4358-B02E-EDAB0A727E6C}" destId="{B83B321D-E48F-4F01-A34A-0A9E40A61431}" srcOrd="0" destOrd="0" parTransId="{B25467F8-ACE6-4DB8-BEAF-B4FAF2DA590F}" sibTransId="{C607922B-D17F-4EB3-9D6E-840F1AB34EE6}"/>
    <dgm:cxn modelId="{497B5778-CF64-4DE1-B20F-1556CC7877D3}" type="presParOf" srcId="{62B6A309-F504-45A6-B16E-8F25D8BB2AB0}" destId="{7B442E30-2737-44BC-8AAA-11A0A86013E0}" srcOrd="0" destOrd="0" presId="urn:microsoft.com/office/officeart/2005/8/layout/vList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651317-9433-4E1B-A20D-14DCFE75AD1F}">
      <dsp:nvSpPr>
        <dsp:cNvPr id="0" name=""/>
        <dsp:cNvSpPr/>
      </dsp:nvSpPr>
      <dsp:spPr>
        <a:xfrm>
          <a:off x="0" y="1489"/>
          <a:ext cx="6753737" cy="1523452"/>
        </a:xfrm>
        <a:prstGeom prst="roundRect">
          <a:avLst/>
        </a:prstGeom>
        <a:solidFill>
          <a:sysClr val="window" lastClr="FFFFFF"/>
        </a:solidFill>
        <a:ln w="15875" cap="flat" cmpd="sng" algn="ctr">
          <a:solidFill>
            <a:srgbClr val="4E67C8">
              <a:shade val="75000"/>
              <a:satMod val="125000"/>
              <a:lumMod val="75000"/>
            </a:srgbClr>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uk-UA" sz="2400" kern="1200" noProof="0" dirty="0">
              <a:solidFill>
                <a:sysClr val="windowText" lastClr="000000"/>
              </a:solidFill>
              <a:latin typeface="Times New Roman" pitchFamily="18" charset="0"/>
              <a:ea typeface="+mn-ea"/>
              <a:cs typeface="Times New Roman" pitchFamily="18" charset="0"/>
            </a:rPr>
            <a:t>Китайська вища освіта має 100-річну історію. За новітніми статистичними даними, в даний час в Китаї налічується 3 тисячі вузів, у тому числі дві третини є державними, решта - приватними. У вузах навчаються 20 млн. студентів.</a:t>
          </a:r>
        </a:p>
      </dsp:txBody>
      <dsp:txXfrm>
        <a:off x="74369" y="75858"/>
        <a:ext cx="6604999" cy="137471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0807BC-B741-47E2-A252-9BD97D67B4BD}">
      <dsp:nvSpPr>
        <dsp:cNvPr id="0" name=""/>
        <dsp:cNvSpPr/>
      </dsp:nvSpPr>
      <dsp:spPr>
        <a:xfrm>
          <a:off x="0" y="31"/>
          <a:ext cx="4794412" cy="749525"/>
        </a:xfrm>
        <a:prstGeom prst="roundRect">
          <a:avLst/>
        </a:prstGeom>
        <a:solidFill>
          <a:sysClr val="window" lastClr="FFFFFF"/>
        </a:solidFill>
        <a:ln w="15875" cap="flat" cmpd="sng" algn="ctr">
          <a:solidFill>
            <a:srgbClr val="FF8021">
              <a:shade val="75000"/>
              <a:satMod val="125000"/>
              <a:lumMod val="75000"/>
            </a:srgbClr>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uk-UA" sz="2400" kern="1200" noProof="0" dirty="0">
              <a:solidFill>
                <a:sysClr val="windowText" lastClr="000000"/>
              </a:solidFill>
              <a:latin typeface="Times New Roman" pitchFamily="18" charset="0"/>
              <a:ea typeface="+mn-ea"/>
              <a:cs typeface="Times New Roman" pitchFamily="18" charset="0"/>
            </a:rPr>
            <a:t>Термін початкової освіти в Китаї становить 6 років.</a:t>
          </a:r>
        </a:p>
      </dsp:txBody>
      <dsp:txXfrm>
        <a:off x="36589" y="36620"/>
        <a:ext cx="4721234" cy="6763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E6AB5-7DED-46EB-9629-9B3D2133741C}">
      <dsp:nvSpPr>
        <dsp:cNvPr id="0" name=""/>
        <dsp:cNvSpPr/>
      </dsp:nvSpPr>
      <dsp:spPr>
        <a:xfrm>
          <a:off x="0" y="383"/>
          <a:ext cx="4464496" cy="1079736"/>
        </a:xfrm>
        <a:prstGeom prst="roundRect">
          <a:avLst/>
        </a:prstGeom>
        <a:solidFill>
          <a:sysClr val="window" lastClr="FFFFFF"/>
        </a:solidFill>
        <a:ln w="15875" cap="flat" cmpd="sng" algn="ctr">
          <a:solidFill>
            <a:srgbClr val="5ECCF3">
              <a:shade val="75000"/>
              <a:satMod val="125000"/>
              <a:lumMod val="75000"/>
            </a:srgbClr>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uk-UA" sz="2400" kern="1200" noProof="0" dirty="0">
              <a:solidFill>
                <a:sysClr val="windowText" lastClr="000000"/>
              </a:solidFill>
              <a:latin typeface="Times New Roman" pitchFamily="18" charset="0"/>
              <a:ea typeface="+mn-ea"/>
              <a:cs typeface="Times New Roman" pitchFamily="18" charset="0"/>
            </a:rPr>
            <a:t>Перші 9 років навчання в Китаї відносяться до обов'язкового етапу освіти.</a:t>
          </a:r>
        </a:p>
      </dsp:txBody>
      <dsp:txXfrm>
        <a:off x="52708" y="53091"/>
        <a:ext cx="4359080" cy="9743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442E30-2737-44BC-8AAA-11A0A86013E0}">
      <dsp:nvSpPr>
        <dsp:cNvPr id="0" name=""/>
        <dsp:cNvSpPr/>
      </dsp:nvSpPr>
      <dsp:spPr>
        <a:xfrm>
          <a:off x="0" y="1687"/>
          <a:ext cx="6447675" cy="1726504"/>
        </a:xfrm>
        <a:prstGeom prst="roundRect">
          <a:avLst/>
        </a:prstGeom>
        <a:solidFill>
          <a:sysClr val="window" lastClr="FFFFFF"/>
        </a:solidFill>
        <a:ln w="15875" cap="flat" cmpd="sng" algn="ctr">
          <a:solidFill>
            <a:srgbClr val="A7EA52">
              <a:shade val="75000"/>
              <a:satMod val="125000"/>
              <a:lumMod val="75000"/>
            </a:srgbClr>
          </a:solidFill>
          <a:prstDash val="solid"/>
          <a:miter lim="800000"/>
        </a:ln>
        <a:effectLst/>
      </dsp:spPr>
      <dsp:style>
        <a:lnRef idx="2">
          <a:schemeClr val="accent3"/>
        </a:lnRef>
        <a:fillRef idx="1">
          <a:schemeClr val="lt1"/>
        </a:fillRef>
        <a:effectRef idx="0">
          <a:schemeClr val="accent3"/>
        </a:effectRef>
        <a:fontRef idx="minor">
          <a:schemeClr val="dk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uk-UA" sz="2400" kern="1200" noProof="0" dirty="0">
              <a:solidFill>
                <a:sysClr val="windowText" lastClr="000000"/>
              </a:solidFill>
              <a:latin typeface="Times New Roman" pitchFamily="18" charset="0"/>
              <a:ea typeface="+mn-ea"/>
              <a:cs typeface="Times New Roman" pitchFamily="18" charset="0"/>
            </a:rPr>
            <a:t>Навчання в Китаї починається 1 вересня і закінчується на початку липня. При цьому студенти йдуть на тривалі зимові канікули, які тривають з кінця грудня і приблизно до початку лютого (китайський новий рік).</a:t>
          </a:r>
        </a:p>
      </dsp:txBody>
      <dsp:txXfrm>
        <a:off x="84281" y="85968"/>
        <a:ext cx="6279113" cy="155794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67.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035B713D-23CB-4D9A-94AC-DF0A9AABA17C}" type="datetimeFigureOut">
              <a:rPr lang="uk-UA" smtClean="0"/>
              <a:t>18.02.2025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6320597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35B713D-23CB-4D9A-94AC-DF0A9AABA17C}" type="datetimeFigureOut">
              <a:rPr lang="uk-UA" smtClean="0"/>
              <a:t>18.02.2025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4168518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35B713D-23CB-4D9A-94AC-DF0A9AABA17C}" type="datetimeFigureOut">
              <a:rPr lang="uk-UA" smtClean="0"/>
              <a:t>18.02.2025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147432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035B713D-23CB-4D9A-94AC-DF0A9AABA17C}" type="datetimeFigureOut">
              <a:rPr lang="uk-UA" smtClean="0"/>
              <a:t>18.02.2025</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555592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035B713D-23CB-4D9A-94AC-DF0A9AABA17C}" type="datetimeFigureOut">
              <a:rPr lang="uk-UA" smtClean="0"/>
              <a:t>18.02.2025</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2681478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035B713D-23CB-4D9A-94AC-DF0A9AABA17C}" type="datetimeFigureOut">
              <a:rPr lang="uk-UA" smtClean="0"/>
              <a:t>18.02.2025</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1588368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5B713D-23CB-4D9A-94AC-DF0A9AABA17C}" type="datetimeFigureOut">
              <a:rPr lang="uk-UA" smtClean="0"/>
              <a:t>18.02.2025</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3085692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035B713D-23CB-4D9A-94AC-DF0A9AABA17C}" type="datetimeFigureOut">
              <a:rPr lang="uk-UA" smtClean="0"/>
              <a:t>18.02.2025</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35986195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Date Placeholder 4"/>
          <p:cNvSpPr>
            <a:spLocks noGrp="1"/>
          </p:cNvSpPr>
          <p:nvPr>
            <p:ph type="dt" sz="half" idx="10"/>
          </p:nvPr>
        </p:nvSpPr>
        <p:spPr/>
        <p:txBody>
          <a:bodyPr/>
          <a:lstStyle/>
          <a:p>
            <a:fld id="{035B713D-23CB-4D9A-94AC-DF0A9AABA17C}" type="datetimeFigureOut">
              <a:rPr lang="uk-UA" smtClean="0"/>
              <a:t>18.02.2025</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1811489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35B713D-23CB-4D9A-94AC-DF0A9AABA17C}" type="datetimeFigureOut">
              <a:rPr lang="uk-UA" smtClean="0"/>
              <a:t>18.02.2025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1659698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35B713D-23CB-4D9A-94AC-DF0A9AABA17C}" type="datetimeFigureOut">
              <a:rPr lang="uk-UA" smtClean="0"/>
              <a:t>18.02.2025</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DE7FE2C0-76FB-4E57-81C6-ACC51FDCC474}" type="slidenum">
              <a:rPr lang="uk-UA" smtClean="0"/>
              <a:t>‹№›</a:t>
            </a:fld>
            <a:endParaRPr lang="uk-UA"/>
          </a:p>
        </p:txBody>
      </p:sp>
    </p:spTree>
    <p:extLst>
      <p:ext uri="{BB962C8B-B14F-4D97-AF65-F5344CB8AC3E}">
        <p14:creationId xmlns:p14="http://schemas.microsoft.com/office/powerpoint/2010/main" val="2882829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5B713D-23CB-4D9A-94AC-DF0A9AABA17C}" type="datetimeFigureOut">
              <a:rPr lang="uk-UA" smtClean="0"/>
              <a:t>18.02.2025</a:t>
            </a:fld>
            <a:endParaRPr lang="uk-U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7FE2C0-76FB-4E57-81C6-ACC51FDCC474}" type="slidenum">
              <a:rPr lang="uk-UA" smtClean="0"/>
              <a:t>‹№›</a:t>
            </a:fld>
            <a:endParaRPr lang="uk-UA"/>
          </a:p>
        </p:txBody>
      </p:sp>
    </p:spTree>
    <p:extLst>
      <p:ext uri="{BB962C8B-B14F-4D97-AF65-F5344CB8AC3E}">
        <p14:creationId xmlns:p14="http://schemas.microsoft.com/office/powerpoint/2010/main" val="193180998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microsoft.com/office/2017/06/relationships/model3d" Target="../media/model3d1.glb"/></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5.png"/><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5.png"/><Relationship Id="rId4" Type="http://schemas.microsoft.com/office/2014/relationships/chartEx" Target="../charts/chartEx1.xml"/></Relationships>
</file>

<file path=ppt/slides/_rels/slide1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8.png"/><Relationship Id="rId4" Type="http://schemas.openxmlformats.org/officeDocument/2006/relationships/image" Target="../media/image37.pn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18" Type="http://schemas.openxmlformats.org/officeDocument/2006/relationships/diagramData" Target="../diagrams/data4.xml"/><Relationship Id="rId3" Type="http://schemas.openxmlformats.org/officeDocument/2006/relationships/diagramData" Target="../diagrams/data1.xml"/><Relationship Id="rId21" Type="http://schemas.openxmlformats.org/officeDocument/2006/relationships/diagramColors" Target="../diagrams/colors4.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5" Type="http://schemas.openxmlformats.org/officeDocument/2006/relationships/image" Target="../media/image41.png"/><Relationship Id="rId2" Type="http://schemas.openxmlformats.org/officeDocument/2006/relationships/image" Target="../media/image1.png"/><Relationship Id="rId16" Type="http://schemas.openxmlformats.org/officeDocument/2006/relationships/diagramColors" Target="../diagrams/colors3.xml"/><Relationship Id="rId20" Type="http://schemas.openxmlformats.org/officeDocument/2006/relationships/diagramQuickStyle" Target="../diagrams/quickStyle4.xm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diagramColors" Target="../diagrams/colors2.xml"/><Relationship Id="rId24" Type="http://schemas.openxmlformats.org/officeDocument/2006/relationships/image" Target="../media/image40.png"/><Relationship Id="rId5" Type="http://schemas.openxmlformats.org/officeDocument/2006/relationships/diagramQuickStyle" Target="../diagrams/quickStyle1.xml"/><Relationship Id="rId15" Type="http://schemas.openxmlformats.org/officeDocument/2006/relationships/diagramQuickStyle" Target="../diagrams/quickStyle3.xml"/><Relationship Id="rId23" Type="http://schemas.openxmlformats.org/officeDocument/2006/relationships/image" Target="../media/image39.png"/><Relationship Id="rId10" Type="http://schemas.openxmlformats.org/officeDocument/2006/relationships/diagramQuickStyle" Target="../diagrams/quickStyle2.xml"/><Relationship Id="rId19" Type="http://schemas.openxmlformats.org/officeDocument/2006/relationships/diagramLayout" Target="../diagrams/layout4.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 Id="rId22" Type="http://schemas.microsoft.com/office/2007/relationships/diagramDrawing" Target="../diagrams/drawing4.xml"/></Relationships>
</file>

<file path=ppt/slides/_rels/slide20.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jpeg"/><Relationship Id="rId7" Type="http://schemas.openxmlformats.org/officeDocument/2006/relationships/image" Target="../media/image4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5.jpeg"/><Relationship Id="rId5" Type="http://schemas.openxmlformats.org/officeDocument/2006/relationships/image" Target="../media/image44.jpeg"/><Relationship Id="rId4" Type="http://schemas.openxmlformats.org/officeDocument/2006/relationships/image" Target="../media/image43.png"/><Relationship Id="rId9" Type="http://schemas.openxmlformats.org/officeDocument/2006/relationships/image" Target="../media/image48.png"/></Relationships>
</file>

<file path=ppt/slides/_rels/slide2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1.png"/><Relationship Id="rId4" Type="http://schemas.openxmlformats.org/officeDocument/2006/relationships/image" Target="../media/image50.png"/></Relationships>
</file>

<file path=ppt/slides/_rels/slide2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3.png"/></Relationships>
</file>

<file path=ppt/slides/_rels/slide2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5.jpeg"/></Relationships>
</file>

<file path=ppt/slides/_rels/slide2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7.jpeg"/></Relationships>
</file>

<file path=ppt/slides/_rels/slide25.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png"/><Relationship Id="rId7" Type="http://schemas.openxmlformats.org/officeDocument/2006/relationships/image" Target="../media/image6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1.jpeg"/><Relationship Id="rId11" Type="http://schemas.openxmlformats.org/officeDocument/2006/relationships/image" Target="../media/image66.jpeg"/><Relationship Id="rId5" Type="http://schemas.openxmlformats.org/officeDocument/2006/relationships/image" Target="../media/image60.jpeg"/><Relationship Id="rId10" Type="http://schemas.openxmlformats.org/officeDocument/2006/relationships/image" Target="../media/image65.png"/><Relationship Id="rId4" Type="http://schemas.openxmlformats.org/officeDocument/2006/relationships/image" Target="../media/image59.png"/><Relationship Id="rId9" Type="http://schemas.openxmlformats.org/officeDocument/2006/relationships/image" Target="../media/image64.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67.png"/><Relationship Id="rId4" Type="http://schemas.openxmlformats.org/officeDocument/2006/relationships/oleObject" Target="../embeddings/oleObject1.bin"/></Relationships>
</file>

<file path=ppt/slides/_rels/slide27.xml.rels><?xml version="1.0" encoding="UTF-8" standalone="yes"?>
<Relationships xmlns="http://schemas.openxmlformats.org/package/2006/relationships"><Relationship Id="rId3" Type="http://schemas.openxmlformats.org/officeDocument/2006/relationships/image" Target="../media/image68.jpeg"/><Relationship Id="rId7" Type="http://schemas.openxmlformats.org/officeDocument/2006/relationships/image" Target="../media/image7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28.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s>
</file>

<file path=ppt/slides/_rels/slide29.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image" Target="../media/image77.jpeg"/><Relationship Id="rId7" Type="http://schemas.openxmlformats.org/officeDocument/2006/relationships/image" Target="../media/image81.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0.jpeg"/><Relationship Id="rId5" Type="http://schemas.openxmlformats.org/officeDocument/2006/relationships/image" Target="../media/image79.jpeg"/><Relationship Id="rId10" Type="http://schemas.openxmlformats.org/officeDocument/2006/relationships/image" Target="../media/image84.jpeg"/><Relationship Id="rId4" Type="http://schemas.openxmlformats.org/officeDocument/2006/relationships/image" Target="../media/image78.jpeg"/><Relationship Id="rId9" Type="http://schemas.openxmlformats.org/officeDocument/2006/relationships/image" Target="../media/image83.jpeg"/></Relationships>
</file>

<file path=ppt/slides/_rels/slide30.xml.rels><?xml version="1.0" encoding="UTF-8" standalone="yes"?>
<Relationships xmlns="http://schemas.openxmlformats.org/package/2006/relationships"><Relationship Id="rId8" Type="http://schemas.openxmlformats.org/officeDocument/2006/relationships/image" Target="../media/image90.jpeg"/><Relationship Id="rId3" Type="http://schemas.openxmlformats.org/officeDocument/2006/relationships/image" Target="../media/image85.jpeg"/><Relationship Id="rId7" Type="http://schemas.openxmlformats.org/officeDocument/2006/relationships/image" Target="../media/image89.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88.jpeg"/><Relationship Id="rId5" Type="http://schemas.openxmlformats.org/officeDocument/2006/relationships/image" Target="../media/image87.jpeg"/><Relationship Id="rId4" Type="http://schemas.openxmlformats.org/officeDocument/2006/relationships/image" Target="../media/image86.jpeg"/></Relationships>
</file>

<file path=ppt/slides/_rels/slide31.xml.rels><?xml version="1.0" encoding="UTF-8" standalone="yes"?>
<Relationships xmlns="http://schemas.openxmlformats.org/package/2006/relationships"><Relationship Id="rId8" Type="http://schemas.openxmlformats.org/officeDocument/2006/relationships/image" Target="../media/image96.jpeg"/><Relationship Id="rId13" Type="http://schemas.openxmlformats.org/officeDocument/2006/relationships/image" Target="../media/image101.jpeg"/><Relationship Id="rId3" Type="http://schemas.openxmlformats.org/officeDocument/2006/relationships/image" Target="../media/image91.jpeg"/><Relationship Id="rId7" Type="http://schemas.openxmlformats.org/officeDocument/2006/relationships/image" Target="../media/image95.jpeg"/><Relationship Id="rId12" Type="http://schemas.openxmlformats.org/officeDocument/2006/relationships/image" Target="../media/image100.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94.jpeg"/><Relationship Id="rId11" Type="http://schemas.openxmlformats.org/officeDocument/2006/relationships/image" Target="../media/image99.jpeg"/><Relationship Id="rId5" Type="http://schemas.openxmlformats.org/officeDocument/2006/relationships/image" Target="../media/image93.jpeg"/><Relationship Id="rId10" Type="http://schemas.openxmlformats.org/officeDocument/2006/relationships/image" Target="../media/image98.jpeg"/><Relationship Id="rId4" Type="http://schemas.openxmlformats.org/officeDocument/2006/relationships/image" Target="../media/image92.jpeg"/><Relationship Id="rId9" Type="http://schemas.openxmlformats.org/officeDocument/2006/relationships/image" Target="../media/image97.jpeg"/></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0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1057" y="0"/>
            <a:ext cx="12193057" cy="6901270"/>
          </a:xfrm>
          <a:prstGeom prst="rect">
            <a:avLst/>
          </a:prstGeom>
        </p:spPr>
      </p:pic>
      <p:sp>
        <p:nvSpPr>
          <p:cNvPr id="2" name="Заголовок 1"/>
          <p:cNvSpPr>
            <a:spLocks noGrp="1"/>
          </p:cNvSpPr>
          <p:nvPr>
            <p:ph type="ctrTitle"/>
          </p:nvPr>
        </p:nvSpPr>
        <p:spPr>
          <a:xfrm>
            <a:off x="721767" y="606737"/>
            <a:ext cx="9144000" cy="2112156"/>
          </a:xfrm>
        </p:spPr>
        <p:txBody>
          <a:bodyPr>
            <a:normAutofit/>
          </a:bodyPr>
          <a:lstStyle/>
          <a:p>
            <a:r>
              <a:rPr lang="uk-UA" sz="13800" b="1" spc="600" dirty="0">
                <a:effectLst>
                  <a:outerShdw blurRad="38100" dist="38100" dir="2700000" algn="tl">
                    <a:srgbClr val="000000">
                      <a:alpha val="43137"/>
                    </a:srgbClr>
                  </a:outerShdw>
                </a:effectLst>
                <a:latin typeface="Gabriola" panose="04040605051002020D02" pitchFamily="82" charset="0"/>
              </a:rPr>
              <a:t>Китай</a:t>
            </a:r>
          </a:p>
        </p:txBody>
      </p:sp>
      <p:sp>
        <p:nvSpPr>
          <p:cNvPr id="3" name="Подзаголовок 2"/>
          <p:cNvSpPr>
            <a:spLocks noGrp="1"/>
          </p:cNvSpPr>
          <p:nvPr>
            <p:ph type="subTitle" idx="1"/>
          </p:nvPr>
        </p:nvSpPr>
        <p:spPr>
          <a:xfrm>
            <a:off x="4805885" y="6338315"/>
            <a:ext cx="5536442" cy="618368"/>
          </a:xfrm>
        </p:spPr>
        <p:txBody>
          <a:bodyPr/>
          <a:lstStyle/>
          <a:p>
            <a:r>
              <a:rPr lang="uk-UA" dirty="0"/>
              <a:t>Географія І курс</a:t>
            </a:r>
          </a:p>
        </p:txBody>
      </p:sp>
      <p:pic>
        <p:nvPicPr>
          <p:cNvPr id="5" name="Рисунок 4"/>
          <p:cNvPicPr>
            <a:picLocks noChangeAspect="1"/>
          </p:cNvPicPr>
          <p:nvPr/>
        </p:nvPicPr>
        <p:blipFill>
          <a:blip r:embed="rId3"/>
          <a:stretch>
            <a:fillRect/>
          </a:stretch>
        </p:blipFill>
        <p:spPr>
          <a:xfrm>
            <a:off x="1133014" y="2991117"/>
            <a:ext cx="3347198" cy="3347198"/>
          </a:xfrm>
          <a:prstGeom prst="rect">
            <a:avLst/>
          </a:prstGeom>
        </p:spPr>
      </p:pic>
      <mc:AlternateContent xmlns:mc="http://schemas.openxmlformats.org/markup-compatibility/2006">
        <mc:Choice xmlns:am3d="http://schemas.microsoft.com/office/drawing/2017/model3d" Requires="am3d">
          <p:graphicFrame>
            <p:nvGraphicFramePr>
              <p:cNvPr id="4" name="3D-модель 3" descr="Desktop Earth World Globe">
                <a:extLst>
                  <a:ext uri="{FF2B5EF4-FFF2-40B4-BE49-F238E27FC236}">
                    <a16:creationId xmlns:a16="http://schemas.microsoft.com/office/drawing/2014/main" id="{0A8AB316-3368-8145-A33F-CD7D47773C1F}"/>
                  </a:ext>
                </a:extLst>
              </p:cNvPr>
              <p:cNvGraphicFramePr>
                <a:graphicFrameLocks noChangeAspect="1"/>
              </p:cNvGraphicFramePr>
              <p:nvPr>
                <p:extLst>
                  <p:ext uri="{D42A27DB-BD31-4B8C-83A1-F6EECF244321}">
                    <p14:modId xmlns:p14="http://schemas.microsoft.com/office/powerpoint/2010/main" val="3570981438"/>
                  </p:ext>
                </p:extLst>
              </p:nvPr>
            </p:nvGraphicFramePr>
            <p:xfrm>
              <a:off x="9326294" y="-12122"/>
              <a:ext cx="2777190" cy="3956544"/>
            </p:xfrm>
            <a:graphic>
              <a:graphicData uri="http://schemas.microsoft.com/office/drawing/2017/model3d">
                <am3d:model3d r:embed="rId4">
                  <am3d:spPr>
                    <a:xfrm>
                      <a:off x="0" y="0"/>
                      <a:ext cx="2777190" cy="3956544"/>
                    </a:xfrm>
                    <a:prstGeom prst="rect">
                      <a:avLst/>
                    </a:prstGeom>
                  </am3d:spPr>
                  <am3d:camera>
                    <am3d:pos x="0" y="0" z="68687252"/>
                    <am3d:up dx="0" dy="36000000" dz="0"/>
                    <am3d:lookAt x="0" y="0" z="0"/>
                    <am3d:perspective fov="2700000"/>
                  </am3d:camera>
                  <am3d:trans>
                    <am3d:meterPerModelUnit n="6931035" d="1000000"/>
                    <am3d:preTrans dx="0" dy="0" dz="0"/>
                    <am3d:scale>
                      <am3d:sx n="1000000" d="1000000"/>
                      <am3d:sy n="1000000" d="1000000"/>
                      <am3d:sz n="1000000" d="1000000"/>
                    </am3d:scale>
                    <am3d:rot ax="1385817" ay="-1218740" az="-505284"/>
                    <am3d:postTrans dx="0" dy="0" dz="0"/>
                  </am3d:trans>
                  <am3d:raster rName="Office3DRenderer" rVer="16.0.8326">
                    <am3d:blip r:embed="rId5"/>
                  </am3d:raster>
                  <am3d:objViewport viewportSz="532611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модель 3" descr="Desktop Earth World Globe">
                <a:extLst>
                  <a:ext uri="{FF2B5EF4-FFF2-40B4-BE49-F238E27FC236}">
                    <a16:creationId xmlns:a16="http://schemas.microsoft.com/office/drawing/2014/main" id="{0A8AB316-3368-8145-A33F-CD7D47773C1F}"/>
                  </a:ext>
                </a:extLst>
              </p:cNvPr>
              <p:cNvPicPr>
                <a:picLocks noGrp="1" noRot="1" noChangeAspect="1" noMove="1" noResize="1" noEditPoints="1" noAdjustHandles="1" noChangeArrowheads="1" noChangeShapeType="1" noCrop="1"/>
              </p:cNvPicPr>
              <p:nvPr/>
            </p:nvPicPr>
            <p:blipFill>
              <a:blip r:embed="rId5"/>
              <a:stretch>
                <a:fillRect/>
              </a:stretch>
            </p:blipFill>
            <p:spPr>
              <a:xfrm>
                <a:off x="9326294" y="-12122"/>
                <a:ext cx="2777190" cy="3956544"/>
              </a:xfrm>
              <a:prstGeom prst="rect">
                <a:avLst/>
              </a:prstGeom>
            </p:spPr>
          </p:pic>
        </mc:Fallback>
      </mc:AlternateContent>
    </p:spTree>
    <p:extLst>
      <p:ext uri="{BB962C8B-B14F-4D97-AF65-F5344CB8AC3E}">
        <p14:creationId xmlns:p14="http://schemas.microsoft.com/office/powerpoint/2010/main" val="41858020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529" y="-24684"/>
            <a:ext cx="12193057" cy="6907367"/>
          </a:xfrm>
          <a:prstGeom prst="rect">
            <a:avLst/>
          </a:prstGeom>
        </p:spPr>
      </p:pic>
      <p:sp>
        <p:nvSpPr>
          <p:cNvPr id="2" name="Заголовок 1"/>
          <p:cNvSpPr>
            <a:spLocks noGrp="1"/>
          </p:cNvSpPr>
          <p:nvPr>
            <p:ph type="title"/>
          </p:nvPr>
        </p:nvSpPr>
        <p:spPr/>
        <p:txBody>
          <a:bodyPr/>
          <a:lstStyle/>
          <a:p>
            <a:pPr algn="r"/>
            <a:r>
              <a:rPr lang="uk-UA" b="1" dirty="0"/>
              <a:t>Мета</a:t>
            </a:r>
          </a:p>
        </p:txBody>
      </p:sp>
      <p:sp>
        <p:nvSpPr>
          <p:cNvPr id="3" name="Объект 2"/>
          <p:cNvSpPr>
            <a:spLocks noGrp="1"/>
          </p:cNvSpPr>
          <p:nvPr>
            <p:ph idx="1"/>
          </p:nvPr>
        </p:nvSpPr>
        <p:spPr/>
        <p:txBody>
          <a:bodyPr/>
          <a:lstStyle/>
          <a:p>
            <a:pPr marL="0" indent="0">
              <a:buNone/>
            </a:pPr>
            <a:r>
              <a:rPr lang="uk-UA" dirty="0"/>
              <a:t> </a:t>
            </a:r>
            <a:r>
              <a:rPr lang="uk-UA" b="1" u="sng" cap="all" dirty="0"/>
              <a:t>- </a:t>
            </a:r>
            <a:r>
              <a:rPr lang="uk-UA" u="sng" dirty="0"/>
              <a:t>навчальна</a:t>
            </a:r>
            <a:r>
              <a:rPr lang="uk-UA" dirty="0"/>
              <a:t>:  охарактеризувати особливості ЕГП, природи та населення Китаю;</a:t>
            </a:r>
          </a:p>
          <a:p>
            <a:pPr marL="0" indent="0">
              <a:buNone/>
            </a:pPr>
            <a:r>
              <a:rPr lang="uk-UA" u="sng" dirty="0"/>
              <a:t>- розвивальна:</a:t>
            </a:r>
            <a:r>
              <a:rPr lang="uk-UA" dirty="0"/>
              <a:t> розвивати вміння оцінювати географічне положення та природно-ресурсний потенціал, пояснювати специфіку населення країни, працювати з картами </a:t>
            </a:r>
            <a:r>
              <a:rPr lang="uk-UA" dirty="0" err="1"/>
              <a:t>атласа</a:t>
            </a:r>
            <a:r>
              <a:rPr lang="uk-UA" dirty="0"/>
              <a:t>, підручником та іншими джерелами географічних знань;</a:t>
            </a:r>
          </a:p>
          <a:p>
            <a:pPr marL="0" indent="0">
              <a:buNone/>
            </a:pPr>
            <a:r>
              <a:rPr lang="uk-UA" u="sng" dirty="0"/>
              <a:t>- виховна:</a:t>
            </a:r>
            <a:r>
              <a:rPr lang="uk-UA" dirty="0"/>
              <a:t> виховувати самостійність, цікавість до пошуку і аналізу необхідної інформації, дбайливе ставлення до інших народів та національностей.</a:t>
            </a:r>
          </a:p>
          <a:p>
            <a:pPr marL="0" indent="0">
              <a:buNone/>
            </a:pPr>
            <a:endParaRPr lang="uk-UA" dirty="0"/>
          </a:p>
        </p:txBody>
      </p:sp>
    </p:spTree>
    <p:extLst>
      <p:ext uri="{BB962C8B-B14F-4D97-AF65-F5344CB8AC3E}">
        <p14:creationId xmlns:p14="http://schemas.microsoft.com/office/powerpoint/2010/main" val="13473300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529" y="-24684"/>
            <a:ext cx="12193057" cy="6907367"/>
          </a:xfrm>
          <a:prstGeom prst="rect">
            <a:avLst/>
          </a:prstGeom>
        </p:spPr>
      </p:pic>
      <p:sp>
        <p:nvSpPr>
          <p:cNvPr id="2" name="Заголовок 1"/>
          <p:cNvSpPr>
            <a:spLocks noGrp="1"/>
          </p:cNvSpPr>
          <p:nvPr>
            <p:ph type="title"/>
          </p:nvPr>
        </p:nvSpPr>
        <p:spPr>
          <a:xfrm>
            <a:off x="1676400" y="237689"/>
            <a:ext cx="10515600" cy="1325563"/>
          </a:xfrm>
        </p:spPr>
        <p:txBody>
          <a:bodyPr/>
          <a:lstStyle/>
          <a:p>
            <a:pPr algn="r"/>
            <a:r>
              <a:rPr lang="uk-UA" b="1" cap="all" dirty="0"/>
              <a:t>АКТУАЛІЗАЦІЯ ОПОРНИХ ЗНАНЬ І ВМІНЬ</a:t>
            </a:r>
            <a:endParaRPr lang="uk-UA" b="1" dirty="0"/>
          </a:p>
        </p:txBody>
      </p:sp>
      <p:sp>
        <p:nvSpPr>
          <p:cNvPr id="3" name="Объект 2"/>
          <p:cNvSpPr>
            <a:spLocks noGrp="1"/>
          </p:cNvSpPr>
          <p:nvPr>
            <p:ph idx="1"/>
          </p:nvPr>
        </p:nvSpPr>
        <p:spPr/>
        <p:txBody>
          <a:bodyPr/>
          <a:lstStyle/>
          <a:p>
            <a:r>
              <a:rPr lang="uk-UA" dirty="0"/>
              <a:t>1. Які країни входять до складу </a:t>
            </a:r>
            <a:r>
              <a:rPr lang="uk-UA" dirty="0" err="1"/>
              <a:t>субрегіону</a:t>
            </a:r>
            <a:r>
              <a:rPr lang="uk-UA" dirty="0"/>
              <a:t> Східна Азія?</a:t>
            </a:r>
          </a:p>
          <a:p>
            <a:r>
              <a:rPr lang="uk-UA" dirty="0"/>
              <a:t>2. Які галузі визначають міжнародну спеціалізацію Японії? Чим пояснюється подібна спрямованість господарства країни?</a:t>
            </a:r>
          </a:p>
          <a:p>
            <a:r>
              <a:rPr lang="uk-UA" dirty="0"/>
              <a:t>3. Назвіть чинники, що визначили швидкий економічний підйом Японії після Другої світової війни.</a:t>
            </a:r>
          </a:p>
          <a:p>
            <a:r>
              <a:rPr lang="uk-UA" dirty="0"/>
              <a:t>4. Які країни є найбільшими економічними партнерами Японії?</a:t>
            </a:r>
          </a:p>
          <a:p>
            <a:pPr marL="0" indent="0">
              <a:buNone/>
            </a:pPr>
            <a:endParaRPr lang="uk-UA" dirty="0"/>
          </a:p>
        </p:txBody>
      </p:sp>
    </p:spTree>
    <p:extLst>
      <p:ext uri="{BB962C8B-B14F-4D97-AF65-F5344CB8AC3E}">
        <p14:creationId xmlns:p14="http://schemas.microsoft.com/office/powerpoint/2010/main" val="40355771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stretch>
            <a:fillRect/>
          </a:stretch>
        </p:blipFill>
        <p:spPr>
          <a:xfrm>
            <a:off x="-529" y="-24684"/>
            <a:ext cx="12193057" cy="6907367"/>
          </a:xfrm>
          <a:prstGeom prst="rect">
            <a:avLst/>
          </a:prstGeom>
        </p:spPr>
      </p:pic>
      <p:sp>
        <p:nvSpPr>
          <p:cNvPr id="3" name="Объект 2"/>
          <p:cNvSpPr>
            <a:spLocks noGrp="1"/>
          </p:cNvSpPr>
          <p:nvPr>
            <p:ph idx="1"/>
          </p:nvPr>
        </p:nvSpPr>
        <p:spPr>
          <a:xfrm>
            <a:off x="404037" y="889960"/>
            <a:ext cx="11141149" cy="5468310"/>
          </a:xfrm>
        </p:spPr>
        <p:txBody>
          <a:bodyPr>
            <a:noAutofit/>
          </a:bodyPr>
          <a:lstStyle/>
          <a:p>
            <a:pPr marL="0" indent="0" algn="ctr">
              <a:buNone/>
            </a:pPr>
            <a:r>
              <a:rPr lang="uk-UA" sz="3200" b="1" dirty="0"/>
              <a:t>Головним імпортером японського капіталу та інвестицій є найближчий сусід Японії — </a:t>
            </a:r>
            <a:r>
              <a:rPr lang="uk-UA" sz="3200" b="1" dirty="0">
                <a:solidFill>
                  <a:srgbClr val="FF0000"/>
                </a:solidFill>
              </a:rPr>
              <a:t>Китай</a:t>
            </a:r>
            <a:r>
              <a:rPr lang="uk-UA" sz="3200" b="1" dirty="0"/>
              <a:t>. Ця країна завжди вражала мандрівників-іноземців своєю самобутністю. Про Китай можна знати багато чи мало, але неможливо знати все. Китай так само незбагненний, як знамениті загадкова слов’янська душа або англійська церемонність. Ви вже знаєте, що Китай посідає перше місце у світі за кількістю населення. Карта розповість вам про різноманітність природних умов і величезну площу цієї держави. Для багатьох Китай — великий товаровиробник, чия продукція буквально заполонила наші ринки.</a:t>
            </a:r>
          </a:p>
        </p:txBody>
      </p:sp>
    </p:spTree>
    <p:extLst>
      <p:ext uri="{BB962C8B-B14F-4D97-AF65-F5344CB8AC3E}">
        <p14:creationId xmlns:p14="http://schemas.microsoft.com/office/powerpoint/2010/main" val="3346779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ChangeAspect="1"/>
          </p:cNvPicPr>
          <p:nvPr/>
        </p:nvPicPr>
        <p:blipFill>
          <a:blip r:embed="rId2"/>
          <a:stretch>
            <a:fillRect/>
          </a:stretch>
        </p:blipFill>
        <p:spPr>
          <a:xfrm>
            <a:off x="-529" y="-21635"/>
            <a:ext cx="12193057" cy="6901270"/>
          </a:xfrm>
          <a:prstGeom prst="rect">
            <a:avLst/>
          </a:prstGeom>
        </p:spPr>
      </p:pic>
      <p:sp>
        <p:nvSpPr>
          <p:cNvPr id="3" name="Подзаголовок 2"/>
          <p:cNvSpPr>
            <a:spLocks noGrp="1"/>
          </p:cNvSpPr>
          <p:nvPr>
            <p:ph type="subTitle" idx="1"/>
          </p:nvPr>
        </p:nvSpPr>
        <p:spPr>
          <a:xfrm>
            <a:off x="1039906" y="4334622"/>
            <a:ext cx="9628094" cy="1655762"/>
          </a:xfrm>
        </p:spPr>
        <p:txBody>
          <a:bodyPr/>
          <a:lstStyle/>
          <a:p>
            <a:r>
              <a:rPr lang="uk-UA" dirty="0"/>
              <a:t>Прапор                                                                                Герб</a:t>
            </a:r>
          </a:p>
          <a:p>
            <a:endParaRPr lang="uk-UA" dirty="0"/>
          </a:p>
          <a:p>
            <a:r>
              <a:rPr lang="uk-UA" dirty="0"/>
              <a:t>Девіз: СЛУЖИМО НАРОДУ</a:t>
            </a:r>
          </a:p>
        </p:txBody>
      </p:sp>
      <p:grpSp>
        <p:nvGrpSpPr>
          <p:cNvPr id="7" name="Группа 6"/>
          <p:cNvGrpSpPr/>
          <p:nvPr/>
        </p:nvGrpSpPr>
        <p:grpSpPr>
          <a:xfrm>
            <a:off x="1556216" y="1290843"/>
            <a:ext cx="9079568" cy="3043779"/>
            <a:chOff x="1373278" y="1290843"/>
            <a:chExt cx="9079568" cy="3043779"/>
          </a:xfrm>
        </p:grpSpPr>
        <p:pic>
          <p:nvPicPr>
            <p:cNvPr id="5" name="Рисунок 4"/>
            <p:cNvPicPr>
              <a:picLocks noChangeAspect="1"/>
            </p:cNvPicPr>
            <p:nvPr/>
          </p:nvPicPr>
          <p:blipFill>
            <a:blip r:embed="rId3">
              <a:clrChange>
                <a:clrFrom>
                  <a:srgbClr val="FFD583"/>
                </a:clrFrom>
                <a:clrTo>
                  <a:srgbClr val="FFD583">
                    <a:alpha val="0"/>
                  </a:srgbClr>
                </a:clrTo>
              </a:clrChange>
            </a:blip>
            <a:stretch>
              <a:fillRect/>
            </a:stretch>
          </p:blipFill>
          <p:spPr>
            <a:xfrm>
              <a:off x="1373278" y="1682282"/>
              <a:ext cx="3720353" cy="2487986"/>
            </a:xfrm>
            <a:prstGeom prst="rect">
              <a:avLst/>
            </a:prstGeom>
          </p:spPr>
        </p:pic>
        <p:pic>
          <p:nvPicPr>
            <p:cNvPr id="6" name="Рисунок 5"/>
            <p:cNvPicPr>
              <a:picLocks noChangeAspect="1"/>
            </p:cNvPicPr>
            <p:nvPr/>
          </p:nvPicPr>
          <p:blipFill>
            <a:blip r:embed="rId4">
              <a:clrChange>
                <a:clrFrom>
                  <a:srgbClr val="FFD583"/>
                </a:clrFrom>
                <a:clrTo>
                  <a:srgbClr val="FFD583">
                    <a:alpha val="0"/>
                  </a:srgbClr>
                </a:clrTo>
              </a:clrChange>
            </a:blip>
            <a:stretch>
              <a:fillRect/>
            </a:stretch>
          </p:blipFill>
          <p:spPr>
            <a:xfrm>
              <a:off x="7657539" y="1290843"/>
              <a:ext cx="2795307" cy="3043779"/>
            </a:xfrm>
            <a:prstGeom prst="rect">
              <a:avLst/>
            </a:prstGeom>
          </p:spPr>
        </p:pic>
      </p:grpSp>
    </p:spTree>
    <p:extLst>
      <p:ext uri="{BB962C8B-B14F-4D97-AF65-F5344CB8AC3E}">
        <p14:creationId xmlns:p14="http://schemas.microsoft.com/office/powerpoint/2010/main" val="42736668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ChangeAspect="1"/>
          </p:cNvPicPr>
          <p:nvPr/>
        </p:nvPicPr>
        <p:blipFill>
          <a:blip r:embed="rId2"/>
          <a:stretch>
            <a:fillRect/>
          </a:stretch>
        </p:blipFill>
        <p:spPr>
          <a:xfrm>
            <a:off x="-44547" y="-46251"/>
            <a:ext cx="12236547" cy="6904251"/>
          </a:xfrm>
          <a:prstGeom prst="rect">
            <a:avLst/>
          </a:prstGeom>
        </p:spPr>
      </p:pic>
      <p:sp>
        <p:nvSpPr>
          <p:cNvPr id="2" name="Заголовок 1"/>
          <p:cNvSpPr>
            <a:spLocks noGrp="1"/>
          </p:cNvSpPr>
          <p:nvPr>
            <p:ph type="ctrTitle"/>
          </p:nvPr>
        </p:nvSpPr>
        <p:spPr>
          <a:xfrm>
            <a:off x="1111624" y="423995"/>
            <a:ext cx="9144000" cy="929673"/>
          </a:xfr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a:noAutofit/>
          </a:bodyPr>
          <a:lstStyle/>
          <a:p>
            <a:r>
              <a:rPr lang="uk-UA" sz="3600" dirty="0"/>
              <a:t>«</a:t>
            </a:r>
            <a:r>
              <a:rPr lang="uk-UA" sz="7200" b="1" spc="600" dirty="0">
                <a:effectLst>
                  <a:outerShdw blurRad="38100" dist="38100" dir="2700000" algn="tl">
                    <a:srgbClr val="000000">
                      <a:alpha val="43137"/>
                    </a:srgbClr>
                  </a:outerShdw>
                </a:effectLst>
                <a:latin typeface="Gabriola" panose="04040605051002020D02" pitchFamily="82" charset="0"/>
              </a:rPr>
              <a:t>Візитна</a:t>
            </a:r>
            <a:r>
              <a:rPr lang="uk-UA" sz="3600" dirty="0"/>
              <a:t> </a:t>
            </a:r>
            <a:r>
              <a:rPr lang="uk-UA" sz="7200" b="1" spc="600" dirty="0">
                <a:effectLst>
                  <a:outerShdw blurRad="38100" dist="38100" dir="2700000" algn="tl">
                    <a:srgbClr val="000000">
                      <a:alpha val="43137"/>
                    </a:srgbClr>
                  </a:outerShdw>
                </a:effectLst>
                <a:latin typeface="Gabriola" panose="04040605051002020D02" pitchFamily="82" charset="0"/>
              </a:rPr>
              <a:t>картка</a:t>
            </a:r>
            <a:r>
              <a:rPr lang="uk-UA" sz="3600" dirty="0"/>
              <a:t>»</a:t>
            </a:r>
          </a:p>
        </p:txBody>
      </p:sp>
      <p:sp>
        <p:nvSpPr>
          <p:cNvPr id="3" name="Подзаголовок 2"/>
          <p:cNvSpPr>
            <a:spLocks noGrp="1"/>
          </p:cNvSpPr>
          <p:nvPr>
            <p:ph type="subTitle" idx="1"/>
          </p:nvPr>
        </p:nvSpPr>
        <p:spPr>
          <a:xfrm>
            <a:off x="-44548" y="1344701"/>
            <a:ext cx="8157883" cy="5029202"/>
          </a:xfrm>
          <a:ln/>
        </p:spPr>
        <p:style>
          <a:lnRef idx="1">
            <a:schemeClr val="accent4"/>
          </a:lnRef>
          <a:fillRef idx="2">
            <a:schemeClr val="accent4"/>
          </a:fillRef>
          <a:effectRef idx="1">
            <a:schemeClr val="accent4"/>
          </a:effectRef>
          <a:fontRef idx="minor">
            <a:schemeClr val="dk1"/>
          </a:fontRef>
        </p:style>
        <p:txBody>
          <a:bodyPr>
            <a:normAutofit/>
          </a:bodyPr>
          <a:lstStyle/>
          <a:p>
            <a:r>
              <a:rPr lang="uk-UA" sz="2000" b="1" dirty="0">
                <a:solidFill>
                  <a:srgbClr val="0070C0"/>
                </a:solidFill>
              </a:rPr>
              <a:t>Офіційна назва</a:t>
            </a:r>
            <a:r>
              <a:rPr lang="uk-UA" sz="2000" b="1" dirty="0">
                <a:solidFill>
                  <a:schemeClr val="tx1"/>
                </a:solidFill>
              </a:rPr>
              <a:t> — Китайська Народна республіка. </a:t>
            </a:r>
          </a:p>
          <a:p>
            <a:r>
              <a:rPr lang="uk-UA" sz="2000" b="1" dirty="0">
                <a:solidFill>
                  <a:schemeClr val="tx1"/>
                </a:solidFill>
              </a:rPr>
              <a:t>Площа — 9,6 млн км2. </a:t>
            </a:r>
          </a:p>
          <a:p>
            <a:r>
              <a:rPr lang="uk-UA" sz="2000" b="1" dirty="0">
                <a:solidFill>
                  <a:srgbClr val="0070C0"/>
                </a:solidFill>
              </a:rPr>
              <a:t>Населення</a:t>
            </a:r>
            <a:r>
              <a:rPr lang="uk-UA" sz="2000" b="1" dirty="0">
                <a:solidFill>
                  <a:schemeClr val="tx1"/>
                </a:solidFill>
              </a:rPr>
              <a:t> — </a:t>
            </a:r>
            <a:r>
              <a:rPr lang="ru-RU" sz="2000" b="1" dirty="0">
                <a:solidFill>
                  <a:schemeClr val="tx1"/>
                </a:solidFill>
              </a:rPr>
              <a:t>1 411 750 000 </a:t>
            </a:r>
            <a:r>
              <a:rPr lang="ru-RU" sz="2000" b="1" dirty="0" err="1">
                <a:solidFill>
                  <a:schemeClr val="tx1"/>
                </a:solidFill>
              </a:rPr>
              <a:t>жителів</a:t>
            </a:r>
            <a:r>
              <a:rPr lang="ru-RU" sz="2000" b="1" dirty="0">
                <a:solidFill>
                  <a:schemeClr val="tx1"/>
                </a:solidFill>
              </a:rPr>
              <a:t> (без Тайваню , Гонконгу та Макао</a:t>
            </a:r>
            <a:endParaRPr lang="uk-UA" sz="2000" b="1" dirty="0">
              <a:solidFill>
                <a:schemeClr val="tx1"/>
              </a:solidFill>
            </a:endParaRPr>
          </a:p>
          <a:p>
            <a:r>
              <a:rPr lang="uk-UA" sz="2000" b="1" dirty="0">
                <a:solidFill>
                  <a:srgbClr val="0070C0"/>
                </a:solidFill>
              </a:rPr>
              <a:t>Столиця</a:t>
            </a:r>
            <a:r>
              <a:rPr lang="uk-UA" sz="2000" b="1" dirty="0">
                <a:solidFill>
                  <a:schemeClr val="tx1"/>
                </a:solidFill>
              </a:rPr>
              <a:t> — Пекін.</a:t>
            </a:r>
          </a:p>
          <a:p>
            <a:r>
              <a:rPr lang="uk-UA" sz="2000" b="1" dirty="0">
                <a:solidFill>
                  <a:srgbClr val="0070C0"/>
                </a:solidFill>
              </a:rPr>
              <a:t>Вищий орган влади </a:t>
            </a:r>
            <a:r>
              <a:rPr lang="uk-UA" sz="2000" b="1" dirty="0">
                <a:solidFill>
                  <a:schemeClr val="tx1"/>
                </a:solidFill>
              </a:rPr>
              <a:t>- </a:t>
            </a:r>
            <a:r>
              <a:rPr lang="uk-UA" sz="2000" b="1" dirty="0" err="1">
                <a:solidFill>
                  <a:schemeClr val="tx1"/>
                </a:solidFill>
              </a:rPr>
              <a:t>Всекитайські</a:t>
            </a:r>
            <a:r>
              <a:rPr lang="uk-UA" sz="2000" b="1" dirty="0">
                <a:solidFill>
                  <a:schemeClr val="tx1"/>
                </a:solidFill>
              </a:rPr>
              <a:t> збори народних представників.</a:t>
            </a:r>
          </a:p>
          <a:p>
            <a:r>
              <a:rPr lang="uk-UA" sz="2000" b="1" dirty="0">
                <a:solidFill>
                  <a:schemeClr val="tx1"/>
                </a:solidFill>
              </a:rPr>
              <a:t>Соціалістична (комуністична) народна республіка (фактично авторитарна диктатура).</a:t>
            </a:r>
          </a:p>
          <a:p>
            <a:r>
              <a:rPr lang="uk-UA" sz="2000" b="1" dirty="0">
                <a:solidFill>
                  <a:srgbClr val="0070C0"/>
                </a:solidFill>
              </a:rPr>
              <a:t>Унітарна держава </a:t>
            </a:r>
            <a:r>
              <a:rPr lang="uk-UA" sz="2000" b="1" dirty="0">
                <a:solidFill>
                  <a:schemeClr val="tx1"/>
                </a:solidFill>
              </a:rPr>
              <a:t>(23 провінції, 5 автономних районів, та міста прямого підпорядкування (Пекін, Тяньцзінь, Шанхай, Чунцін)</a:t>
            </a:r>
          </a:p>
          <a:p>
            <a:r>
              <a:rPr lang="uk-UA" sz="2000" b="1" dirty="0">
                <a:solidFill>
                  <a:schemeClr val="tx1"/>
                </a:solidFill>
              </a:rPr>
              <a:t>2 особливі адміністративні райони </a:t>
            </a:r>
          </a:p>
          <a:p>
            <a:r>
              <a:rPr lang="uk-UA" sz="2000" b="1" dirty="0">
                <a:solidFill>
                  <a:schemeClr val="tx1"/>
                </a:solidFill>
              </a:rPr>
              <a:t>Гонконг (з 1997 року) і Макао (з 1999 року).</a:t>
            </a:r>
          </a:p>
          <a:p>
            <a:endParaRPr lang="uk-UA" sz="2000" b="1" dirty="0">
              <a:solidFill>
                <a:schemeClr val="tx1"/>
              </a:solidFill>
            </a:endParaRPr>
          </a:p>
        </p:txBody>
      </p:sp>
      <p:pic>
        <p:nvPicPr>
          <p:cNvPr id="7" name="Рисунок 6"/>
          <p:cNvPicPr>
            <a:picLocks noChangeAspect="1"/>
          </p:cNvPicPr>
          <p:nvPr/>
        </p:nvPicPr>
        <p:blipFill>
          <a:blip r:embed="rId3"/>
          <a:stretch>
            <a:fillRect/>
          </a:stretch>
        </p:blipFill>
        <p:spPr>
          <a:xfrm>
            <a:off x="8113335" y="2059923"/>
            <a:ext cx="4078665" cy="3360084"/>
          </a:xfrm>
          <a:prstGeom prst="rect">
            <a:avLst/>
          </a:prstGeom>
        </p:spPr>
      </p:pic>
    </p:spTree>
    <p:extLst>
      <p:ext uri="{BB962C8B-B14F-4D97-AF65-F5344CB8AC3E}">
        <p14:creationId xmlns:p14="http://schemas.microsoft.com/office/powerpoint/2010/main" val="3121728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p:cNvPicPr>
            <a:picLocks noChangeAspect="1"/>
          </p:cNvPicPr>
          <p:nvPr/>
        </p:nvPicPr>
        <p:blipFill>
          <a:blip r:embed="rId2"/>
          <a:stretch>
            <a:fillRect/>
          </a:stretch>
        </p:blipFill>
        <p:spPr>
          <a:xfrm>
            <a:off x="-529" y="-21635"/>
            <a:ext cx="12193057" cy="6901270"/>
          </a:xfrm>
          <a:prstGeom prst="rect">
            <a:avLst/>
          </a:prstGeom>
        </p:spPr>
      </p:pic>
      <p:sp>
        <p:nvSpPr>
          <p:cNvPr id="3" name="Подзаголовок 2"/>
          <p:cNvSpPr>
            <a:spLocks noGrp="1"/>
          </p:cNvSpPr>
          <p:nvPr>
            <p:ph type="subTitle" idx="1"/>
          </p:nvPr>
        </p:nvSpPr>
        <p:spPr>
          <a:xfrm>
            <a:off x="191069" y="1307865"/>
            <a:ext cx="8648131" cy="5252400"/>
          </a:xfrm>
        </p:spPr>
        <p:style>
          <a:lnRef idx="1">
            <a:schemeClr val="accent4"/>
          </a:lnRef>
          <a:fillRef idx="2">
            <a:schemeClr val="accent4"/>
          </a:fillRef>
          <a:effectRef idx="1">
            <a:schemeClr val="accent4"/>
          </a:effectRef>
          <a:fontRef idx="minor">
            <a:schemeClr val="dk1"/>
          </a:fontRef>
        </p:style>
        <p:txBody>
          <a:bodyPr wrap="square">
            <a:spAutoFit/>
          </a:bodyPr>
          <a:lstStyle/>
          <a:p>
            <a:pPr marL="342900" indent="-342900" algn="just">
              <a:lnSpc>
                <a:spcPct val="115000"/>
              </a:lnSpc>
              <a:buFont typeface="Wingdings" panose="05000000000000000000" pitchFamily="2" charset="2"/>
              <a:buChar char="Ø"/>
            </a:pPr>
            <a:r>
              <a:rPr lang="uk-UA" b="1" dirty="0">
                <a:solidFill>
                  <a:schemeClr val="tx1"/>
                </a:solidFill>
              </a:rPr>
              <a:t>на сході Азії (близько 1/5 її площі); </a:t>
            </a:r>
          </a:p>
          <a:p>
            <a:pPr marL="342900" indent="-342900" algn="just">
              <a:lnSpc>
                <a:spcPct val="115000"/>
              </a:lnSpc>
              <a:buFont typeface="Wingdings" panose="05000000000000000000" pitchFamily="2" charset="2"/>
              <a:buChar char="Ø"/>
            </a:pPr>
            <a:r>
              <a:rPr lang="uk-UA" b="1" dirty="0">
                <a:solidFill>
                  <a:schemeClr val="tx1"/>
                </a:solidFill>
              </a:rPr>
              <a:t>межує з 13 країнами (жодна з них не має високого рівня розвитку);</a:t>
            </a:r>
          </a:p>
          <a:p>
            <a:pPr marL="342900" indent="-342900" algn="just">
              <a:lnSpc>
                <a:spcPct val="115000"/>
              </a:lnSpc>
              <a:buFont typeface="Wingdings" panose="05000000000000000000" pitchFamily="2" charset="2"/>
              <a:buChar char="Ø"/>
            </a:pPr>
            <a:r>
              <a:rPr lang="uk-UA" b="1" dirty="0">
                <a:solidFill>
                  <a:schemeClr val="tx1"/>
                </a:solidFill>
              </a:rPr>
              <a:t>значна частина суходільних кордонів проходить удалині від найрозвиненіших районів країни й незручна для прокладання наземних транспортних магістралей;</a:t>
            </a:r>
          </a:p>
          <a:p>
            <a:pPr marL="342900" indent="-342900" algn="just">
              <a:lnSpc>
                <a:spcPct val="115000"/>
              </a:lnSpc>
              <a:buFont typeface="Wingdings" panose="05000000000000000000" pitchFamily="2" charset="2"/>
              <a:buChar char="Ø"/>
            </a:pPr>
            <a:r>
              <a:rPr lang="uk-UA" b="1" dirty="0">
                <a:solidFill>
                  <a:schemeClr val="tx1"/>
                </a:solidFill>
              </a:rPr>
              <a:t>Східний (приморський) Китай має широкий вихід до незамерзаючих морів Тихого океану — Жовтого, Східно-Китайського та Південно-Китайського;</a:t>
            </a:r>
          </a:p>
          <a:p>
            <a:pPr marL="342900" indent="-342900" algn="just">
              <a:lnSpc>
                <a:spcPct val="115000"/>
              </a:lnSpc>
              <a:buFont typeface="Wingdings" panose="05000000000000000000" pitchFamily="2" charset="2"/>
              <a:buChar char="Ø"/>
            </a:pPr>
            <a:r>
              <a:rPr lang="uk-UA" b="1" dirty="0">
                <a:solidFill>
                  <a:schemeClr val="tx1"/>
                </a:solidFill>
              </a:rPr>
              <a:t>Західний (континентальний) Китай значною мірою ізольований від активного господарського життя.</a:t>
            </a:r>
          </a:p>
        </p:txBody>
      </p:sp>
      <p:sp>
        <p:nvSpPr>
          <p:cNvPr id="5" name="Заголовок 1"/>
          <p:cNvSpPr txBox="1">
            <a:spLocks/>
          </p:cNvSpPr>
          <p:nvPr/>
        </p:nvSpPr>
        <p:spPr>
          <a:xfrm>
            <a:off x="1183342" y="406067"/>
            <a:ext cx="9144000"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lvl1pPr algn="ctr">
              <a:lnSpc>
                <a:spcPct val="90000"/>
              </a:lnSpc>
              <a:spcBef>
                <a:spcPct val="0"/>
              </a:spcBef>
              <a:buNone/>
              <a:defRPr sz="3600"/>
            </a:lvl1pPr>
          </a:lstStyle>
          <a:p>
            <a:r>
              <a:rPr lang="uk-UA" sz="4400" b="1" dirty="0">
                <a:latin typeface="Gabriola" panose="04040605051002020D02" pitchFamily="82" charset="0"/>
              </a:rPr>
              <a:t>Економіко географічне положення</a:t>
            </a:r>
          </a:p>
        </p:txBody>
      </p:sp>
      <p:pic>
        <p:nvPicPr>
          <p:cNvPr id="7" name="Рисунок 6"/>
          <p:cNvPicPr>
            <a:picLocks noChangeAspect="1"/>
          </p:cNvPicPr>
          <p:nvPr/>
        </p:nvPicPr>
        <p:blipFill>
          <a:blip r:embed="rId3"/>
          <a:stretch>
            <a:fillRect/>
          </a:stretch>
        </p:blipFill>
        <p:spPr>
          <a:xfrm>
            <a:off x="9100927" y="1502133"/>
            <a:ext cx="2452829" cy="4905657"/>
          </a:xfrm>
          <a:prstGeom prst="rect">
            <a:avLst/>
          </a:prstGeom>
        </p:spPr>
      </p:pic>
    </p:spTree>
    <p:extLst>
      <p:ext uri="{BB962C8B-B14F-4D97-AF65-F5344CB8AC3E}">
        <p14:creationId xmlns:p14="http://schemas.microsoft.com/office/powerpoint/2010/main" val="25823154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529" y="-21635"/>
            <a:ext cx="12193057" cy="6901270"/>
          </a:xfrm>
          <a:prstGeom prst="rect">
            <a:avLst/>
          </a:prstGeom>
        </p:spPr>
      </p:pic>
      <p:sp>
        <p:nvSpPr>
          <p:cNvPr id="8" name="Заголовок 1"/>
          <p:cNvSpPr txBox="1">
            <a:spLocks/>
          </p:cNvSpPr>
          <p:nvPr/>
        </p:nvSpPr>
        <p:spPr>
          <a:xfrm>
            <a:off x="1265229" y="0"/>
            <a:ext cx="9144000"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lvl1pPr algn="ctr">
              <a:lnSpc>
                <a:spcPct val="90000"/>
              </a:lnSpc>
              <a:spcBef>
                <a:spcPct val="0"/>
              </a:spcBef>
              <a:buNone/>
              <a:defRPr sz="3600"/>
            </a:lvl1pPr>
          </a:lstStyle>
          <a:p>
            <a:r>
              <a:rPr lang="uk-UA" sz="4400" b="1" dirty="0">
                <a:latin typeface="Gabriola" panose="04040605051002020D02" pitchFamily="82" charset="0"/>
              </a:rPr>
              <a:t>Природно-ресурсний потенціал</a:t>
            </a:r>
          </a:p>
        </p:txBody>
      </p:sp>
      <p:sp>
        <p:nvSpPr>
          <p:cNvPr id="12" name="Прямоугольник 11"/>
          <p:cNvSpPr/>
          <p:nvPr/>
        </p:nvSpPr>
        <p:spPr>
          <a:xfrm>
            <a:off x="204716" y="794070"/>
            <a:ext cx="11136574" cy="207441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marL="342900" indent="-342900" algn="just">
              <a:lnSpc>
                <a:spcPct val="115000"/>
              </a:lnSpc>
              <a:spcBef>
                <a:spcPts val="1000"/>
              </a:spcBef>
              <a:spcAft>
                <a:spcPts val="0"/>
              </a:spcAft>
              <a:buFont typeface="Wingdings" panose="05000000000000000000" pitchFamily="2" charset="2"/>
              <a:buChar char="Ø"/>
            </a:pPr>
            <a:r>
              <a:rPr lang="uk-UA" sz="2800" b="1" dirty="0">
                <a:solidFill>
                  <a:schemeClr val="tx1"/>
                </a:solidFill>
              </a:rPr>
              <a:t>У Східному Китаї розташовані найважливіші для землеробства рівнини — Велика Китайська та </a:t>
            </a:r>
            <a:r>
              <a:rPr lang="uk-UA" sz="2800" b="1" dirty="0" err="1">
                <a:solidFill>
                  <a:schemeClr val="tx1"/>
                </a:solidFill>
              </a:rPr>
              <a:t>Сунляо</a:t>
            </a:r>
            <a:r>
              <a:rPr lang="uk-UA" sz="2800" b="1" dirty="0">
                <a:solidFill>
                  <a:schemeClr val="tx1"/>
                </a:solidFill>
              </a:rPr>
              <a:t>, родючі ґрунти, основні площі орних земель. Клімат мусонний, густа мережа повноводних річок (Янцзи, Сіцзян, Сунгарі, </a:t>
            </a:r>
            <a:r>
              <a:rPr lang="uk-UA" sz="2800" b="1" dirty="0" err="1">
                <a:solidFill>
                  <a:schemeClr val="tx1"/>
                </a:solidFill>
              </a:rPr>
              <a:t>Ялуцзян</a:t>
            </a:r>
            <a:r>
              <a:rPr lang="uk-UA" sz="2800" b="1" dirty="0">
                <a:solidFill>
                  <a:schemeClr val="tx1"/>
                </a:solidFill>
              </a:rPr>
              <a:t>, Хуанхе). </a:t>
            </a:r>
          </a:p>
        </p:txBody>
      </p:sp>
      <p:pic>
        <p:nvPicPr>
          <p:cNvPr id="14" name="Рисунок 13"/>
          <p:cNvPicPr>
            <a:picLocks noChangeAspect="1"/>
          </p:cNvPicPr>
          <p:nvPr/>
        </p:nvPicPr>
        <p:blipFill>
          <a:blip r:embed="rId3"/>
          <a:stretch>
            <a:fillRect/>
          </a:stretch>
        </p:blipFill>
        <p:spPr>
          <a:xfrm>
            <a:off x="642937" y="3395999"/>
            <a:ext cx="4037567" cy="3291671"/>
          </a:xfrm>
          <a:prstGeom prst="rect">
            <a:avLst/>
          </a:prstGeom>
        </p:spPr>
      </p:pic>
      <p:pic>
        <p:nvPicPr>
          <p:cNvPr id="15" name="Рисунок 14"/>
          <p:cNvPicPr>
            <a:picLocks noChangeAspect="1"/>
          </p:cNvPicPr>
          <p:nvPr/>
        </p:nvPicPr>
        <p:blipFill>
          <a:blip r:embed="rId4"/>
          <a:stretch>
            <a:fillRect/>
          </a:stretch>
        </p:blipFill>
        <p:spPr>
          <a:xfrm>
            <a:off x="6055052" y="3395999"/>
            <a:ext cx="5621549" cy="3228592"/>
          </a:xfrm>
          <a:prstGeom prst="rect">
            <a:avLst/>
          </a:prstGeom>
        </p:spPr>
      </p:pic>
    </p:spTree>
    <p:extLst>
      <p:ext uri="{BB962C8B-B14F-4D97-AF65-F5344CB8AC3E}">
        <p14:creationId xmlns:p14="http://schemas.microsoft.com/office/powerpoint/2010/main" val="599143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529" y="-21635"/>
            <a:ext cx="12193057" cy="6901270"/>
          </a:xfrm>
          <a:prstGeom prst="rect">
            <a:avLst/>
          </a:prstGeom>
        </p:spPr>
      </p:pic>
      <p:sp>
        <p:nvSpPr>
          <p:cNvPr id="8" name="Заголовок 1"/>
          <p:cNvSpPr txBox="1">
            <a:spLocks/>
          </p:cNvSpPr>
          <p:nvPr/>
        </p:nvSpPr>
        <p:spPr>
          <a:xfrm>
            <a:off x="1183342" y="406067"/>
            <a:ext cx="9144000"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lvl1pPr algn="ctr">
              <a:lnSpc>
                <a:spcPct val="90000"/>
              </a:lnSpc>
              <a:spcBef>
                <a:spcPct val="0"/>
              </a:spcBef>
              <a:buNone/>
              <a:defRPr sz="3600"/>
            </a:lvl1pPr>
          </a:lstStyle>
          <a:p>
            <a:r>
              <a:rPr lang="uk-UA" sz="4400" b="1" dirty="0">
                <a:latin typeface="Gabriola" panose="04040605051002020D02" pitchFamily="82" charset="0"/>
              </a:rPr>
              <a:t>Економіко географічне положення</a:t>
            </a:r>
          </a:p>
        </p:txBody>
      </p:sp>
      <p:sp>
        <p:nvSpPr>
          <p:cNvPr id="2" name="Прямоугольник 1"/>
          <p:cNvSpPr/>
          <p:nvPr/>
        </p:nvSpPr>
        <p:spPr>
          <a:xfrm>
            <a:off x="107575" y="1192994"/>
            <a:ext cx="11976847" cy="2615781"/>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indent="252095" algn="just">
              <a:lnSpc>
                <a:spcPct val="115000"/>
              </a:lnSpc>
            </a:pPr>
            <a:r>
              <a:rPr lang="uk-UA" sz="2400" b="1" dirty="0">
                <a:solidFill>
                  <a:schemeClr val="tx1"/>
                </a:solidFill>
              </a:rPr>
              <a:t>У Західному Китаї переважають гори та нагір’я, клімат різко континентальний, річки маловоді. Лісистість 22,3 %, ліси зосереджені на північному сході та півдні країни. Великі запаси кам’яного вугілля, залізної та марганцевої руд, бокситів, цинку, олова, сурми, вольфраму, молібдену, ртуті, рідкісноземельних металів, титанових руд, урану, золота, окремих видів хімічної сировини; є родовища нафти й природного газу. Різноманітні рекреаційні ресурси. </a:t>
            </a:r>
          </a:p>
        </p:txBody>
      </p:sp>
      <p:pic>
        <p:nvPicPr>
          <p:cNvPr id="3" name="Рисунок 2"/>
          <p:cNvPicPr>
            <a:picLocks noChangeAspect="1"/>
          </p:cNvPicPr>
          <p:nvPr/>
        </p:nvPicPr>
        <p:blipFill>
          <a:blip r:embed="rId3"/>
          <a:stretch>
            <a:fillRect/>
          </a:stretch>
        </p:blipFill>
        <p:spPr>
          <a:xfrm>
            <a:off x="876018" y="4117666"/>
            <a:ext cx="3193957" cy="2603909"/>
          </a:xfrm>
          <a:prstGeom prst="rect">
            <a:avLst/>
          </a:prstGeom>
        </p:spPr>
      </p:pic>
      <p:pic>
        <p:nvPicPr>
          <p:cNvPr id="4" name="Рисунок 3"/>
          <p:cNvPicPr>
            <a:picLocks noChangeAspect="1"/>
          </p:cNvPicPr>
          <p:nvPr/>
        </p:nvPicPr>
        <p:blipFill>
          <a:blip r:embed="rId4"/>
          <a:stretch>
            <a:fillRect/>
          </a:stretch>
        </p:blipFill>
        <p:spPr>
          <a:xfrm>
            <a:off x="6714207" y="4238910"/>
            <a:ext cx="3435431" cy="2286123"/>
          </a:xfrm>
          <a:prstGeom prst="rect">
            <a:avLst/>
          </a:prstGeom>
        </p:spPr>
      </p:pic>
    </p:spTree>
    <p:extLst>
      <p:ext uri="{BB962C8B-B14F-4D97-AF65-F5344CB8AC3E}">
        <p14:creationId xmlns:p14="http://schemas.microsoft.com/office/powerpoint/2010/main" val="17716373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8"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lvl1pPr algn="ctr">
              <a:lnSpc>
                <a:spcPct val="90000"/>
              </a:lnSpc>
              <a:spcBef>
                <a:spcPct val="0"/>
              </a:spcBef>
              <a:buNone/>
              <a:defRPr sz="3600"/>
            </a:lvl1pPr>
          </a:lstStyle>
          <a:p>
            <a:pPr indent="252095" algn="just">
              <a:lnSpc>
                <a:spcPct val="115000"/>
              </a:lnSpc>
            </a:pPr>
            <a:r>
              <a:rPr lang="uk-UA" sz="3200" dirty="0">
                <a:solidFill>
                  <a:srgbClr val="000000"/>
                </a:solidFill>
                <a:latin typeface="Mistral" panose="03090702030407020403" pitchFamily="66" charset="0"/>
                <a:ea typeface="Times New Roman" panose="02020603050405020304" pitchFamily="18" charset="0"/>
              </a:rPr>
              <a:t>52 ОБ’ЄКТИ СПАДЩИНИ ЮНЕСКО (2-ГЕ МІСЦЕ ПІСЛЯ ІТАЛІЇ)</a:t>
            </a:r>
          </a:p>
        </p:txBody>
      </p:sp>
      <p:pic>
        <p:nvPicPr>
          <p:cNvPr id="2" name="Рисунок 1"/>
          <p:cNvPicPr>
            <a:picLocks noChangeAspect="1"/>
          </p:cNvPicPr>
          <p:nvPr/>
        </p:nvPicPr>
        <p:blipFill>
          <a:blip r:embed="rId3"/>
          <a:stretch>
            <a:fillRect/>
          </a:stretch>
        </p:blipFill>
        <p:spPr>
          <a:xfrm>
            <a:off x="7941889" y="1030289"/>
            <a:ext cx="4012715" cy="2670280"/>
          </a:xfrm>
          <a:prstGeom prst="rect">
            <a:avLst/>
          </a:prstGeom>
        </p:spPr>
      </p:pic>
      <p:pic>
        <p:nvPicPr>
          <p:cNvPr id="4" name="Рисунок 3"/>
          <p:cNvPicPr>
            <a:picLocks noChangeAspect="1"/>
          </p:cNvPicPr>
          <p:nvPr/>
        </p:nvPicPr>
        <p:blipFill>
          <a:blip r:embed="rId4"/>
          <a:stretch>
            <a:fillRect/>
          </a:stretch>
        </p:blipFill>
        <p:spPr>
          <a:xfrm>
            <a:off x="8043515" y="3938026"/>
            <a:ext cx="4031105" cy="2682517"/>
          </a:xfrm>
          <a:prstGeom prst="rect">
            <a:avLst/>
          </a:prstGeom>
        </p:spPr>
      </p:pic>
      <p:pic>
        <p:nvPicPr>
          <p:cNvPr id="5" name="Рисунок 4"/>
          <p:cNvPicPr>
            <a:picLocks noChangeAspect="1"/>
          </p:cNvPicPr>
          <p:nvPr/>
        </p:nvPicPr>
        <p:blipFill>
          <a:blip r:embed="rId5"/>
          <a:stretch>
            <a:fillRect/>
          </a:stretch>
        </p:blipFill>
        <p:spPr>
          <a:xfrm>
            <a:off x="4458646" y="3244904"/>
            <a:ext cx="3036255" cy="1892314"/>
          </a:xfrm>
          <a:prstGeom prst="rect">
            <a:avLst/>
          </a:prstGeom>
        </p:spPr>
      </p:pic>
      <p:pic>
        <p:nvPicPr>
          <p:cNvPr id="6" name="Рисунок 5"/>
          <p:cNvPicPr>
            <a:picLocks noChangeAspect="1"/>
          </p:cNvPicPr>
          <p:nvPr/>
        </p:nvPicPr>
        <p:blipFill>
          <a:blip r:embed="rId6"/>
          <a:stretch>
            <a:fillRect/>
          </a:stretch>
        </p:blipFill>
        <p:spPr>
          <a:xfrm>
            <a:off x="115514" y="1105054"/>
            <a:ext cx="3465146" cy="2595515"/>
          </a:xfrm>
          <a:prstGeom prst="rect">
            <a:avLst/>
          </a:prstGeom>
        </p:spPr>
      </p:pic>
      <p:pic>
        <p:nvPicPr>
          <p:cNvPr id="7" name="Рисунок 6"/>
          <p:cNvPicPr>
            <a:picLocks noChangeAspect="1"/>
          </p:cNvPicPr>
          <p:nvPr/>
        </p:nvPicPr>
        <p:blipFill>
          <a:blip r:embed="rId7"/>
          <a:stretch>
            <a:fillRect/>
          </a:stretch>
        </p:blipFill>
        <p:spPr>
          <a:xfrm>
            <a:off x="129189" y="3938026"/>
            <a:ext cx="3943377" cy="2624138"/>
          </a:xfrm>
          <a:prstGeom prst="rect">
            <a:avLst/>
          </a:prstGeom>
        </p:spPr>
      </p:pic>
      <p:pic>
        <p:nvPicPr>
          <p:cNvPr id="9" name="Рисунок 8"/>
          <p:cNvPicPr>
            <a:picLocks noChangeAspect="1"/>
          </p:cNvPicPr>
          <p:nvPr/>
        </p:nvPicPr>
        <p:blipFill>
          <a:blip r:embed="rId8"/>
          <a:stretch>
            <a:fillRect/>
          </a:stretch>
        </p:blipFill>
        <p:spPr>
          <a:xfrm>
            <a:off x="3767766" y="1131856"/>
            <a:ext cx="3280144" cy="2011517"/>
          </a:xfrm>
          <a:prstGeom prst="rect">
            <a:avLst/>
          </a:prstGeom>
        </p:spPr>
      </p:pic>
      <p:pic>
        <p:nvPicPr>
          <p:cNvPr id="10" name="Рисунок 9"/>
          <p:cNvPicPr>
            <a:picLocks noChangeAspect="1"/>
          </p:cNvPicPr>
          <p:nvPr/>
        </p:nvPicPr>
        <p:blipFill>
          <a:blip r:embed="rId9"/>
          <a:stretch>
            <a:fillRect/>
          </a:stretch>
        </p:blipFill>
        <p:spPr>
          <a:xfrm>
            <a:off x="5039224" y="5220905"/>
            <a:ext cx="2828925" cy="1619250"/>
          </a:xfrm>
          <a:prstGeom prst="rect">
            <a:avLst/>
          </a:prstGeom>
        </p:spPr>
      </p:pic>
    </p:spTree>
    <p:extLst>
      <p:ext uri="{BB962C8B-B14F-4D97-AF65-F5344CB8AC3E}">
        <p14:creationId xmlns:p14="http://schemas.microsoft.com/office/powerpoint/2010/main" val="1215318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endParaRPr lang="uk-UA" dirty="0"/>
          </a:p>
        </p:txBody>
      </p:sp>
      <p:sp>
        <p:nvSpPr>
          <p:cNvPr id="3" name="Подзаголовок 2"/>
          <p:cNvSpPr>
            <a:spLocks noGrp="1"/>
          </p:cNvSpPr>
          <p:nvPr>
            <p:ph type="subTitle" idx="1"/>
          </p:nvPr>
        </p:nvSpPr>
        <p:spPr/>
        <p:txBody>
          <a:bodyPr/>
          <a:lstStyle/>
          <a:p>
            <a:endParaRPr lang="uk-UA"/>
          </a:p>
        </p:txBody>
      </p:sp>
      <p:pic>
        <p:nvPicPr>
          <p:cNvPr id="5" name="Рисунок 4"/>
          <p:cNvPicPr>
            <a:picLocks noChangeAspect="1"/>
          </p:cNvPicPr>
          <p:nvPr/>
        </p:nvPicPr>
        <p:blipFill>
          <a:blip r:embed="rId2"/>
          <a:stretch>
            <a:fillRect/>
          </a:stretch>
        </p:blipFill>
        <p:spPr>
          <a:xfrm>
            <a:off x="0" y="0"/>
            <a:ext cx="12192000" cy="6900863"/>
          </a:xfrm>
          <a:prstGeom prst="rect">
            <a:avLst/>
          </a:prstGeom>
        </p:spPr>
      </p:pic>
      <p:sp>
        <p:nvSpPr>
          <p:cNvPr id="6" name="Заголовок 1"/>
          <p:cNvSpPr txBox="1">
            <a:spLocks/>
          </p:cNvSpPr>
          <p:nvPr/>
        </p:nvSpPr>
        <p:spPr>
          <a:xfrm>
            <a:off x="1019031" y="406067"/>
            <a:ext cx="10153935" cy="716296"/>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lvl1pPr algn="ctr">
              <a:lnSpc>
                <a:spcPct val="90000"/>
              </a:lnSpc>
              <a:spcBef>
                <a:spcPct val="0"/>
              </a:spcBef>
              <a:buNone/>
              <a:defRPr sz="3600"/>
            </a:lvl1pPr>
          </a:lstStyle>
          <a:p>
            <a:pPr indent="252095">
              <a:lnSpc>
                <a:spcPct val="115000"/>
              </a:lnSpc>
            </a:pPr>
            <a:r>
              <a:rPr lang="uk-UA" sz="4400" b="1" dirty="0">
                <a:solidFill>
                  <a:srgbClr val="000000"/>
                </a:solidFill>
                <a:latin typeface="Gabriola" panose="04040605051002020D02" pitchFamily="82" charset="0"/>
                <a:ea typeface="Times New Roman" panose="02020603050405020304" pitchFamily="18" charset="0"/>
              </a:rPr>
              <a:t>Населення</a:t>
            </a:r>
          </a:p>
        </p:txBody>
      </p:sp>
      <p:sp>
        <p:nvSpPr>
          <p:cNvPr id="7" name="Прямоугольник 6"/>
          <p:cNvSpPr/>
          <p:nvPr/>
        </p:nvSpPr>
        <p:spPr>
          <a:xfrm>
            <a:off x="-1" y="1259962"/>
            <a:ext cx="6902825" cy="2549159"/>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indent="252095" algn="just">
              <a:lnSpc>
                <a:spcPct val="115000"/>
              </a:lnSpc>
            </a:pPr>
            <a:r>
              <a:rPr lang="uk-UA" sz="2000" b="1" dirty="0">
                <a:solidFill>
                  <a:schemeClr val="tx1"/>
                </a:solidFill>
              </a:rPr>
              <a:t>З 1949 р. чисельність населення країни зросла понад в три рази та нині перевищила  1,4 млрд осіб.</a:t>
            </a:r>
          </a:p>
          <a:p>
            <a:pPr indent="252095" algn="just">
              <a:lnSpc>
                <a:spcPct val="115000"/>
              </a:lnSpc>
            </a:pPr>
            <a:r>
              <a:rPr lang="uk-UA" sz="2000" b="1" dirty="0">
                <a:solidFill>
                  <a:schemeClr val="tx1"/>
                </a:solidFill>
              </a:rPr>
              <a:t>З 1979 р. державна політика обмеження народжуваності:</a:t>
            </a:r>
          </a:p>
          <a:p>
            <a:pPr indent="252095" algn="just">
              <a:lnSpc>
                <a:spcPct val="115000"/>
              </a:lnSpc>
            </a:pPr>
            <a:r>
              <a:rPr lang="uk-UA" sz="2000" b="1" dirty="0">
                <a:solidFill>
                  <a:schemeClr val="tx1"/>
                </a:solidFill>
              </a:rPr>
              <a:t>«Нагорода за одну дитину, прогресуюче покарання за другу й наступних дітей».</a:t>
            </a:r>
          </a:p>
          <a:p>
            <a:pPr indent="252095" algn="just">
              <a:lnSpc>
                <a:spcPct val="115000"/>
              </a:lnSpc>
            </a:pPr>
            <a:r>
              <a:rPr lang="uk-UA" sz="2000" b="1" dirty="0">
                <a:solidFill>
                  <a:schemeClr val="tx1"/>
                </a:solidFill>
              </a:rPr>
              <a:t>Із 2016 р. запроваджена нова демографічна концепція, яка дозволяє родинам мати двох дітей.</a:t>
            </a:r>
          </a:p>
        </p:txBody>
      </p:sp>
      <p:sp>
        <p:nvSpPr>
          <p:cNvPr id="8" name="Прямоугольник 7"/>
          <p:cNvSpPr/>
          <p:nvPr/>
        </p:nvSpPr>
        <p:spPr>
          <a:xfrm>
            <a:off x="-1" y="3901196"/>
            <a:ext cx="6902824" cy="77944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indent="252095" algn="just">
              <a:lnSpc>
                <a:spcPct val="115000"/>
              </a:lnSpc>
            </a:pPr>
            <a:r>
              <a:rPr lang="uk-UA" sz="2000" b="1" dirty="0">
                <a:solidFill>
                  <a:schemeClr val="tx1"/>
                </a:solidFill>
              </a:rPr>
              <a:t>Кількість економічно активного населення становить понад 500 млн. чоловік</a:t>
            </a:r>
          </a:p>
        </p:txBody>
      </p:sp>
      <p:sp>
        <p:nvSpPr>
          <p:cNvPr id="9" name="Прямоугольник 8"/>
          <p:cNvSpPr/>
          <p:nvPr/>
        </p:nvSpPr>
        <p:spPr>
          <a:xfrm>
            <a:off x="0" y="4769925"/>
            <a:ext cx="6902824" cy="1833643"/>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indent="252095" algn="just">
              <a:lnSpc>
                <a:spcPct val="115000"/>
              </a:lnSpc>
            </a:pPr>
            <a:r>
              <a:rPr lang="uk-UA" sz="2000" b="1" dirty="0">
                <a:solidFill>
                  <a:schemeClr val="tx1"/>
                </a:solidFill>
              </a:rPr>
              <a:t>Економіка Китаю функціонує в умовах надлишку робочої сили та прихованого аграрного перенаселення. Відбувається стихійна урбанізація, кількість міст з населенням понад 1 млн. чоловік становить вже більш як чотири десятки.</a:t>
            </a:r>
          </a:p>
        </p:txBody>
      </p:sp>
      <p:pic>
        <p:nvPicPr>
          <p:cNvPr id="10" name="Рисунок 9"/>
          <p:cNvPicPr>
            <a:picLocks noChangeAspect="1"/>
          </p:cNvPicPr>
          <p:nvPr/>
        </p:nvPicPr>
        <p:blipFill>
          <a:blip r:embed="rId3"/>
          <a:stretch>
            <a:fillRect/>
          </a:stretch>
        </p:blipFill>
        <p:spPr>
          <a:xfrm>
            <a:off x="7001458" y="2316163"/>
            <a:ext cx="5091907" cy="3191406"/>
          </a:xfrm>
          <a:prstGeom prst="rect">
            <a:avLst/>
          </a:prstGeom>
        </p:spPr>
      </p:pic>
    </p:spTree>
    <p:extLst>
      <p:ext uri="{BB962C8B-B14F-4D97-AF65-F5344CB8AC3E}">
        <p14:creationId xmlns:p14="http://schemas.microsoft.com/office/powerpoint/2010/main" val="33597120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0" y="-43270"/>
            <a:ext cx="12193057" cy="6901270"/>
          </a:xfrm>
          <a:prstGeom prst="rect">
            <a:avLst/>
          </a:prstGeom>
        </p:spPr>
      </p:pic>
      <p:sp>
        <p:nvSpPr>
          <p:cNvPr id="8" name="Заголовок 1"/>
          <p:cNvSpPr txBox="1">
            <a:spLocks/>
          </p:cNvSpPr>
          <p:nvPr/>
        </p:nvSpPr>
        <p:spPr>
          <a:xfrm>
            <a:off x="832513" y="251012"/>
            <a:ext cx="10153935" cy="779277"/>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lvl1pPr algn="ctr">
              <a:lnSpc>
                <a:spcPct val="90000"/>
              </a:lnSpc>
              <a:spcBef>
                <a:spcPct val="0"/>
              </a:spcBef>
              <a:buNone/>
              <a:defRPr sz="3600"/>
            </a:lvl1pPr>
          </a:lstStyle>
          <a:p>
            <a:pPr indent="252095">
              <a:lnSpc>
                <a:spcPct val="115000"/>
              </a:lnSpc>
            </a:pPr>
            <a:r>
              <a:rPr lang="uk-UA" sz="4400" b="1" dirty="0">
                <a:solidFill>
                  <a:srgbClr val="000000"/>
                </a:solidFill>
                <a:latin typeface="Gabriola" panose="04040605051002020D02" pitchFamily="82" charset="0"/>
                <a:ea typeface="Times New Roman" panose="02020603050405020304" pitchFamily="18" charset="0"/>
              </a:rPr>
              <a:t>Населення</a:t>
            </a:r>
          </a:p>
        </p:txBody>
      </p:sp>
      <p:pic>
        <p:nvPicPr>
          <p:cNvPr id="18434" name="Picture 2" descr="Населення Китаю - карта чисельність населення Китаю (Східна Азія - Азі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0471" y="1259962"/>
            <a:ext cx="5961529" cy="5256082"/>
          </a:xfrm>
          <a:prstGeom prst="rect">
            <a:avLst/>
          </a:prstGeom>
          <a:noFill/>
          <a:extLst>
            <a:ext uri="{909E8E84-426E-40DD-AFC4-6F175D3DCCD1}">
              <a14:hiddenFill xmlns:a14="http://schemas.microsoft.com/office/drawing/2010/main">
                <a:solidFill>
                  <a:srgbClr val="FFFFFF"/>
                </a:solidFill>
              </a14:hiddenFill>
            </a:ext>
          </a:extLst>
        </p:spPr>
      </p:pic>
      <p:sp>
        <p:nvSpPr>
          <p:cNvPr id="13" name="Прямоугольник 12"/>
          <p:cNvSpPr/>
          <p:nvPr/>
        </p:nvSpPr>
        <p:spPr>
          <a:xfrm>
            <a:off x="-1" y="1634593"/>
            <a:ext cx="6230471" cy="115416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pPr>
            <a:r>
              <a:rPr lang="uk-UA" sz="2000" b="1" dirty="0">
                <a:solidFill>
                  <a:schemeClr val="tx1"/>
                </a:solidFill>
              </a:rPr>
              <a:t>Для Китаю характерні великі контрасти розселення . Переважна кількість населення проживає в східних частинах країни. </a:t>
            </a:r>
          </a:p>
        </p:txBody>
      </p:sp>
      <p:sp>
        <p:nvSpPr>
          <p:cNvPr id="14" name="Прямоугольник 13"/>
          <p:cNvSpPr/>
          <p:nvPr/>
        </p:nvSpPr>
        <p:spPr>
          <a:xfrm>
            <a:off x="0" y="3162677"/>
            <a:ext cx="6230471" cy="77944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pPr>
            <a:r>
              <a:rPr lang="uk-UA" sz="2000" b="1" dirty="0">
                <a:solidFill>
                  <a:schemeClr val="tx1"/>
                </a:solidFill>
              </a:rPr>
              <a:t>Найвищий показник- 400-600 осіб/км² (середня і нижня течія річок Хуанхе, Янцзи)</a:t>
            </a:r>
          </a:p>
        </p:txBody>
      </p:sp>
      <p:sp>
        <p:nvSpPr>
          <p:cNvPr id="15" name="Прямоугольник 14"/>
          <p:cNvSpPr/>
          <p:nvPr/>
        </p:nvSpPr>
        <p:spPr>
          <a:xfrm>
            <a:off x="0" y="4276381"/>
            <a:ext cx="6230471" cy="425501"/>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pPr>
            <a:r>
              <a:rPr lang="uk-UA" sz="2000" b="1" dirty="0">
                <a:solidFill>
                  <a:schemeClr val="tx1"/>
                </a:solidFill>
              </a:rPr>
              <a:t>Найнижчій показник- 2 осіб/км² (</a:t>
            </a:r>
            <a:r>
              <a:rPr lang="uk-UA" sz="2000" b="1" dirty="0" err="1">
                <a:solidFill>
                  <a:schemeClr val="tx1"/>
                </a:solidFill>
              </a:rPr>
              <a:t>Тібет</a:t>
            </a:r>
            <a:r>
              <a:rPr lang="uk-UA" sz="2000" b="1" dirty="0">
                <a:solidFill>
                  <a:schemeClr val="tx1"/>
                </a:solidFill>
              </a:rPr>
              <a:t>)</a:t>
            </a:r>
          </a:p>
        </p:txBody>
      </p:sp>
      <p:sp>
        <p:nvSpPr>
          <p:cNvPr id="12" name="Прямоугольник 11"/>
          <p:cNvSpPr/>
          <p:nvPr/>
        </p:nvSpPr>
        <p:spPr>
          <a:xfrm>
            <a:off x="0" y="5162687"/>
            <a:ext cx="6230470" cy="446276"/>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pPr>
            <a:r>
              <a:rPr lang="uk-UA" sz="2000" b="1" dirty="0"/>
              <a:t>Урбанізація 58 %, темп урбанізації — 2,3 °% за рік</a:t>
            </a:r>
          </a:p>
        </p:txBody>
      </p:sp>
      <p:sp>
        <p:nvSpPr>
          <p:cNvPr id="18" name="Прямоугольник 17"/>
          <p:cNvSpPr/>
          <p:nvPr/>
        </p:nvSpPr>
        <p:spPr>
          <a:xfrm>
            <a:off x="0" y="5899426"/>
            <a:ext cx="6230470" cy="425501"/>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pPr>
            <a:r>
              <a:rPr lang="uk-UA" sz="2000" b="1" dirty="0"/>
              <a:t>56 </a:t>
            </a:r>
            <a:r>
              <a:rPr lang="uk-UA" sz="2000" b="1" dirty="0" err="1"/>
              <a:t>народностей</a:t>
            </a:r>
            <a:r>
              <a:rPr lang="uk-UA" sz="2000" b="1" dirty="0"/>
              <a:t> - найбільша ХАНЬ</a:t>
            </a:r>
          </a:p>
        </p:txBody>
      </p:sp>
    </p:spTree>
    <p:extLst>
      <p:ext uri="{BB962C8B-B14F-4D97-AF65-F5344CB8AC3E}">
        <p14:creationId xmlns:p14="http://schemas.microsoft.com/office/powerpoint/2010/main" val="24296622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8"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lvl1pPr algn="ctr">
              <a:lnSpc>
                <a:spcPct val="90000"/>
              </a:lnSpc>
              <a:spcBef>
                <a:spcPct val="0"/>
              </a:spcBef>
              <a:buNone/>
              <a:defRPr sz="3600"/>
            </a:lvl1pPr>
          </a:lstStyle>
          <a:p>
            <a:pPr indent="252095">
              <a:lnSpc>
                <a:spcPct val="115000"/>
              </a:lnSpc>
            </a:pPr>
            <a:r>
              <a:rPr lang="uk-UA" sz="3200" b="1" dirty="0">
                <a:solidFill>
                  <a:srgbClr val="000000"/>
                </a:solidFill>
                <a:latin typeface="Gabriola" panose="04040605051002020D02" pitchFamily="82" charset="0"/>
                <a:ea typeface="Times New Roman" panose="02020603050405020304" pitchFamily="18" charset="0"/>
              </a:rPr>
              <a:t>Населення</a:t>
            </a:r>
          </a:p>
        </p:txBody>
      </p:sp>
      <p:sp>
        <p:nvSpPr>
          <p:cNvPr id="2" name="Прямоугольник 1"/>
          <p:cNvSpPr/>
          <p:nvPr/>
        </p:nvSpPr>
        <p:spPr>
          <a:xfrm>
            <a:off x="324468" y="1324571"/>
            <a:ext cx="11170023" cy="91685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pPr>
            <a:r>
              <a:rPr lang="uk-UA" sz="2400" b="1" dirty="0"/>
              <a:t>Починаючи з 2000 р. китайські міста збільшувалися в середньому на 10% на рік. В даний час у КНР є понад 100 міст із населенням понад один мільйон жителів.</a:t>
            </a:r>
          </a:p>
        </p:txBody>
      </p:sp>
      <p:sp>
        <p:nvSpPr>
          <p:cNvPr id="5" name="Заголовок 1"/>
          <p:cNvSpPr txBox="1">
            <a:spLocks/>
          </p:cNvSpPr>
          <p:nvPr/>
        </p:nvSpPr>
        <p:spPr>
          <a:xfrm>
            <a:off x="832513" y="251012"/>
            <a:ext cx="10153935" cy="779277"/>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lvl1pPr algn="ctr">
              <a:lnSpc>
                <a:spcPct val="90000"/>
              </a:lnSpc>
              <a:spcBef>
                <a:spcPct val="0"/>
              </a:spcBef>
              <a:buNone/>
              <a:defRPr sz="3600"/>
            </a:lvl1pPr>
          </a:lstStyle>
          <a:p>
            <a:pPr indent="252095">
              <a:lnSpc>
                <a:spcPct val="115000"/>
              </a:lnSpc>
            </a:pPr>
            <a:r>
              <a:rPr lang="uk-UA" sz="4400" b="1" dirty="0">
                <a:solidFill>
                  <a:srgbClr val="000000"/>
                </a:solidFill>
                <a:latin typeface="Gabriola" panose="04040605051002020D02" pitchFamily="82" charset="0"/>
                <a:ea typeface="Times New Roman" panose="02020603050405020304" pitchFamily="18" charset="0"/>
              </a:rPr>
              <a:t>Населення</a:t>
            </a:r>
          </a:p>
        </p:txBody>
      </p:sp>
      <p:pic>
        <p:nvPicPr>
          <p:cNvPr id="4" name="Рисунок 3"/>
          <p:cNvPicPr>
            <a:picLocks noChangeAspect="1"/>
          </p:cNvPicPr>
          <p:nvPr/>
        </p:nvPicPr>
        <p:blipFill>
          <a:blip r:embed="rId3"/>
          <a:stretch>
            <a:fillRect/>
          </a:stretch>
        </p:blipFill>
        <p:spPr>
          <a:xfrm>
            <a:off x="0" y="2419072"/>
            <a:ext cx="5143500" cy="2971800"/>
          </a:xfrm>
          <a:prstGeom prst="rect">
            <a:avLst/>
          </a:prstGeom>
        </p:spPr>
      </p:pic>
      <p:pic>
        <p:nvPicPr>
          <p:cNvPr id="6" name="Рисунок 5"/>
          <p:cNvPicPr>
            <a:picLocks noChangeAspect="1"/>
          </p:cNvPicPr>
          <p:nvPr/>
        </p:nvPicPr>
        <p:blipFill>
          <a:blip r:embed="rId4"/>
          <a:stretch>
            <a:fillRect/>
          </a:stretch>
        </p:blipFill>
        <p:spPr>
          <a:xfrm>
            <a:off x="6823262" y="2398130"/>
            <a:ext cx="5143500" cy="2971800"/>
          </a:xfrm>
          <a:prstGeom prst="rect">
            <a:avLst/>
          </a:prstGeom>
        </p:spPr>
      </p:pic>
      <p:sp>
        <p:nvSpPr>
          <p:cNvPr id="7" name="Прямоугольник 6"/>
          <p:cNvSpPr/>
          <p:nvPr/>
        </p:nvSpPr>
        <p:spPr>
          <a:xfrm>
            <a:off x="1591995" y="5570438"/>
            <a:ext cx="1245854" cy="461665"/>
          </a:xfrm>
          <a:prstGeom prst="rect">
            <a:avLst/>
          </a:prstGeom>
        </p:spPr>
        <p:txBody>
          <a:bodyPr wrap="none">
            <a:spAutoFit/>
          </a:bodyPr>
          <a:lstStyle/>
          <a:p>
            <a:r>
              <a:rPr lang="uk-UA" sz="2400" b="1" dirty="0"/>
              <a:t>Шанхай</a:t>
            </a:r>
            <a:endParaRPr lang="uk-UA" sz="2400" dirty="0"/>
          </a:p>
        </p:txBody>
      </p:sp>
      <p:sp>
        <p:nvSpPr>
          <p:cNvPr id="12" name="Прямоугольник 11"/>
          <p:cNvSpPr/>
          <p:nvPr/>
        </p:nvSpPr>
        <p:spPr>
          <a:xfrm>
            <a:off x="8905134" y="5559730"/>
            <a:ext cx="1224984" cy="461665"/>
          </a:xfrm>
          <a:prstGeom prst="rect">
            <a:avLst/>
          </a:prstGeom>
        </p:spPr>
        <p:txBody>
          <a:bodyPr wrap="square">
            <a:spAutoFit/>
          </a:bodyPr>
          <a:lstStyle/>
          <a:p>
            <a:r>
              <a:rPr lang="uk-UA" sz="2400" b="1" dirty="0"/>
              <a:t>Пекін</a:t>
            </a:r>
            <a:endParaRPr lang="uk-UA" sz="2400" dirty="0"/>
          </a:p>
        </p:txBody>
      </p:sp>
      <p:pic>
        <p:nvPicPr>
          <p:cNvPr id="10" name="Рисунок 9"/>
          <p:cNvPicPr>
            <a:picLocks noChangeAspect="1"/>
          </p:cNvPicPr>
          <p:nvPr/>
        </p:nvPicPr>
        <p:blipFill>
          <a:blip r:embed="rId5"/>
          <a:stretch>
            <a:fillRect/>
          </a:stretch>
        </p:blipFill>
        <p:spPr>
          <a:xfrm>
            <a:off x="4022167" y="3555265"/>
            <a:ext cx="4146608" cy="2395818"/>
          </a:xfrm>
          <a:prstGeom prst="rect">
            <a:avLst/>
          </a:prstGeom>
        </p:spPr>
      </p:pic>
      <p:sp>
        <p:nvSpPr>
          <p:cNvPr id="14" name="Прямоугольник 13"/>
          <p:cNvSpPr/>
          <p:nvPr/>
        </p:nvSpPr>
        <p:spPr>
          <a:xfrm>
            <a:off x="5360894" y="6035209"/>
            <a:ext cx="1171887" cy="461665"/>
          </a:xfrm>
          <a:prstGeom prst="rect">
            <a:avLst/>
          </a:prstGeom>
        </p:spPr>
        <p:txBody>
          <a:bodyPr wrap="square">
            <a:spAutoFit/>
          </a:bodyPr>
          <a:lstStyle/>
          <a:p>
            <a:pPr algn="ctr"/>
            <a:r>
              <a:rPr lang="uk-UA" sz="2400" b="1" dirty="0"/>
              <a:t>Ченду</a:t>
            </a:r>
            <a:endParaRPr lang="uk-UA" sz="2400" dirty="0"/>
          </a:p>
        </p:txBody>
      </p:sp>
    </p:spTree>
    <p:extLst>
      <p:ext uri="{BB962C8B-B14F-4D97-AF65-F5344CB8AC3E}">
        <p14:creationId xmlns:p14="http://schemas.microsoft.com/office/powerpoint/2010/main" val="2092239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8"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lvl1pPr algn="ctr">
              <a:lnSpc>
                <a:spcPct val="90000"/>
              </a:lnSpc>
              <a:spcBef>
                <a:spcPct val="0"/>
              </a:spcBef>
              <a:buNone/>
              <a:defRPr sz="3600"/>
            </a:lvl1pPr>
          </a:lstStyle>
          <a:p>
            <a:r>
              <a:rPr lang="uk-UA" sz="4400" b="1" dirty="0">
                <a:latin typeface="Gabriola" panose="04040605051002020D02" pitchFamily="82" charset="0"/>
              </a:rPr>
              <a:t>Населення</a:t>
            </a:r>
          </a:p>
        </p:txBody>
      </p:sp>
      <p:sp>
        <p:nvSpPr>
          <p:cNvPr id="2" name="Прямоугольник 1"/>
          <p:cNvSpPr/>
          <p:nvPr/>
        </p:nvSpPr>
        <p:spPr>
          <a:xfrm>
            <a:off x="197225" y="1613648"/>
            <a:ext cx="11421034" cy="115416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pPr>
            <a:r>
              <a:rPr lang="uk-UA" sz="2000" b="1" dirty="0"/>
              <a:t>Робоча сила — 806,7 млн (1-ше місце в світі), структура зайнятості: сільське господарство — 28,3 %, промисловість — 29,3 %, сфера послуг — 42,4 %. Близько 6% китайців (майже 83 млн) проживають за межею бідності, 3 % (41 млн) залишаються неписьменними.</a:t>
            </a:r>
          </a:p>
        </p:txBody>
      </p:sp>
      <p:pic>
        <p:nvPicPr>
          <p:cNvPr id="3" name="Рисунок 2"/>
          <p:cNvPicPr>
            <a:picLocks noChangeAspect="1"/>
          </p:cNvPicPr>
          <p:nvPr/>
        </p:nvPicPr>
        <p:blipFill>
          <a:blip r:embed="rId3"/>
          <a:stretch>
            <a:fillRect/>
          </a:stretch>
        </p:blipFill>
        <p:spPr>
          <a:xfrm>
            <a:off x="488856" y="3351169"/>
            <a:ext cx="3038475" cy="1504950"/>
          </a:xfrm>
          <a:prstGeom prst="rect">
            <a:avLst/>
          </a:prstGeom>
        </p:spPr>
      </p:pic>
      <p:pic>
        <p:nvPicPr>
          <p:cNvPr id="4" name="Рисунок 3"/>
          <p:cNvPicPr>
            <a:picLocks noChangeAspect="1"/>
          </p:cNvPicPr>
          <p:nvPr/>
        </p:nvPicPr>
        <p:blipFill>
          <a:blip r:embed="rId4"/>
          <a:stretch>
            <a:fillRect/>
          </a:stretch>
        </p:blipFill>
        <p:spPr>
          <a:xfrm>
            <a:off x="3750889" y="3681778"/>
            <a:ext cx="3076575" cy="1485900"/>
          </a:xfrm>
          <a:prstGeom prst="rect">
            <a:avLst/>
          </a:prstGeom>
        </p:spPr>
      </p:pic>
      <p:pic>
        <p:nvPicPr>
          <p:cNvPr id="5" name="Рисунок 4"/>
          <p:cNvPicPr>
            <a:picLocks noChangeAspect="1"/>
          </p:cNvPicPr>
          <p:nvPr/>
        </p:nvPicPr>
        <p:blipFill>
          <a:blip r:embed="rId5"/>
          <a:stretch>
            <a:fillRect/>
          </a:stretch>
        </p:blipFill>
        <p:spPr>
          <a:xfrm>
            <a:off x="7279277" y="2891203"/>
            <a:ext cx="2895600" cy="1581150"/>
          </a:xfrm>
          <a:prstGeom prst="rect">
            <a:avLst/>
          </a:prstGeom>
        </p:spPr>
      </p:pic>
      <p:pic>
        <p:nvPicPr>
          <p:cNvPr id="6" name="Рисунок 5"/>
          <p:cNvPicPr>
            <a:picLocks noChangeAspect="1"/>
          </p:cNvPicPr>
          <p:nvPr/>
        </p:nvPicPr>
        <p:blipFill>
          <a:blip r:embed="rId6"/>
          <a:stretch>
            <a:fillRect/>
          </a:stretch>
        </p:blipFill>
        <p:spPr>
          <a:xfrm>
            <a:off x="10345238" y="3805603"/>
            <a:ext cx="1676400" cy="2724150"/>
          </a:xfrm>
          <a:prstGeom prst="rect">
            <a:avLst/>
          </a:prstGeom>
        </p:spPr>
      </p:pic>
      <p:pic>
        <p:nvPicPr>
          <p:cNvPr id="7" name="Рисунок 6"/>
          <p:cNvPicPr>
            <a:picLocks noChangeAspect="1"/>
          </p:cNvPicPr>
          <p:nvPr/>
        </p:nvPicPr>
        <p:blipFill>
          <a:blip r:embed="rId7"/>
          <a:stretch>
            <a:fillRect/>
          </a:stretch>
        </p:blipFill>
        <p:spPr>
          <a:xfrm>
            <a:off x="7129337" y="4958193"/>
            <a:ext cx="2733675" cy="1676400"/>
          </a:xfrm>
          <a:prstGeom prst="rect">
            <a:avLst/>
          </a:prstGeom>
        </p:spPr>
      </p:pic>
      <p:pic>
        <p:nvPicPr>
          <p:cNvPr id="9" name="Рисунок 8"/>
          <p:cNvPicPr>
            <a:picLocks noChangeAspect="1"/>
          </p:cNvPicPr>
          <p:nvPr/>
        </p:nvPicPr>
        <p:blipFill>
          <a:blip r:embed="rId8"/>
          <a:stretch>
            <a:fillRect/>
          </a:stretch>
        </p:blipFill>
        <p:spPr>
          <a:xfrm>
            <a:off x="1899067" y="5302861"/>
            <a:ext cx="2857500" cy="1600200"/>
          </a:xfrm>
          <a:prstGeom prst="rect">
            <a:avLst/>
          </a:prstGeom>
        </p:spPr>
      </p:pic>
    </p:spTree>
    <p:extLst>
      <p:ext uri="{BB962C8B-B14F-4D97-AF65-F5344CB8AC3E}">
        <p14:creationId xmlns:p14="http://schemas.microsoft.com/office/powerpoint/2010/main" val="13179481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0"/>
            <a:ext cx="12193057" cy="6858000"/>
          </a:xfrm>
          <a:prstGeom prst="rect">
            <a:avLst/>
          </a:prstGeom>
        </p:spPr>
      </p:pic>
      <p:sp>
        <p:nvSpPr>
          <p:cNvPr id="8"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Особливості сучасного економічного розвитку</a:t>
            </a:r>
          </a:p>
        </p:txBody>
      </p:sp>
      <p:sp>
        <p:nvSpPr>
          <p:cNvPr id="2" name="Прямоугольник 1"/>
          <p:cNvSpPr/>
          <p:nvPr/>
        </p:nvSpPr>
        <p:spPr>
          <a:xfrm>
            <a:off x="154139" y="1246544"/>
            <a:ext cx="11510681" cy="1341586"/>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pPr>
            <a:r>
              <a:rPr lang="uk-UA" sz="2400" b="1" dirty="0">
                <a:solidFill>
                  <a:schemeClr val="dk1"/>
                </a:solidFill>
              </a:rPr>
              <a:t>Китай — індустріально-аграрна країна, з 1978 р. запроваджується нова економічна політика, що поєднує командну економічну систему з керівною роллю Комуністичної партії, із ринковим господарюванням. </a:t>
            </a:r>
          </a:p>
        </p:txBody>
      </p:sp>
      <p:sp>
        <p:nvSpPr>
          <p:cNvPr id="3" name="Прямоугольник 2"/>
          <p:cNvSpPr/>
          <p:nvPr/>
        </p:nvSpPr>
        <p:spPr>
          <a:xfrm>
            <a:off x="154139" y="2842058"/>
            <a:ext cx="4095132" cy="2215991"/>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lnSpc>
                <a:spcPct val="115000"/>
              </a:lnSpc>
            </a:pPr>
            <a:r>
              <a:rPr lang="ru-RU" sz="2400" b="1" dirty="0" err="1">
                <a:solidFill>
                  <a:schemeClr val="dk1"/>
                </a:solidFill>
              </a:rPr>
              <a:t>Загальний</a:t>
            </a:r>
            <a:r>
              <a:rPr lang="ru-RU" sz="2400" b="1" dirty="0">
                <a:solidFill>
                  <a:schemeClr val="dk1"/>
                </a:solidFill>
              </a:rPr>
              <a:t> ВВП (за ПКС) — $ 23,1 трлн (2017) — 1-ше </a:t>
            </a:r>
            <a:r>
              <a:rPr lang="ru-RU" sz="2400" b="1" dirty="0" err="1">
                <a:solidFill>
                  <a:schemeClr val="dk1"/>
                </a:solidFill>
              </a:rPr>
              <a:t>місце</a:t>
            </a:r>
            <a:r>
              <a:rPr lang="ru-RU" sz="2400" b="1" dirty="0">
                <a:solidFill>
                  <a:schemeClr val="dk1"/>
                </a:solidFill>
              </a:rPr>
              <a:t> в </a:t>
            </a:r>
            <a:r>
              <a:rPr lang="ru-RU" sz="2400" b="1" dirty="0" err="1">
                <a:solidFill>
                  <a:schemeClr val="dk1"/>
                </a:solidFill>
              </a:rPr>
              <a:t>світі</a:t>
            </a:r>
            <a:r>
              <a:rPr lang="ru-RU" sz="2400" b="1" dirty="0">
                <a:solidFill>
                  <a:schemeClr val="dk1"/>
                </a:solidFill>
              </a:rPr>
              <a:t>, ВВП на душу </a:t>
            </a:r>
            <a:r>
              <a:rPr lang="ru-RU" sz="2400" b="1" dirty="0" err="1">
                <a:solidFill>
                  <a:schemeClr val="dk1"/>
                </a:solidFill>
              </a:rPr>
              <a:t>населення</a:t>
            </a:r>
            <a:r>
              <a:rPr lang="ru-RU" sz="2400" b="1" dirty="0">
                <a:solidFill>
                  <a:schemeClr val="dk1"/>
                </a:solidFill>
              </a:rPr>
              <a:t> — $ 16,6 тис. — 104 </a:t>
            </a:r>
            <a:r>
              <a:rPr lang="ru-RU" sz="2400" b="1" dirty="0" err="1">
                <a:solidFill>
                  <a:schemeClr val="dk1"/>
                </a:solidFill>
              </a:rPr>
              <a:t>місце</a:t>
            </a:r>
            <a:r>
              <a:rPr lang="ru-RU" sz="2400" b="1" dirty="0">
                <a:solidFill>
                  <a:schemeClr val="dk1"/>
                </a:solidFill>
              </a:rPr>
              <a:t>.</a:t>
            </a:r>
            <a:endParaRPr lang="uk-UA" sz="2400" b="1" dirty="0">
              <a:solidFill>
                <a:schemeClr val="dk1"/>
              </a:solidFill>
            </a:endParaRPr>
          </a:p>
        </p:txBody>
      </p:sp>
      <p:pic>
        <p:nvPicPr>
          <p:cNvPr id="4" name="Рисунок 3"/>
          <p:cNvPicPr>
            <a:picLocks noChangeAspect="1"/>
          </p:cNvPicPr>
          <p:nvPr/>
        </p:nvPicPr>
        <p:blipFill>
          <a:blip r:embed="rId3"/>
          <a:stretch>
            <a:fillRect/>
          </a:stretch>
        </p:blipFill>
        <p:spPr>
          <a:xfrm>
            <a:off x="2076808" y="4842788"/>
            <a:ext cx="2936142" cy="2015212"/>
          </a:xfrm>
          <a:prstGeom prst="rect">
            <a:avLst/>
          </a:prstGeom>
        </p:spPr>
      </p:pic>
      <p:pic>
        <p:nvPicPr>
          <p:cNvPr id="5" name="Рисунок 4"/>
          <p:cNvPicPr>
            <a:picLocks noChangeAspect="1"/>
          </p:cNvPicPr>
          <p:nvPr/>
        </p:nvPicPr>
        <p:blipFill>
          <a:blip r:embed="rId4"/>
          <a:stretch>
            <a:fillRect/>
          </a:stretch>
        </p:blipFill>
        <p:spPr>
          <a:xfrm>
            <a:off x="5012950" y="2804385"/>
            <a:ext cx="6905345" cy="3518647"/>
          </a:xfrm>
          <a:prstGeom prst="rect">
            <a:avLst/>
          </a:prstGeom>
        </p:spPr>
      </p:pic>
    </p:spTree>
    <p:extLst>
      <p:ext uri="{BB962C8B-B14F-4D97-AF65-F5344CB8AC3E}">
        <p14:creationId xmlns:p14="http://schemas.microsoft.com/office/powerpoint/2010/main" val="1827310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0"/>
            <a:ext cx="12193057" cy="6858000"/>
          </a:xfrm>
          <a:prstGeom prst="rect">
            <a:avLst/>
          </a:prstGeom>
        </p:spPr>
      </p:pic>
      <p:sp>
        <p:nvSpPr>
          <p:cNvPr id="8"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Особливості сучасного економічного розвитку</a:t>
            </a:r>
          </a:p>
        </p:txBody>
      </p:sp>
      <p:pic>
        <p:nvPicPr>
          <p:cNvPr id="7" name="Рисунок 6"/>
          <p:cNvPicPr>
            <a:picLocks noChangeAspect="1"/>
          </p:cNvPicPr>
          <p:nvPr/>
        </p:nvPicPr>
        <p:blipFill>
          <a:blip r:embed="rId3"/>
          <a:stretch>
            <a:fillRect/>
          </a:stretch>
        </p:blipFill>
        <p:spPr>
          <a:xfrm>
            <a:off x="1875692" y="1227183"/>
            <a:ext cx="9260627" cy="646232"/>
          </a:xfrm>
          <a:prstGeom prst="rect">
            <a:avLst/>
          </a:prstGeom>
        </p:spPr>
      </p:pic>
      <p:sp>
        <p:nvSpPr>
          <p:cNvPr id="10" name="Прямоугольник 2"/>
          <p:cNvSpPr>
            <a:spLocks noChangeArrowheads="1"/>
          </p:cNvSpPr>
          <p:nvPr/>
        </p:nvSpPr>
        <p:spPr bwMode="auto">
          <a:xfrm>
            <a:off x="6052079" y="2070309"/>
            <a:ext cx="6104752" cy="3046988"/>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uk-UA" altLang="uk-UA" sz="2400" b="1" dirty="0">
                <a:latin typeface="Times New Roman" panose="02020603050405020304" pitchFamily="18" charset="0"/>
                <a:cs typeface="Times New Roman" panose="02020603050405020304" pitchFamily="18" charset="0"/>
              </a:rPr>
              <a:t>Країна має великі можливості в енергетиці:</a:t>
            </a:r>
          </a:p>
          <a:p>
            <a:pPr eaLnBrk="1" hangingPunct="1"/>
            <a:r>
              <a:rPr lang="uk-UA" altLang="uk-UA" sz="2400" b="1" dirty="0">
                <a:solidFill>
                  <a:srgbClr val="0070C0"/>
                </a:solidFill>
                <a:latin typeface="Times New Roman" panose="02020603050405020304" pitchFamily="18" charset="0"/>
                <a:cs typeface="Times New Roman" panose="02020603050405020304" pitchFamily="18" charset="0"/>
              </a:rPr>
              <a:t>І місце </a:t>
            </a:r>
            <a:r>
              <a:rPr lang="uk-UA" altLang="uk-UA" sz="2400" dirty="0">
                <a:latin typeface="Times New Roman" panose="02020603050405020304" pitchFamily="18" charset="0"/>
                <a:cs typeface="Times New Roman" panose="02020603050405020304" pitchFamily="18" charset="0"/>
              </a:rPr>
              <a:t>у світі за </a:t>
            </a:r>
            <a:r>
              <a:rPr lang="uk-UA" altLang="uk-UA" sz="2400" u="sng" dirty="0">
                <a:latin typeface="Times New Roman" panose="02020603050405020304" pitchFamily="18" charset="0"/>
                <a:cs typeface="Times New Roman" panose="02020603050405020304" pitchFamily="18" charset="0"/>
              </a:rPr>
              <a:t>видобутком паливних ресурсів, </a:t>
            </a:r>
          </a:p>
          <a:p>
            <a:pPr eaLnBrk="1" hangingPunct="1"/>
            <a:r>
              <a:rPr lang="uk-UA" altLang="uk-UA" sz="2400" b="1" dirty="0">
                <a:solidFill>
                  <a:srgbClr val="00B050"/>
                </a:solidFill>
                <a:latin typeface="Times New Roman" panose="02020603050405020304" pitchFamily="18" charset="0"/>
                <a:cs typeface="Times New Roman" panose="02020603050405020304" pitchFamily="18" charset="0"/>
              </a:rPr>
              <a:t>І місце </a:t>
            </a:r>
            <a:r>
              <a:rPr lang="uk-UA" altLang="uk-UA" sz="2400" dirty="0">
                <a:latin typeface="Times New Roman" panose="02020603050405020304" pitchFamily="18" charset="0"/>
                <a:cs typeface="Times New Roman" panose="02020603050405020304" pitchFamily="18" charset="0"/>
              </a:rPr>
              <a:t>за </a:t>
            </a:r>
            <a:r>
              <a:rPr lang="uk-UA" altLang="uk-UA" sz="2400" u="sng" dirty="0">
                <a:latin typeface="Times New Roman" panose="02020603050405020304" pitchFamily="18" charset="0"/>
                <a:cs typeface="Times New Roman" panose="02020603050405020304" pitchFamily="18" charset="0"/>
              </a:rPr>
              <a:t>виробництвом сталі, зерна і тканин. </a:t>
            </a:r>
          </a:p>
          <a:p>
            <a:pPr eaLnBrk="1" hangingPunct="1"/>
            <a:r>
              <a:rPr lang="uk-UA" altLang="uk-UA" sz="2400" dirty="0">
                <a:latin typeface="Times New Roman" panose="02020603050405020304" pitchFamily="18" charset="0"/>
                <a:cs typeface="Times New Roman" panose="02020603050405020304" pitchFamily="18" charset="0"/>
              </a:rPr>
              <a:t>У Китаї розвинені космічна й атомна промисловість, нафтохімія та електроніка.</a:t>
            </a:r>
          </a:p>
        </p:txBody>
      </p:sp>
      <mc:AlternateContent xmlns:mc="http://schemas.openxmlformats.org/markup-compatibility/2006" xmlns:cx1="http://schemas.microsoft.com/office/drawing/2015/9/8/chartex">
        <mc:Choice Requires="cx1">
          <p:graphicFrame>
            <p:nvGraphicFramePr>
              <p:cNvPr id="13" name="Диаграмма 12"/>
              <p:cNvGraphicFramePr/>
              <p:nvPr>
                <p:extLst>
                  <p:ext uri="{D42A27DB-BD31-4B8C-83A1-F6EECF244321}">
                    <p14:modId xmlns:p14="http://schemas.microsoft.com/office/powerpoint/2010/main" val="4157715601"/>
                  </p:ext>
                </p:extLst>
              </p:nvPr>
            </p:nvGraphicFramePr>
            <p:xfrm>
              <a:off x="175846" y="1873415"/>
              <a:ext cx="5462954" cy="4020236"/>
            </p:xfrm>
            <a:graphic>
              <a:graphicData uri="http://schemas.microsoft.com/office/drawing/2014/chartex">
                <cx:chart xmlns:cx="http://schemas.microsoft.com/office/drawing/2014/chartex" xmlns:r="http://schemas.openxmlformats.org/officeDocument/2006/relationships" r:id="rId4"/>
              </a:graphicData>
            </a:graphic>
          </p:graphicFrame>
        </mc:Choice>
        <mc:Fallback xmlns="">
          <p:pic>
            <p:nvPicPr>
              <p:cNvPr id="13" name="Диаграмма 12"/>
              <p:cNvPicPr>
                <a:picLocks noGrp="1" noRot="1" noChangeAspect="1" noMove="1" noResize="1" noEditPoints="1" noAdjustHandles="1" noChangeArrowheads="1" noChangeShapeType="1"/>
              </p:cNvPicPr>
              <p:nvPr/>
            </p:nvPicPr>
            <p:blipFill>
              <a:blip r:embed="rId5"/>
              <a:stretch>
                <a:fillRect/>
              </a:stretch>
            </p:blipFill>
            <p:spPr>
              <a:xfrm>
                <a:off x="175846" y="1873415"/>
                <a:ext cx="5462954" cy="4020236"/>
              </a:xfrm>
              <a:prstGeom prst="rect">
                <a:avLst/>
              </a:prstGeom>
            </p:spPr>
          </p:pic>
        </mc:Fallback>
      </mc:AlternateContent>
      <p:sp>
        <p:nvSpPr>
          <p:cNvPr id="14" name="Прямоугольник 13"/>
          <p:cNvSpPr/>
          <p:nvPr/>
        </p:nvSpPr>
        <p:spPr>
          <a:xfrm>
            <a:off x="3795846" y="3746830"/>
            <a:ext cx="607859" cy="369332"/>
          </a:xfrm>
          <a:prstGeom prst="rect">
            <a:avLst/>
          </a:prstGeom>
        </p:spPr>
        <p:txBody>
          <a:bodyPr wrap="none">
            <a:spAutoFit/>
          </a:bodyPr>
          <a:lstStyle/>
          <a:p>
            <a:r>
              <a:rPr lang="uk-UA" dirty="0">
                <a:latin typeface="Times New Roman" panose="02020603050405020304" pitchFamily="18" charset="0"/>
                <a:cs typeface="Times New Roman" panose="02020603050405020304" pitchFamily="18" charset="0"/>
              </a:rPr>
              <a:t>52%</a:t>
            </a:r>
            <a:endParaRPr lang="uk-UA" dirty="0"/>
          </a:p>
        </p:txBody>
      </p:sp>
      <p:sp>
        <p:nvSpPr>
          <p:cNvPr id="15" name="Прямоугольник 14"/>
          <p:cNvSpPr/>
          <p:nvPr/>
        </p:nvSpPr>
        <p:spPr>
          <a:xfrm>
            <a:off x="1377987" y="3600280"/>
            <a:ext cx="607859" cy="369332"/>
          </a:xfrm>
          <a:prstGeom prst="rect">
            <a:avLst/>
          </a:prstGeom>
        </p:spPr>
        <p:txBody>
          <a:bodyPr wrap="square">
            <a:spAutoFit/>
          </a:bodyPr>
          <a:lstStyle/>
          <a:p>
            <a:r>
              <a:rPr lang="uk-UA" dirty="0">
                <a:latin typeface="Times New Roman" panose="02020603050405020304" pitchFamily="18" charset="0"/>
                <a:cs typeface="Times New Roman" panose="02020603050405020304" pitchFamily="18" charset="0"/>
              </a:rPr>
              <a:t>40%</a:t>
            </a:r>
            <a:endParaRPr lang="uk-UA" dirty="0"/>
          </a:p>
        </p:txBody>
      </p:sp>
      <p:sp>
        <p:nvSpPr>
          <p:cNvPr id="16" name="Прямоугольник 15"/>
          <p:cNvSpPr/>
          <p:nvPr/>
        </p:nvSpPr>
        <p:spPr>
          <a:xfrm>
            <a:off x="2377440" y="2578608"/>
            <a:ext cx="676656" cy="369332"/>
          </a:xfrm>
          <a:prstGeom prst="rect">
            <a:avLst/>
          </a:prstGeom>
        </p:spPr>
        <p:txBody>
          <a:bodyPr wrap="square">
            <a:spAutoFit/>
          </a:bodyPr>
          <a:lstStyle/>
          <a:p>
            <a:r>
              <a:rPr lang="uk-UA" dirty="0">
                <a:latin typeface="Times New Roman" panose="02020603050405020304" pitchFamily="18" charset="0"/>
                <a:cs typeface="Times New Roman" panose="02020603050405020304" pitchFamily="18" charset="0"/>
              </a:rPr>
              <a:t>8%</a:t>
            </a:r>
            <a:endParaRPr lang="uk-UA" dirty="0"/>
          </a:p>
        </p:txBody>
      </p:sp>
    </p:spTree>
    <p:extLst>
      <p:ext uri="{BB962C8B-B14F-4D97-AF65-F5344CB8AC3E}">
        <p14:creationId xmlns:p14="http://schemas.microsoft.com/office/powerpoint/2010/main" val="39937188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8"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Особливості сучасного економічного розвитку</a:t>
            </a:r>
          </a:p>
        </p:txBody>
      </p:sp>
      <p:sp>
        <p:nvSpPr>
          <p:cNvPr id="2" name="Прямоугольник 1"/>
          <p:cNvSpPr/>
          <p:nvPr/>
        </p:nvSpPr>
        <p:spPr>
          <a:xfrm>
            <a:off x="3682755" y="1479626"/>
            <a:ext cx="4439269" cy="52322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uk-UA" sz="2800" i="1" dirty="0">
                <a:ln w="0"/>
                <a:solidFill>
                  <a:schemeClr val="tx1"/>
                </a:solidFill>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Структура ВВП</a:t>
            </a:r>
            <a:endParaRPr lang="uk-UA" sz="2800" dirty="0">
              <a:ln w="0"/>
              <a:solidFill>
                <a:schemeClr val="tx1"/>
              </a:solidFill>
              <a:effectLst>
                <a:outerShdw blurRad="38100" dist="19050" dir="2700000" algn="tl" rotWithShape="0">
                  <a:schemeClr val="dk1">
                    <a:alpha val="40000"/>
                  </a:schemeClr>
                </a:outerShdw>
              </a:effectLst>
            </a:endParaRPr>
          </a:p>
        </p:txBody>
      </p:sp>
      <p:sp>
        <p:nvSpPr>
          <p:cNvPr id="4" name="Овал 3"/>
          <p:cNvSpPr/>
          <p:nvPr/>
        </p:nvSpPr>
        <p:spPr>
          <a:xfrm>
            <a:off x="52992" y="1888172"/>
            <a:ext cx="3575714" cy="2000750"/>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uk-UA"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Times New Roman" panose="02020603050405020304" pitchFamily="18" charset="0"/>
              </a:rPr>
              <a:t>сільське господарство 8,2 %</a:t>
            </a:r>
            <a:endParaRPr lang="uk-UA" sz="2800" b="1"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7" name="Овал 6"/>
          <p:cNvSpPr/>
          <p:nvPr/>
        </p:nvSpPr>
        <p:spPr>
          <a:xfrm>
            <a:off x="4139821" y="2943769"/>
            <a:ext cx="3575714" cy="2000750"/>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uk-UA"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Times New Roman" panose="02020603050405020304" pitchFamily="18" charset="0"/>
              </a:rPr>
              <a:t>Промисловість</a:t>
            </a:r>
          </a:p>
          <a:p>
            <a:pPr algn="ctr"/>
            <a:r>
              <a:rPr lang="uk-UA"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Times New Roman" panose="02020603050405020304" pitchFamily="18" charset="0"/>
              </a:rPr>
              <a:t> 39,5 %</a:t>
            </a:r>
            <a:endParaRPr lang="uk-UA" sz="2800" b="1"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9" name="Овал 8"/>
          <p:cNvSpPr/>
          <p:nvPr/>
        </p:nvSpPr>
        <p:spPr>
          <a:xfrm>
            <a:off x="8529780" y="3992594"/>
            <a:ext cx="3575714" cy="2000750"/>
          </a:xfrm>
          <a:prstGeom prst="ellipse">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uk-UA"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Times New Roman" panose="02020603050405020304" pitchFamily="18" charset="0"/>
              </a:rPr>
              <a:t>сфера послуг </a:t>
            </a:r>
          </a:p>
          <a:p>
            <a:pPr algn="ctr"/>
            <a:r>
              <a:rPr lang="uk-UA" sz="2800" b="1"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alibri" panose="020F0502020204030204" pitchFamily="34" charset="0"/>
                <a:ea typeface="Calibri" panose="020F0502020204030204" pitchFamily="34" charset="0"/>
                <a:cs typeface="Times New Roman" panose="02020603050405020304" pitchFamily="18" charset="0"/>
              </a:rPr>
              <a:t>52,3 %</a:t>
            </a:r>
            <a:endParaRPr lang="uk-UA" sz="2800" b="1"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5" name="Рисунок 4"/>
          <p:cNvPicPr>
            <a:picLocks noChangeAspect="1"/>
          </p:cNvPicPr>
          <p:nvPr/>
        </p:nvPicPr>
        <p:blipFill>
          <a:blip r:embed="rId3"/>
          <a:stretch>
            <a:fillRect/>
          </a:stretch>
        </p:blipFill>
        <p:spPr>
          <a:xfrm>
            <a:off x="496127" y="4042642"/>
            <a:ext cx="2600325" cy="1752600"/>
          </a:xfrm>
          <a:prstGeom prst="rect">
            <a:avLst/>
          </a:prstGeom>
        </p:spPr>
      </p:pic>
      <p:pic>
        <p:nvPicPr>
          <p:cNvPr id="6" name="Рисунок 5"/>
          <p:cNvPicPr>
            <a:picLocks noChangeAspect="1"/>
          </p:cNvPicPr>
          <p:nvPr/>
        </p:nvPicPr>
        <p:blipFill>
          <a:blip r:embed="rId4"/>
          <a:stretch>
            <a:fillRect/>
          </a:stretch>
        </p:blipFill>
        <p:spPr>
          <a:xfrm>
            <a:off x="4671230" y="5042965"/>
            <a:ext cx="2476500" cy="1847850"/>
          </a:xfrm>
          <a:prstGeom prst="rect">
            <a:avLst/>
          </a:prstGeom>
        </p:spPr>
      </p:pic>
      <p:pic>
        <p:nvPicPr>
          <p:cNvPr id="10" name="Рисунок 9"/>
          <p:cNvPicPr>
            <a:picLocks noChangeAspect="1"/>
          </p:cNvPicPr>
          <p:nvPr/>
        </p:nvPicPr>
        <p:blipFill>
          <a:blip r:embed="rId5"/>
          <a:stretch>
            <a:fillRect/>
          </a:stretch>
        </p:blipFill>
        <p:spPr>
          <a:xfrm>
            <a:off x="9008438" y="1922891"/>
            <a:ext cx="2847975" cy="1600200"/>
          </a:xfrm>
          <a:prstGeom prst="rect">
            <a:avLst/>
          </a:prstGeom>
        </p:spPr>
      </p:pic>
    </p:spTree>
    <p:extLst>
      <p:ext uri="{BB962C8B-B14F-4D97-AF65-F5344CB8AC3E}">
        <p14:creationId xmlns:p14="http://schemas.microsoft.com/office/powerpoint/2010/main" val="1260887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8"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Особливості сучасного економічного розвитку</a:t>
            </a:r>
          </a:p>
        </p:txBody>
      </p:sp>
      <p:sp>
        <p:nvSpPr>
          <p:cNvPr id="2" name="Прямоугольник 1"/>
          <p:cNvSpPr/>
          <p:nvPr/>
        </p:nvSpPr>
        <p:spPr>
          <a:xfrm>
            <a:off x="1476343" y="1218016"/>
            <a:ext cx="8866274" cy="523220"/>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uk-UA" sz="2800" i="1" dirty="0">
                <a:ln w="0"/>
                <a:effectLst>
                  <a:outerShdw blurRad="38100" dist="19050" dir="2700000" algn="tl" rotWithShape="0">
                    <a:schemeClr val="dk1">
                      <a:alpha val="40000"/>
                    </a:schemeClr>
                  </a:outerShdw>
                </a:effectLst>
                <a:latin typeface="Calibri" panose="020F0502020204030204" pitchFamily="34" charset="0"/>
                <a:ea typeface="Calibri" panose="020F0502020204030204" pitchFamily="34" charset="0"/>
                <a:cs typeface="Times New Roman" panose="02020603050405020304" pitchFamily="18" charset="0"/>
              </a:rPr>
              <a:t>Чинники, що забезпечили економічний стрибок Китаю:</a:t>
            </a:r>
          </a:p>
        </p:txBody>
      </p:sp>
      <p:sp>
        <p:nvSpPr>
          <p:cNvPr id="4" name="Овал 3"/>
          <p:cNvSpPr/>
          <p:nvPr/>
        </p:nvSpPr>
        <p:spPr>
          <a:xfrm>
            <a:off x="-1587" y="1911073"/>
            <a:ext cx="4408227" cy="159678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uk-UA" b="1" dirty="0">
                <a:solidFill>
                  <a:schemeClr val="bg1"/>
                </a:solidFill>
                <a:latin typeface="Times New Roman" panose="02020603050405020304" pitchFamily="18" charset="0"/>
                <a:ea typeface="Times New Roman" panose="02020603050405020304" pitchFamily="18" charset="0"/>
              </a:rPr>
              <a:t>на початковому етапі реформ надання переваг секторам, які забезпечили швидке зростання (харчова, легка)</a:t>
            </a:r>
            <a:endParaRPr lang="uk-UA" b="1" dirty="0">
              <a:solidFill>
                <a:schemeClr val="bg1"/>
              </a:solidFill>
            </a:endParaRPr>
          </a:p>
        </p:txBody>
      </p:sp>
      <p:sp>
        <p:nvSpPr>
          <p:cNvPr id="7" name="Овал 6"/>
          <p:cNvSpPr/>
          <p:nvPr/>
        </p:nvSpPr>
        <p:spPr>
          <a:xfrm>
            <a:off x="3921536" y="5253931"/>
            <a:ext cx="4408227" cy="159678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uk-UA" b="1">
                <a:solidFill>
                  <a:schemeClr val="bg1"/>
                </a:solidFill>
                <a:latin typeface="Times New Roman" panose="02020603050405020304" pitchFamily="18" charset="0"/>
                <a:ea typeface="Times New Roman" panose="02020603050405020304" pitchFamily="18" charset="0"/>
              </a:rPr>
              <a:t>політична, соціальна та фінансова стабільність у країні</a:t>
            </a:r>
            <a:endParaRPr lang="uk-UA" b="1">
              <a:solidFill>
                <a:schemeClr val="bg1"/>
              </a:solidFill>
            </a:endParaRPr>
          </a:p>
        </p:txBody>
      </p:sp>
      <p:sp>
        <p:nvSpPr>
          <p:cNvPr id="9" name="Овал 8"/>
          <p:cNvSpPr/>
          <p:nvPr/>
        </p:nvSpPr>
        <p:spPr>
          <a:xfrm>
            <a:off x="-1586" y="4282730"/>
            <a:ext cx="4408227" cy="159678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uk-UA" b="1">
                <a:solidFill>
                  <a:schemeClr val="bg1"/>
                </a:solidFill>
                <a:latin typeface="Times New Roman" panose="02020603050405020304" pitchFamily="18" charset="0"/>
                <a:ea typeface="Times New Roman" panose="02020603050405020304" pitchFamily="18" charset="0"/>
              </a:rPr>
              <a:t>проведення ефективної регіональної політики з передачею широких повноважень господарювання місцевій владі</a:t>
            </a:r>
            <a:endParaRPr lang="uk-UA" b="1">
              <a:solidFill>
                <a:schemeClr val="bg1"/>
              </a:solidFill>
            </a:endParaRPr>
          </a:p>
        </p:txBody>
      </p:sp>
      <p:sp>
        <p:nvSpPr>
          <p:cNvPr id="10" name="Овал 9"/>
          <p:cNvSpPr/>
          <p:nvPr/>
        </p:nvSpPr>
        <p:spPr>
          <a:xfrm>
            <a:off x="3921536" y="3006231"/>
            <a:ext cx="4408227" cy="159678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uk-UA" b="1">
                <a:solidFill>
                  <a:schemeClr val="bg1"/>
                </a:solidFill>
                <a:latin typeface="Times New Roman" panose="02020603050405020304" pitchFamily="18" charset="0"/>
                <a:ea typeface="Times New Roman" panose="02020603050405020304" pitchFamily="18" charset="0"/>
              </a:rPr>
              <a:t>активне залучення іноземних інвестицій</a:t>
            </a:r>
            <a:endParaRPr lang="uk-UA" b="1" dirty="0">
              <a:solidFill>
                <a:schemeClr val="bg1"/>
              </a:solidFill>
            </a:endParaRPr>
          </a:p>
        </p:txBody>
      </p:sp>
      <p:sp>
        <p:nvSpPr>
          <p:cNvPr id="12" name="Овал 11"/>
          <p:cNvSpPr/>
          <p:nvPr/>
        </p:nvSpPr>
        <p:spPr>
          <a:xfrm>
            <a:off x="7783773" y="1894774"/>
            <a:ext cx="4408227" cy="159678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uk-UA" b="1">
                <a:solidFill>
                  <a:schemeClr val="bg1"/>
                </a:solidFill>
                <a:latin typeface="Times New Roman" panose="02020603050405020304" pitchFamily="18" charset="0"/>
                <a:ea typeface="Times New Roman" panose="02020603050405020304" pitchFamily="18" charset="0"/>
              </a:rPr>
              <a:t>передача землі в користування індивідуальним господарствам</a:t>
            </a:r>
            <a:endParaRPr lang="uk-UA" b="1">
              <a:solidFill>
                <a:schemeClr val="bg1"/>
              </a:solidFill>
            </a:endParaRPr>
          </a:p>
        </p:txBody>
      </p:sp>
      <p:sp>
        <p:nvSpPr>
          <p:cNvPr id="13" name="Овал 12"/>
          <p:cNvSpPr/>
          <p:nvPr/>
        </p:nvSpPr>
        <p:spPr>
          <a:xfrm>
            <a:off x="7844659" y="4282730"/>
            <a:ext cx="4408227" cy="1596788"/>
          </a:xfrm>
          <a:prstGeom prst="ellipse">
            <a:avLst/>
          </a:prstGeom>
        </p:spPr>
        <p:style>
          <a:lnRef idx="3">
            <a:schemeClr val="lt1"/>
          </a:lnRef>
          <a:fillRef idx="1">
            <a:schemeClr val="accent5"/>
          </a:fillRef>
          <a:effectRef idx="1">
            <a:schemeClr val="accent5"/>
          </a:effectRef>
          <a:fontRef idx="minor">
            <a:schemeClr val="lt1"/>
          </a:fontRef>
        </p:style>
        <p:txBody>
          <a:bodyPr rtlCol="0" anchor="ctr"/>
          <a:lstStyle/>
          <a:p>
            <a:pPr algn="ctr"/>
            <a:r>
              <a:rPr lang="uk-UA" b="1">
                <a:solidFill>
                  <a:schemeClr val="bg1"/>
                </a:solidFill>
                <a:latin typeface="Times New Roman" panose="02020603050405020304" pitchFamily="18" charset="0"/>
                <a:ea typeface="Times New Roman" panose="02020603050405020304" pitchFamily="18" charset="0"/>
              </a:rPr>
              <a:t>працелюбність та старанність китайців</a:t>
            </a:r>
            <a:endParaRPr lang="uk-UA" b="1">
              <a:solidFill>
                <a:schemeClr val="bg1"/>
              </a:solidFill>
            </a:endParaRPr>
          </a:p>
        </p:txBody>
      </p:sp>
    </p:spTree>
    <p:extLst>
      <p:ext uri="{BB962C8B-B14F-4D97-AF65-F5344CB8AC3E}">
        <p14:creationId xmlns:p14="http://schemas.microsoft.com/office/powerpoint/2010/main" val="11798844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27418"/>
            <a:ext cx="12193057" cy="6901270"/>
          </a:xfrm>
          <a:prstGeom prst="rect">
            <a:avLst/>
          </a:prstGeom>
        </p:spPr>
      </p:pic>
      <p:sp>
        <p:nvSpPr>
          <p:cNvPr id="8"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Третинний сектор економіки</a:t>
            </a:r>
          </a:p>
        </p:txBody>
      </p:sp>
      <p:graphicFrame>
        <p:nvGraphicFramePr>
          <p:cNvPr id="4" name="Схема 3"/>
          <p:cNvGraphicFramePr/>
          <p:nvPr>
            <p:extLst>
              <p:ext uri="{D42A27DB-BD31-4B8C-83A1-F6EECF244321}">
                <p14:modId xmlns:p14="http://schemas.microsoft.com/office/powerpoint/2010/main" val="3608568668"/>
              </p:ext>
            </p:extLst>
          </p:nvPr>
        </p:nvGraphicFramePr>
        <p:xfrm>
          <a:off x="5361392" y="1249715"/>
          <a:ext cx="6753737" cy="15249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5" name="Схема 4"/>
          <p:cNvGraphicFramePr/>
          <p:nvPr>
            <p:extLst>
              <p:ext uri="{D42A27DB-BD31-4B8C-83A1-F6EECF244321}">
                <p14:modId xmlns:p14="http://schemas.microsoft.com/office/powerpoint/2010/main" val="2872105800"/>
              </p:ext>
            </p:extLst>
          </p:nvPr>
        </p:nvGraphicFramePr>
        <p:xfrm>
          <a:off x="7320717" y="2994083"/>
          <a:ext cx="4794412" cy="749557"/>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6" name="Схема 5"/>
          <p:cNvGraphicFramePr/>
          <p:nvPr>
            <p:extLst>
              <p:ext uri="{D42A27DB-BD31-4B8C-83A1-F6EECF244321}">
                <p14:modId xmlns:p14="http://schemas.microsoft.com/office/powerpoint/2010/main" val="3607487180"/>
              </p:ext>
            </p:extLst>
          </p:nvPr>
        </p:nvGraphicFramePr>
        <p:xfrm>
          <a:off x="7727504" y="3908584"/>
          <a:ext cx="4464496" cy="108012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7" name="Схема 6"/>
          <p:cNvGraphicFramePr/>
          <p:nvPr>
            <p:extLst>
              <p:ext uri="{D42A27DB-BD31-4B8C-83A1-F6EECF244321}">
                <p14:modId xmlns:p14="http://schemas.microsoft.com/office/powerpoint/2010/main" val="3330298700"/>
              </p:ext>
            </p:extLst>
          </p:nvPr>
        </p:nvGraphicFramePr>
        <p:xfrm>
          <a:off x="5667453" y="5145660"/>
          <a:ext cx="6447676" cy="1728192"/>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pic>
        <p:nvPicPr>
          <p:cNvPr id="2" name="Рисунок 1"/>
          <p:cNvPicPr>
            <a:picLocks noChangeAspect="1"/>
          </p:cNvPicPr>
          <p:nvPr/>
        </p:nvPicPr>
        <p:blipFill>
          <a:blip r:embed="rId23"/>
          <a:stretch>
            <a:fillRect/>
          </a:stretch>
        </p:blipFill>
        <p:spPr>
          <a:xfrm>
            <a:off x="467018" y="1463774"/>
            <a:ext cx="2466975" cy="1847850"/>
          </a:xfrm>
          <a:prstGeom prst="rect">
            <a:avLst/>
          </a:prstGeom>
        </p:spPr>
      </p:pic>
      <p:pic>
        <p:nvPicPr>
          <p:cNvPr id="3" name="Рисунок 2"/>
          <p:cNvPicPr>
            <a:picLocks noChangeAspect="1"/>
          </p:cNvPicPr>
          <p:nvPr/>
        </p:nvPicPr>
        <p:blipFill>
          <a:blip r:embed="rId24"/>
          <a:stretch>
            <a:fillRect/>
          </a:stretch>
        </p:blipFill>
        <p:spPr>
          <a:xfrm>
            <a:off x="4051704" y="3142350"/>
            <a:ext cx="2619375" cy="1743075"/>
          </a:xfrm>
          <a:prstGeom prst="rect">
            <a:avLst/>
          </a:prstGeom>
        </p:spPr>
      </p:pic>
      <p:pic>
        <p:nvPicPr>
          <p:cNvPr id="9" name="Рисунок 8"/>
          <p:cNvPicPr>
            <a:picLocks noChangeAspect="1"/>
          </p:cNvPicPr>
          <p:nvPr/>
        </p:nvPicPr>
        <p:blipFill>
          <a:blip r:embed="rId25"/>
          <a:stretch>
            <a:fillRect/>
          </a:stretch>
        </p:blipFill>
        <p:spPr>
          <a:xfrm>
            <a:off x="467018" y="3808941"/>
            <a:ext cx="2619375" cy="1743075"/>
          </a:xfrm>
          <a:prstGeom prst="rect">
            <a:avLst/>
          </a:prstGeom>
        </p:spPr>
      </p:pic>
      <p:sp>
        <p:nvSpPr>
          <p:cNvPr id="12" name="Заголовок 1"/>
          <p:cNvSpPr txBox="1">
            <a:spLocks/>
          </p:cNvSpPr>
          <p:nvPr/>
        </p:nvSpPr>
        <p:spPr>
          <a:xfrm>
            <a:off x="-1057" y="6090276"/>
            <a:ext cx="4974336"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ОСВІТА</a:t>
            </a:r>
          </a:p>
        </p:txBody>
      </p:sp>
    </p:spTree>
    <p:extLst>
      <p:ext uri="{BB962C8B-B14F-4D97-AF65-F5344CB8AC3E}">
        <p14:creationId xmlns:p14="http://schemas.microsoft.com/office/powerpoint/2010/main" val="24707974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Третинний сектор економіки</a:t>
            </a:r>
          </a:p>
        </p:txBody>
      </p:sp>
      <p:sp>
        <p:nvSpPr>
          <p:cNvPr id="5" name="Заголовок 1"/>
          <p:cNvSpPr txBox="1">
            <a:spLocks/>
          </p:cNvSpPr>
          <p:nvPr/>
        </p:nvSpPr>
        <p:spPr>
          <a:xfrm rot="5400000">
            <a:off x="-1933322" y="4123389"/>
            <a:ext cx="4649788"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ФІНАНСИ</a:t>
            </a:r>
          </a:p>
        </p:txBody>
      </p:sp>
      <p:sp>
        <p:nvSpPr>
          <p:cNvPr id="6" name="Прямоугольник 2"/>
          <p:cNvSpPr>
            <a:spLocks noChangeArrowheads="1"/>
          </p:cNvSpPr>
          <p:nvPr/>
        </p:nvSpPr>
        <p:spPr bwMode="auto">
          <a:xfrm>
            <a:off x="0" y="1223278"/>
            <a:ext cx="12191999" cy="830997"/>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fontAlgn="base" hangingPunct="1">
              <a:spcBef>
                <a:spcPct val="0"/>
              </a:spcBef>
              <a:spcAft>
                <a:spcPct val="0"/>
              </a:spcAft>
            </a:pPr>
            <a:r>
              <a:rPr lang="uk-UA" altLang="uk-UA" sz="2400" dirty="0">
                <a:solidFill>
                  <a:prstClr val="black"/>
                </a:solidFill>
                <a:latin typeface="Times New Roman" panose="02020603050405020304" pitchFamily="18" charset="0"/>
                <a:cs typeface="Times New Roman" panose="02020603050405020304" pitchFamily="18" charset="0"/>
              </a:rPr>
              <a:t>½ світових запасів валюти, міжнародні фінансові центри. </a:t>
            </a:r>
            <a:r>
              <a:rPr lang="ru-RU" altLang="uk-UA" sz="2400" dirty="0" err="1">
                <a:solidFill>
                  <a:prstClr val="black"/>
                </a:solidFill>
                <a:latin typeface="Times New Roman" panose="02020603050405020304" pitchFamily="18" charset="0"/>
                <a:cs typeface="Times New Roman" panose="02020603050405020304" pitchFamily="18" charset="0"/>
              </a:rPr>
              <a:t>Серед</a:t>
            </a:r>
            <a:r>
              <a:rPr lang="ru-RU" altLang="uk-UA" sz="2400" dirty="0">
                <a:solidFill>
                  <a:prstClr val="black"/>
                </a:solidFill>
                <a:latin typeface="Times New Roman" panose="02020603050405020304" pitchFamily="18" charset="0"/>
                <a:cs typeface="Times New Roman" panose="02020603050405020304" pitchFamily="18" charset="0"/>
              </a:rPr>
              <a:t> </a:t>
            </a:r>
            <a:r>
              <a:rPr lang="ru-RU" altLang="uk-UA" sz="2400" dirty="0" err="1">
                <a:solidFill>
                  <a:prstClr val="black"/>
                </a:solidFill>
                <a:latin typeface="Times New Roman" panose="02020603050405020304" pitchFamily="18" charset="0"/>
                <a:cs typeface="Times New Roman" panose="02020603050405020304" pitchFamily="18" charset="0"/>
              </a:rPr>
              <a:t>першої</a:t>
            </a:r>
            <a:r>
              <a:rPr lang="ru-RU" altLang="uk-UA" sz="2400" dirty="0">
                <a:solidFill>
                  <a:prstClr val="black"/>
                </a:solidFill>
                <a:latin typeface="Times New Roman" panose="02020603050405020304" pitchFamily="18" charset="0"/>
                <a:cs typeface="Times New Roman" panose="02020603050405020304" pitchFamily="18" charset="0"/>
              </a:rPr>
              <a:t> десятки </a:t>
            </a:r>
            <a:r>
              <a:rPr lang="ru-RU" altLang="uk-UA" sz="2400" dirty="0" err="1">
                <a:solidFill>
                  <a:prstClr val="black"/>
                </a:solidFill>
                <a:latin typeface="Times New Roman" panose="02020603050405020304" pitchFamily="18" charset="0"/>
                <a:cs typeface="Times New Roman" panose="02020603050405020304" pitchFamily="18" charset="0"/>
              </a:rPr>
              <a:t>світових</a:t>
            </a:r>
            <a:r>
              <a:rPr lang="ru-RU" altLang="uk-UA" sz="2400" dirty="0">
                <a:solidFill>
                  <a:prstClr val="black"/>
                </a:solidFill>
                <a:latin typeface="Times New Roman" panose="02020603050405020304" pitchFamily="18" charset="0"/>
                <a:cs typeface="Times New Roman" panose="02020603050405020304" pitchFamily="18" charset="0"/>
              </a:rPr>
              <a:t> </a:t>
            </a:r>
            <a:r>
              <a:rPr lang="ru-RU" altLang="uk-UA" sz="2400" dirty="0" err="1">
                <a:solidFill>
                  <a:prstClr val="black"/>
                </a:solidFill>
                <a:latin typeface="Times New Roman" panose="02020603050405020304" pitchFamily="18" charset="0"/>
                <a:cs typeface="Times New Roman" panose="02020603050405020304" pitchFamily="18" charset="0"/>
              </a:rPr>
              <a:t>банків</a:t>
            </a:r>
            <a:r>
              <a:rPr lang="ru-RU" altLang="uk-UA" sz="2400" dirty="0">
                <a:solidFill>
                  <a:prstClr val="black"/>
                </a:solidFill>
                <a:latin typeface="Times New Roman" panose="02020603050405020304" pitchFamily="18" charset="0"/>
                <a:cs typeface="Times New Roman" panose="02020603050405020304" pitchFamily="18" charset="0"/>
              </a:rPr>
              <a:t> </a:t>
            </a:r>
            <a:r>
              <a:rPr lang="ru-RU" altLang="uk-UA" sz="2400" dirty="0" err="1">
                <a:solidFill>
                  <a:prstClr val="black"/>
                </a:solidFill>
                <a:latin typeface="Times New Roman" panose="02020603050405020304" pitchFamily="18" charset="0"/>
                <a:cs typeface="Times New Roman" panose="02020603050405020304" pitchFamily="18" charset="0"/>
              </a:rPr>
              <a:t>чотири</a:t>
            </a:r>
            <a:r>
              <a:rPr lang="ru-RU" altLang="uk-UA" sz="2400" dirty="0">
                <a:solidFill>
                  <a:prstClr val="black"/>
                </a:solidFill>
                <a:latin typeface="Times New Roman" panose="02020603050405020304" pitchFamily="18" charset="0"/>
                <a:cs typeface="Times New Roman" panose="02020603050405020304" pitchFamily="18" charset="0"/>
              </a:rPr>
              <a:t> </a:t>
            </a:r>
            <a:r>
              <a:rPr lang="ru-RU" altLang="uk-UA" sz="2400" dirty="0" err="1">
                <a:solidFill>
                  <a:prstClr val="black"/>
                </a:solidFill>
                <a:latin typeface="Times New Roman" panose="02020603050405020304" pitchFamily="18" charset="0"/>
                <a:cs typeface="Times New Roman" panose="02020603050405020304" pitchFamily="18" charset="0"/>
              </a:rPr>
              <a:t>китайських</a:t>
            </a:r>
            <a:r>
              <a:rPr lang="ru-RU" altLang="uk-UA" sz="2400" dirty="0">
                <a:solidFill>
                  <a:prstClr val="black"/>
                </a:solidFill>
                <a:latin typeface="Times New Roman" panose="02020603050405020304" pitchFamily="18" charset="0"/>
                <a:cs typeface="Times New Roman" panose="02020603050405020304" pitchFamily="18" charset="0"/>
              </a:rPr>
              <a:t>! </a:t>
            </a:r>
            <a:r>
              <a:rPr lang="ru-RU" altLang="uk-UA" sz="2400" dirty="0" err="1">
                <a:solidFill>
                  <a:prstClr val="black"/>
                </a:solidFill>
                <a:latin typeface="Times New Roman" panose="02020603050405020304" pitchFamily="18" charset="0"/>
                <a:cs typeface="Times New Roman" panose="02020603050405020304" pitchFamily="18" charset="0"/>
              </a:rPr>
              <a:t>Світовими</a:t>
            </a:r>
            <a:r>
              <a:rPr lang="ru-RU" altLang="uk-UA" sz="2400" dirty="0">
                <a:solidFill>
                  <a:prstClr val="black"/>
                </a:solidFill>
                <a:latin typeface="Times New Roman" panose="02020603050405020304" pitchFamily="18" charset="0"/>
                <a:cs typeface="Times New Roman" panose="02020603050405020304" pitchFamily="18" charset="0"/>
              </a:rPr>
              <a:t> </a:t>
            </a:r>
            <a:r>
              <a:rPr lang="ru-RU" altLang="uk-UA" sz="2400" dirty="0" err="1">
                <a:solidFill>
                  <a:prstClr val="black"/>
                </a:solidFill>
                <a:latin typeface="Times New Roman" panose="02020603050405020304" pitchFamily="18" charset="0"/>
                <a:cs typeface="Times New Roman" panose="02020603050405020304" pitchFamily="18" charset="0"/>
              </a:rPr>
              <a:t>містами</a:t>
            </a:r>
            <a:r>
              <a:rPr lang="ru-RU" altLang="uk-UA" sz="2400" dirty="0">
                <a:solidFill>
                  <a:prstClr val="black"/>
                </a:solidFill>
                <a:latin typeface="Times New Roman" panose="02020603050405020304" pitchFamily="18" charset="0"/>
                <a:cs typeface="Times New Roman" panose="02020603050405020304" pitchFamily="18" charset="0"/>
              </a:rPr>
              <a:t> в </a:t>
            </a:r>
            <a:r>
              <a:rPr lang="ru-RU" altLang="uk-UA" sz="2400" dirty="0" err="1">
                <a:solidFill>
                  <a:prstClr val="black"/>
                </a:solidFill>
                <a:latin typeface="Times New Roman" panose="02020603050405020304" pitchFamily="18" charset="0"/>
                <a:cs typeface="Times New Roman" panose="02020603050405020304" pitchFamily="18" charset="0"/>
              </a:rPr>
              <a:t>Азії</a:t>
            </a:r>
            <a:r>
              <a:rPr lang="ru-RU" altLang="uk-UA" sz="2400" dirty="0">
                <a:solidFill>
                  <a:prstClr val="black"/>
                </a:solidFill>
                <a:latin typeface="Times New Roman" panose="02020603050405020304" pitchFamily="18" charset="0"/>
                <a:cs typeface="Times New Roman" panose="02020603050405020304" pitchFamily="18" charset="0"/>
              </a:rPr>
              <a:t> є </a:t>
            </a:r>
            <a:r>
              <a:rPr lang="ru-RU" altLang="uk-UA" sz="2400" i="1" dirty="0">
                <a:solidFill>
                  <a:prstClr val="black"/>
                </a:solidFill>
                <a:latin typeface="Times New Roman" panose="02020603050405020304" pitchFamily="18" charset="0"/>
                <a:cs typeface="Times New Roman" panose="02020603050405020304" pitchFamily="18" charset="0"/>
              </a:rPr>
              <a:t>Сянган, Шанхай, </a:t>
            </a:r>
            <a:r>
              <a:rPr lang="ru-RU" altLang="uk-UA" sz="2400" i="1" dirty="0" err="1">
                <a:solidFill>
                  <a:prstClr val="black"/>
                </a:solidFill>
                <a:latin typeface="Times New Roman" panose="02020603050405020304" pitchFamily="18" charset="0"/>
                <a:cs typeface="Times New Roman" panose="02020603050405020304" pitchFamily="18" charset="0"/>
              </a:rPr>
              <a:t>Пекін</a:t>
            </a:r>
            <a:r>
              <a:rPr lang="ru-RU" altLang="uk-UA" sz="2400" i="1" dirty="0">
                <a:solidFill>
                  <a:prstClr val="black"/>
                </a:solidFill>
                <a:latin typeface="Times New Roman" panose="02020603050405020304" pitchFamily="18" charset="0"/>
                <a:cs typeface="Times New Roman" panose="02020603050405020304" pitchFamily="18" charset="0"/>
              </a:rPr>
              <a:t>.</a:t>
            </a:r>
            <a:endParaRPr lang="uk-UA" altLang="uk-UA" sz="2400" dirty="0">
              <a:solidFill>
                <a:prstClr val="black"/>
              </a:solidFill>
              <a:latin typeface="Times New Roman" panose="02020603050405020304" pitchFamily="18" charset="0"/>
              <a:cs typeface="Times New Roman" panose="02020603050405020304" pitchFamily="18" charset="0"/>
            </a:endParaRPr>
          </a:p>
        </p:txBody>
      </p:sp>
      <p:sp>
        <p:nvSpPr>
          <p:cNvPr id="7" name="Rectangle 2"/>
          <p:cNvSpPr txBox="1">
            <a:spLocks noRot="1" noChangeArrowheads="1"/>
          </p:cNvSpPr>
          <p:nvPr/>
        </p:nvSpPr>
        <p:spPr bwMode="auto">
          <a:xfrm>
            <a:off x="832513" y="2090739"/>
            <a:ext cx="2736850" cy="49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fontAlgn="base" hangingPunct="1">
              <a:spcBef>
                <a:spcPct val="0"/>
              </a:spcBef>
              <a:spcAft>
                <a:spcPct val="0"/>
              </a:spcAft>
              <a:buClr>
                <a:srgbClr val="C3260C"/>
              </a:buClr>
              <a:buSzPct val="128000"/>
              <a:buFont typeface="Georgia" panose="02040502050405020303" pitchFamily="18" charset="0"/>
              <a:buNone/>
            </a:pPr>
            <a:r>
              <a:rPr lang="en-US" altLang="uk-UA" sz="2400" dirty="0" err="1">
                <a:solidFill>
                  <a:srgbClr val="C00000"/>
                </a:solidFill>
                <a:latin typeface="Times New Roman" panose="02020603050405020304" pitchFamily="18" charset="0"/>
                <a:cs typeface="Times New Roman" panose="02020603050405020304" pitchFamily="18" charset="0"/>
              </a:rPr>
              <a:t>Банк</a:t>
            </a:r>
            <a:r>
              <a:rPr lang="en-US" altLang="uk-UA" sz="2400" dirty="0">
                <a:solidFill>
                  <a:srgbClr val="C00000"/>
                </a:solidFill>
                <a:latin typeface="Times New Roman" panose="02020603050405020304" pitchFamily="18" charset="0"/>
                <a:cs typeface="Times New Roman" panose="02020603050405020304" pitchFamily="18" charset="0"/>
              </a:rPr>
              <a:t> </a:t>
            </a:r>
            <a:r>
              <a:rPr lang="en-US" altLang="uk-UA" sz="2400" dirty="0" err="1">
                <a:solidFill>
                  <a:srgbClr val="C00000"/>
                </a:solidFill>
                <a:latin typeface="Times New Roman" panose="02020603050405020304" pitchFamily="18" charset="0"/>
                <a:cs typeface="Times New Roman" panose="02020603050405020304" pitchFamily="18" charset="0"/>
              </a:rPr>
              <a:t>Китая</a:t>
            </a:r>
            <a:r>
              <a:rPr lang="en-US" altLang="uk-UA" sz="2400" dirty="0">
                <a:solidFill>
                  <a:srgbClr val="C00000"/>
                </a:solidFill>
                <a:latin typeface="Times New Roman" panose="02020603050405020304" pitchFamily="18" charset="0"/>
                <a:cs typeface="Times New Roman" panose="02020603050405020304" pitchFamily="18" charset="0"/>
              </a:rPr>
              <a:t> </a:t>
            </a:r>
            <a:endParaRPr lang="uk-UA" altLang="uk-UA" sz="2400" dirty="0">
              <a:solidFill>
                <a:srgbClr val="C00000"/>
              </a:solidFill>
              <a:latin typeface="Times New Roman" panose="02020603050405020304" pitchFamily="18" charset="0"/>
              <a:cs typeface="Times New Roman" panose="02020603050405020304" pitchFamily="18" charset="0"/>
            </a:endParaRPr>
          </a:p>
          <a:p>
            <a:pPr eaLnBrk="1" fontAlgn="base" hangingPunct="1">
              <a:spcBef>
                <a:spcPct val="0"/>
              </a:spcBef>
              <a:spcAft>
                <a:spcPct val="0"/>
              </a:spcAft>
              <a:buClr>
                <a:srgbClr val="C3260C"/>
              </a:buClr>
              <a:buSzPct val="128000"/>
              <a:buFont typeface="Georgia" panose="02040502050405020303" pitchFamily="18" charset="0"/>
              <a:buNone/>
            </a:pPr>
            <a:r>
              <a:rPr lang="en-US" altLang="uk-UA" sz="2400" dirty="0">
                <a:solidFill>
                  <a:srgbClr val="C00000"/>
                </a:solidFill>
                <a:latin typeface="Times New Roman" panose="02020603050405020304" pitchFamily="18" charset="0"/>
                <a:cs typeface="Times New Roman" panose="02020603050405020304" pitchFamily="18" charset="0"/>
              </a:rPr>
              <a:t>(Bank of China)</a:t>
            </a:r>
            <a:endParaRPr lang="ru-RU" altLang="uk-UA" sz="2400" dirty="0">
              <a:solidFill>
                <a:srgbClr val="C00000"/>
              </a:solidFill>
              <a:latin typeface="Times New Roman" panose="02020603050405020304" pitchFamily="18" charset="0"/>
              <a:cs typeface="Times New Roman" panose="02020603050405020304" pitchFamily="18" charset="0"/>
            </a:endParaRPr>
          </a:p>
        </p:txBody>
      </p:sp>
      <p:pic>
        <p:nvPicPr>
          <p:cNvPr id="8" name="Picture 6" descr="Bank_of_China_Headquar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6028" y="2874194"/>
            <a:ext cx="2122488" cy="163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descr="attachment2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9751" y="2106617"/>
            <a:ext cx="2663825"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2"/>
          <p:cNvSpPr txBox="1">
            <a:spLocks noRot="1" noChangeArrowheads="1"/>
          </p:cNvSpPr>
          <p:nvPr/>
        </p:nvSpPr>
        <p:spPr bwMode="auto">
          <a:xfrm>
            <a:off x="8263745" y="2110606"/>
            <a:ext cx="3395662"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fontAlgn="base" hangingPunct="1">
              <a:spcBef>
                <a:spcPct val="0"/>
              </a:spcBef>
              <a:spcAft>
                <a:spcPct val="0"/>
              </a:spcAft>
              <a:buClr>
                <a:srgbClr val="C3260C"/>
              </a:buClr>
              <a:buSzPct val="128000"/>
              <a:buFont typeface="Georgia" panose="02040502050405020303" pitchFamily="18" charset="0"/>
              <a:buNone/>
            </a:pPr>
            <a:r>
              <a:rPr lang="ru-RU" altLang="uk-UA" sz="1600" b="1" dirty="0" err="1">
                <a:solidFill>
                  <a:srgbClr val="00B050"/>
                </a:solidFill>
                <a:latin typeface="Times New Roman" panose="02020603050405020304" pitchFamily="18" charset="0"/>
                <a:cs typeface="Times New Roman" panose="02020603050405020304" pitchFamily="18" charset="0"/>
              </a:rPr>
              <a:t>Експортно</a:t>
            </a:r>
            <a:r>
              <a:rPr lang="en-US" altLang="uk-UA" sz="1600" b="1" dirty="0">
                <a:solidFill>
                  <a:srgbClr val="00B050"/>
                </a:solidFill>
                <a:latin typeface="Times New Roman" panose="02020603050405020304" pitchFamily="18" charset="0"/>
                <a:cs typeface="Times New Roman" panose="02020603050405020304" pitchFamily="18" charset="0"/>
              </a:rPr>
              <a:t>-</a:t>
            </a:r>
            <a:r>
              <a:rPr lang="ru-RU" altLang="uk-UA" sz="1600" b="1" dirty="0" err="1">
                <a:solidFill>
                  <a:srgbClr val="00B050"/>
                </a:solidFill>
                <a:latin typeface="Times New Roman" panose="02020603050405020304" pitchFamily="18" charset="0"/>
                <a:cs typeface="Times New Roman" panose="02020603050405020304" pitchFamily="18" charset="0"/>
              </a:rPr>
              <a:t>імпортний</a:t>
            </a:r>
            <a:r>
              <a:rPr lang="en-US" altLang="uk-UA" sz="1600" b="1" dirty="0">
                <a:solidFill>
                  <a:srgbClr val="00B050"/>
                </a:solidFill>
                <a:latin typeface="Times New Roman" panose="02020603050405020304" pitchFamily="18" charset="0"/>
                <a:cs typeface="Times New Roman" panose="02020603050405020304" pitchFamily="18" charset="0"/>
              </a:rPr>
              <a:t> </a:t>
            </a:r>
            <a:r>
              <a:rPr lang="ru-RU" altLang="uk-UA" sz="1600" b="1" dirty="0">
                <a:solidFill>
                  <a:srgbClr val="00B050"/>
                </a:solidFill>
                <a:latin typeface="Times New Roman" panose="02020603050405020304" pitchFamily="18" charset="0"/>
                <a:cs typeface="Times New Roman" panose="02020603050405020304" pitchFamily="18" charset="0"/>
              </a:rPr>
              <a:t>банк</a:t>
            </a:r>
            <a:r>
              <a:rPr lang="en-US" altLang="uk-UA" sz="1600" b="1" dirty="0">
                <a:solidFill>
                  <a:srgbClr val="00B050"/>
                </a:solidFill>
                <a:latin typeface="Times New Roman" panose="02020603050405020304" pitchFamily="18" charset="0"/>
                <a:cs typeface="Times New Roman" panose="02020603050405020304" pitchFamily="18" charset="0"/>
              </a:rPr>
              <a:t> </a:t>
            </a:r>
            <a:r>
              <a:rPr lang="ru-RU" altLang="uk-UA" sz="1600" b="1" dirty="0">
                <a:solidFill>
                  <a:srgbClr val="00B050"/>
                </a:solidFill>
                <a:latin typeface="Times New Roman" panose="02020603050405020304" pitchFamily="18" charset="0"/>
                <a:cs typeface="Times New Roman" panose="02020603050405020304" pitchFamily="18" charset="0"/>
              </a:rPr>
              <a:t>Китая</a:t>
            </a:r>
            <a:r>
              <a:rPr lang="en-US" altLang="uk-UA" sz="1600" b="1" dirty="0">
                <a:solidFill>
                  <a:srgbClr val="00B050"/>
                </a:solidFill>
                <a:latin typeface="Times New Roman" panose="02020603050405020304" pitchFamily="18" charset="0"/>
                <a:cs typeface="Times New Roman" panose="02020603050405020304" pitchFamily="18" charset="0"/>
              </a:rPr>
              <a:t> </a:t>
            </a:r>
            <a:br>
              <a:rPr lang="ru-RU" altLang="uk-UA" sz="1600" b="1" dirty="0">
                <a:solidFill>
                  <a:srgbClr val="00B050"/>
                </a:solidFill>
                <a:latin typeface="Times New Roman" panose="02020603050405020304" pitchFamily="18" charset="0"/>
                <a:cs typeface="Times New Roman" panose="02020603050405020304" pitchFamily="18" charset="0"/>
              </a:rPr>
            </a:br>
            <a:r>
              <a:rPr lang="en-US" altLang="uk-UA" sz="1600" b="1" dirty="0">
                <a:solidFill>
                  <a:srgbClr val="00B050"/>
                </a:solidFill>
                <a:latin typeface="Times New Roman" panose="02020603050405020304" pitchFamily="18" charset="0"/>
                <a:cs typeface="Times New Roman" panose="02020603050405020304" pitchFamily="18" charset="0"/>
              </a:rPr>
              <a:t>(The Export-Import Bank of China)</a:t>
            </a:r>
            <a:endParaRPr lang="ru-RU" altLang="uk-UA" sz="2000" b="1" dirty="0">
              <a:solidFill>
                <a:srgbClr val="00B050"/>
              </a:solidFill>
              <a:latin typeface="Times New Roman" panose="02020603050405020304" pitchFamily="18" charset="0"/>
              <a:cs typeface="Times New Roman" panose="02020603050405020304" pitchFamily="18" charset="0"/>
            </a:endParaRPr>
          </a:p>
        </p:txBody>
      </p:sp>
      <p:pic>
        <p:nvPicPr>
          <p:cNvPr id="12" name="Picture 8" descr="BOC_offic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19010" y="2852488"/>
            <a:ext cx="2432050"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4" descr="пром коммер банк китая,"/>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03790" y="3144862"/>
            <a:ext cx="263525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5" descr="attachment2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63988" y="5314197"/>
            <a:ext cx="2635250" cy="687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2"/>
          <p:cNvSpPr txBox="1">
            <a:spLocks noRot="1" noChangeArrowheads="1"/>
          </p:cNvSpPr>
          <p:nvPr/>
        </p:nvSpPr>
        <p:spPr>
          <a:xfrm>
            <a:off x="784201" y="4541862"/>
            <a:ext cx="3200401" cy="1143000"/>
          </a:xfrm>
          <a:prstGeom prst="rect">
            <a:avLst/>
          </a:prstGeom>
          <a:effectLst/>
        </p:spPr>
        <p:txBody>
          <a:bodyPr/>
          <a:lstStyle>
            <a:lvl1pPr marL="319088" indent="-319088" algn="r" rtl="0" eaLnBrk="0" fontAlgn="base" hangingPunct="0">
              <a:spcBef>
                <a:spcPct val="0"/>
              </a:spcBef>
              <a:spcAft>
                <a:spcPct val="0"/>
              </a:spcAft>
              <a:buClr>
                <a:srgbClr val="C3260C"/>
              </a:buClr>
              <a:buSzPct val="128000"/>
              <a:buFont typeface="Georgia"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2pPr>
            <a:lvl3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3pPr>
            <a:lvl4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4pPr>
            <a:lvl5pPr marL="319088" indent="-319088" algn="r" rtl="0" eaLnBrk="0" fontAlgn="base" hangingPunct="0">
              <a:spcBef>
                <a:spcPct val="0"/>
              </a:spcBef>
              <a:spcAft>
                <a:spcPct val="0"/>
              </a:spcAft>
              <a:buClr>
                <a:srgbClr val="C3260C"/>
              </a:buClr>
              <a:buSzPct val="128000"/>
              <a:buFont typeface="Georgia" pitchFamily="18" charset="0"/>
              <a:buChar char="*"/>
              <a:defRPr sz="4600" b="1">
                <a:solidFill>
                  <a:schemeClr val="tx1"/>
                </a:solidFill>
                <a:latin typeface="Trebuchet MS"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eaLnBrk="1" hangingPunct="1">
              <a:buFont typeface="Georgia" pitchFamily="18" charset="0"/>
              <a:buNone/>
              <a:defRPr/>
            </a:pPr>
            <a:r>
              <a:rPr lang="ru-RU" sz="2000" dirty="0" err="1">
                <a:solidFill>
                  <a:srgbClr val="4E67C8">
                    <a:lumMod val="75000"/>
                  </a:srgbClr>
                </a:solidFill>
                <a:effectLst/>
                <a:latin typeface="Times New Roman" pitchFamily="18" charset="0"/>
                <a:cs typeface="Times New Roman" pitchFamily="18" charset="0"/>
              </a:rPr>
              <a:t>Сільськогосподарський</a:t>
            </a:r>
            <a:r>
              <a:rPr lang="ru-RU" sz="2000" dirty="0">
                <a:solidFill>
                  <a:srgbClr val="4E67C8">
                    <a:lumMod val="75000"/>
                  </a:srgbClr>
                </a:solidFill>
                <a:effectLst/>
                <a:latin typeface="Times New Roman" pitchFamily="18" charset="0"/>
                <a:cs typeface="Times New Roman" pitchFamily="18" charset="0"/>
              </a:rPr>
              <a:t> банк Китая</a:t>
            </a:r>
          </a:p>
          <a:p>
            <a:pPr marL="0" indent="0" algn="ctr" eaLnBrk="1" hangingPunct="1">
              <a:buFont typeface="Georgia" pitchFamily="18" charset="0"/>
              <a:buNone/>
              <a:defRPr/>
            </a:pPr>
            <a:r>
              <a:rPr lang="ru-RU" sz="2000" dirty="0">
                <a:solidFill>
                  <a:srgbClr val="4E67C8">
                    <a:lumMod val="75000"/>
                  </a:srgbClr>
                </a:solidFill>
                <a:effectLst/>
                <a:latin typeface="Times New Roman" pitchFamily="18" charset="0"/>
                <a:cs typeface="Times New Roman" pitchFamily="18" charset="0"/>
              </a:rPr>
              <a:t>(</a:t>
            </a:r>
            <a:r>
              <a:rPr lang="ru-RU" sz="2000" dirty="0" err="1">
                <a:solidFill>
                  <a:srgbClr val="4E67C8">
                    <a:lumMod val="75000"/>
                  </a:srgbClr>
                </a:solidFill>
                <a:effectLst/>
                <a:latin typeface="Times New Roman" pitchFamily="18" charset="0"/>
                <a:cs typeface="Times New Roman" pitchFamily="18" charset="0"/>
              </a:rPr>
              <a:t>Agricultural</a:t>
            </a:r>
            <a:r>
              <a:rPr lang="ru-RU" sz="2000" dirty="0">
                <a:solidFill>
                  <a:srgbClr val="4E67C8">
                    <a:lumMod val="75000"/>
                  </a:srgbClr>
                </a:solidFill>
                <a:effectLst/>
                <a:latin typeface="Times New Roman" pitchFamily="18" charset="0"/>
                <a:cs typeface="Times New Roman" pitchFamily="18" charset="0"/>
              </a:rPr>
              <a:t> </a:t>
            </a:r>
            <a:r>
              <a:rPr lang="ru-RU" sz="2000" dirty="0" err="1">
                <a:solidFill>
                  <a:srgbClr val="4E67C8">
                    <a:lumMod val="75000"/>
                  </a:srgbClr>
                </a:solidFill>
                <a:effectLst/>
                <a:latin typeface="Times New Roman" pitchFamily="18" charset="0"/>
                <a:cs typeface="Times New Roman" pitchFamily="18" charset="0"/>
              </a:rPr>
              <a:t>Bank</a:t>
            </a:r>
            <a:r>
              <a:rPr lang="ru-RU" sz="2000" dirty="0">
                <a:solidFill>
                  <a:srgbClr val="4E67C8">
                    <a:lumMod val="75000"/>
                  </a:srgbClr>
                </a:solidFill>
                <a:effectLst/>
                <a:latin typeface="Times New Roman" pitchFamily="18" charset="0"/>
                <a:cs typeface="Times New Roman" pitchFamily="18" charset="0"/>
              </a:rPr>
              <a:t> </a:t>
            </a:r>
            <a:r>
              <a:rPr lang="ru-RU" sz="2000" dirty="0" err="1">
                <a:solidFill>
                  <a:srgbClr val="4E67C8">
                    <a:lumMod val="75000"/>
                  </a:srgbClr>
                </a:solidFill>
                <a:effectLst/>
                <a:latin typeface="Times New Roman" pitchFamily="18" charset="0"/>
                <a:cs typeface="Times New Roman" pitchFamily="18" charset="0"/>
              </a:rPr>
              <a:t>of</a:t>
            </a:r>
            <a:r>
              <a:rPr lang="ru-RU" sz="2000" dirty="0">
                <a:solidFill>
                  <a:srgbClr val="4E67C8">
                    <a:lumMod val="75000"/>
                  </a:srgbClr>
                </a:solidFill>
                <a:effectLst/>
                <a:latin typeface="Times New Roman" pitchFamily="18" charset="0"/>
                <a:cs typeface="Times New Roman" pitchFamily="18" charset="0"/>
              </a:rPr>
              <a:t> </a:t>
            </a:r>
            <a:r>
              <a:rPr lang="ru-RU" sz="2000" dirty="0" err="1">
                <a:solidFill>
                  <a:srgbClr val="4E67C8">
                    <a:lumMod val="75000"/>
                  </a:srgbClr>
                </a:solidFill>
                <a:effectLst/>
                <a:latin typeface="Times New Roman" pitchFamily="18" charset="0"/>
                <a:cs typeface="Times New Roman" pitchFamily="18" charset="0"/>
              </a:rPr>
              <a:t>China</a:t>
            </a:r>
            <a:r>
              <a:rPr lang="ru-RU" sz="2000" dirty="0">
                <a:solidFill>
                  <a:srgbClr val="4E67C8">
                    <a:lumMod val="75000"/>
                  </a:srgbClr>
                </a:solidFill>
                <a:effectLst/>
                <a:latin typeface="Times New Roman" pitchFamily="18" charset="0"/>
                <a:cs typeface="Times New Roman" pitchFamily="18" charset="0"/>
              </a:rPr>
              <a:t>)</a:t>
            </a:r>
          </a:p>
        </p:txBody>
      </p:sp>
      <p:pic>
        <p:nvPicPr>
          <p:cNvPr id="16" name="Picture 4" descr="attachment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80993" y="5969000"/>
            <a:ext cx="262890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2"/>
          <p:cNvSpPr txBox="1">
            <a:spLocks noRot="1" noChangeArrowheads="1"/>
          </p:cNvSpPr>
          <p:nvPr/>
        </p:nvSpPr>
        <p:spPr bwMode="auto">
          <a:xfrm>
            <a:off x="8514711" y="4541862"/>
            <a:ext cx="3138487" cy="846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fontAlgn="base" hangingPunct="1">
              <a:spcBef>
                <a:spcPct val="0"/>
              </a:spcBef>
              <a:spcAft>
                <a:spcPct val="0"/>
              </a:spcAft>
              <a:buClr>
                <a:srgbClr val="C3260C"/>
              </a:buClr>
              <a:buSzPct val="128000"/>
              <a:buFont typeface="Georgia" panose="02040502050405020303" pitchFamily="18" charset="0"/>
              <a:buNone/>
            </a:pPr>
            <a:r>
              <a:rPr lang="ru-RU" altLang="uk-UA" sz="2000" b="1" dirty="0" err="1">
                <a:solidFill>
                  <a:srgbClr val="C00000"/>
                </a:solidFill>
                <a:latin typeface="Times New Roman" panose="02020603050405020304" pitchFamily="18" charset="0"/>
                <a:cs typeface="Times New Roman" panose="02020603050405020304" pitchFamily="18" charset="0"/>
              </a:rPr>
              <a:t>Будівельний</a:t>
            </a:r>
            <a:r>
              <a:rPr lang="ru-RU" altLang="uk-UA" sz="2000" b="1" dirty="0">
                <a:solidFill>
                  <a:srgbClr val="C00000"/>
                </a:solidFill>
                <a:latin typeface="Times New Roman" panose="02020603050405020304" pitchFamily="18" charset="0"/>
                <a:cs typeface="Times New Roman" panose="02020603050405020304" pitchFamily="18" charset="0"/>
              </a:rPr>
              <a:t> банк Китая</a:t>
            </a:r>
            <a:br>
              <a:rPr lang="ru-RU" altLang="uk-UA" sz="2000" b="1" dirty="0">
                <a:solidFill>
                  <a:srgbClr val="C00000"/>
                </a:solidFill>
                <a:latin typeface="Times New Roman" panose="02020603050405020304" pitchFamily="18" charset="0"/>
                <a:cs typeface="Times New Roman" panose="02020603050405020304" pitchFamily="18" charset="0"/>
              </a:rPr>
            </a:br>
            <a:r>
              <a:rPr lang="ru-RU" altLang="uk-UA" sz="2000" b="1" dirty="0">
                <a:solidFill>
                  <a:srgbClr val="C00000"/>
                </a:solidFill>
                <a:latin typeface="Times New Roman" panose="02020603050405020304" pitchFamily="18" charset="0"/>
                <a:cs typeface="Times New Roman" panose="02020603050405020304" pitchFamily="18" charset="0"/>
              </a:rPr>
              <a:t> (</a:t>
            </a:r>
            <a:r>
              <a:rPr lang="ru-RU" altLang="uk-UA" sz="2000" b="1" dirty="0" err="1">
                <a:solidFill>
                  <a:srgbClr val="C00000"/>
                </a:solidFill>
                <a:latin typeface="Times New Roman" panose="02020603050405020304" pitchFamily="18" charset="0"/>
                <a:cs typeface="Times New Roman" panose="02020603050405020304" pitchFamily="18" charset="0"/>
              </a:rPr>
              <a:t>China</a:t>
            </a:r>
            <a:r>
              <a:rPr lang="ru-RU" altLang="uk-UA" sz="2000" b="1" dirty="0">
                <a:solidFill>
                  <a:srgbClr val="C00000"/>
                </a:solidFill>
                <a:latin typeface="Times New Roman" panose="02020603050405020304" pitchFamily="18" charset="0"/>
                <a:cs typeface="Times New Roman" panose="02020603050405020304" pitchFamily="18" charset="0"/>
              </a:rPr>
              <a:t> </a:t>
            </a:r>
            <a:r>
              <a:rPr lang="ru-RU" altLang="uk-UA" sz="2000" b="1" dirty="0" err="1">
                <a:solidFill>
                  <a:srgbClr val="C00000"/>
                </a:solidFill>
                <a:latin typeface="Times New Roman" panose="02020603050405020304" pitchFamily="18" charset="0"/>
                <a:cs typeface="Times New Roman" panose="02020603050405020304" pitchFamily="18" charset="0"/>
              </a:rPr>
              <a:t>Construction</a:t>
            </a:r>
            <a:r>
              <a:rPr lang="ru-RU" altLang="uk-UA" sz="2000" b="1" dirty="0">
                <a:solidFill>
                  <a:srgbClr val="C00000"/>
                </a:solidFill>
                <a:latin typeface="Times New Roman" panose="02020603050405020304" pitchFamily="18" charset="0"/>
                <a:cs typeface="Times New Roman" panose="02020603050405020304" pitchFamily="18" charset="0"/>
              </a:rPr>
              <a:t> </a:t>
            </a:r>
            <a:r>
              <a:rPr lang="ru-RU" altLang="uk-UA" sz="2000" b="1" dirty="0" err="1">
                <a:solidFill>
                  <a:srgbClr val="C00000"/>
                </a:solidFill>
                <a:latin typeface="Times New Roman" panose="02020603050405020304" pitchFamily="18" charset="0"/>
                <a:cs typeface="Times New Roman" panose="02020603050405020304" pitchFamily="18" charset="0"/>
              </a:rPr>
              <a:t>Bank</a:t>
            </a:r>
            <a:r>
              <a:rPr lang="ru-RU" altLang="uk-UA" sz="2000" b="1" dirty="0">
                <a:solidFill>
                  <a:srgbClr val="C00000"/>
                </a:solidFill>
                <a:latin typeface="Times New Roman" panose="02020603050405020304" pitchFamily="18" charset="0"/>
                <a:cs typeface="Times New Roman" panose="02020603050405020304" pitchFamily="18" charset="0"/>
              </a:rPr>
              <a:t>)</a:t>
            </a:r>
          </a:p>
        </p:txBody>
      </p:sp>
      <p:pic>
        <p:nvPicPr>
          <p:cNvPr id="18" name="Picture 5" descr="attachment2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73473" y="5654687"/>
            <a:ext cx="2879725" cy="93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518312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Третинний сектор економіки</a:t>
            </a:r>
          </a:p>
        </p:txBody>
      </p:sp>
      <p:sp>
        <p:nvSpPr>
          <p:cNvPr id="5" name="Заголовок 1"/>
          <p:cNvSpPr txBox="1">
            <a:spLocks/>
          </p:cNvSpPr>
          <p:nvPr/>
        </p:nvSpPr>
        <p:spPr>
          <a:xfrm>
            <a:off x="-1057" y="6090276"/>
            <a:ext cx="4974336"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ТУРИЗМ</a:t>
            </a:r>
          </a:p>
        </p:txBody>
      </p:sp>
      <p:sp>
        <p:nvSpPr>
          <p:cNvPr id="6" name="Прямоугольник 18"/>
          <p:cNvSpPr>
            <a:spLocks noChangeArrowheads="1"/>
          </p:cNvSpPr>
          <p:nvPr/>
        </p:nvSpPr>
        <p:spPr bwMode="auto">
          <a:xfrm>
            <a:off x="328246" y="1267143"/>
            <a:ext cx="11687908" cy="461665"/>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fontAlgn="base" hangingPunct="1">
              <a:spcBef>
                <a:spcPct val="0"/>
              </a:spcBef>
              <a:spcAft>
                <a:spcPct val="0"/>
              </a:spcAft>
              <a:buFont typeface="Arial" panose="020B0604020202020204" pitchFamily="34" charset="0"/>
              <a:buNone/>
            </a:pPr>
            <a:r>
              <a:rPr lang="uk-UA" altLang="uk-UA" sz="2400" dirty="0">
                <a:solidFill>
                  <a:prstClr val="black"/>
                </a:solidFill>
                <a:latin typeface="Times New Roman" panose="02020603050405020304" pitchFamily="18" charset="0"/>
                <a:cs typeface="Times New Roman" panose="02020603050405020304" pitchFamily="18" charset="0"/>
              </a:rPr>
              <a:t>Міжнародний</a:t>
            </a:r>
            <a:r>
              <a:rPr lang="uk-UA" altLang="uk-UA" sz="2400" b="1" dirty="0">
                <a:solidFill>
                  <a:srgbClr val="A50021"/>
                </a:solidFill>
                <a:latin typeface="Times New Roman" panose="02020603050405020304" pitchFamily="18" charset="0"/>
                <a:cs typeface="Times New Roman" panose="02020603050405020304" pitchFamily="18" charset="0"/>
              </a:rPr>
              <a:t> туризм:</a:t>
            </a:r>
            <a:r>
              <a:rPr lang="uk-UA" altLang="uk-UA" sz="2400" dirty="0">
                <a:solidFill>
                  <a:prstClr val="black"/>
                </a:solidFill>
                <a:latin typeface="Times New Roman" panose="02020603050405020304" pitchFamily="18" charset="0"/>
                <a:cs typeface="Times New Roman" panose="02020603050405020304" pitchFamily="18" charset="0"/>
              </a:rPr>
              <a:t> за валютними надходженнями від туризму 4-е місце в світі</a:t>
            </a:r>
          </a:p>
        </p:txBody>
      </p:sp>
      <p:pic>
        <p:nvPicPr>
          <p:cNvPr id="3" name="Рисунок 2"/>
          <p:cNvPicPr>
            <a:picLocks noChangeAspect="1"/>
          </p:cNvPicPr>
          <p:nvPr/>
        </p:nvPicPr>
        <p:blipFill>
          <a:blip r:embed="rId3"/>
          <a:stretch>
            <a:fillRect/>
          </a:stretch>
        </p:blipFill>
        <p:spPr>
          <a:xfrm>
            <a:off x="440430" y="2201021"/>
            <a:ext cx="2724150" cy="1676400"/>
          </a:xfrm>
          <a:prstGeom prst="rect">
            <a:avLst/>
          </a:prstGeom>
        </p:spPr>
      </p:pic>
      <p:pic>
        <p:nvPicPr>
          <p:cNvPr id="7" name="Рисунок 6"/>
          <p:cNvPicPr>
            <a:picLocks noChangeAspect="1"/>
          </p:cNvPicPr>
          <p:nvPr/>
        </p:nvPicPr>
        <p:blipFill>
          <a:blip r:embed="rId4"/>
          <a:stretch>
            <a:fillRect/>
          </a:stretch>
        </p:blipFill>
        <p:spPr>
          <a:xfrm>
            <a:off x="2156249" y="4112311"/>
            <a:ext cx="2619375" cy="1743075"/>
          </a:xfrm>
          <a:prstGeom prst="rect">
            <a:avLst/>
          </a:prstGeom>
        </p:spPr>
      </p:pic>
      <p:pic>
        <p:nvPicPr>
          <p:cNvPr id="13" name="Рисунок 12"/>
          <p:cNvPicPr>
            <a:picLocks noChangeAspect="1"/>
          </p:cNvPicPr>
          <p:nvPr/>
        </p:nvPicPr>
        <p:blipFill>
          <a:blip r:embed="rId5"/>
          <a:stretch>
            <a:fillRect/>
          </a:stretch>
        </p:blipFill>
        <p:spPr>
          <a:xfrm>
            <a:off x="6172200" y="2201021"/>
            <a:ext cx="5653850" cy="4127525"/>
          </a:xfrm>
          <a:prstGeom prst="rect">
            <a:avLst/>
          </a:prstGeom>
        </p:spPr>
      </p:pic>
    </p:spTree>
    <p:extLst>
      <p:ext uri="{BB962C8B-B14F-4D97-AF65-F5344CB8AC3E}">
        <p14:creationId xmlns:p14="http://schemas.microsoft.com/office/powerpoint/2010/main" val="3611228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Третинний сектор економіки</a:t>
            </a:r>
          </a:p>
        </p:txBody>
      </p:sp>
      <p:sp>
        <p:nvSpPr>
          <p:cNvPr id="5" name="Заголовок 1"/>
          <p:cNvSpPr txBox="1">
            <a:spLocks/>
          </p:cNvSpPr>
          <p:nvPr/>
        </p:nvSpPr>
        <p:spPr>
          <a:xfrm>
            <a:off x="-1057" y="6090276"/>
            <a:ext cx="4974336"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ТРАНСПОРТ</a:t>
            </a:r>
          </a:p>
        </p:txBody>
      </p:sp>
      <p:sp>
        <p:nvSpPr>
          <p:cNvPr id="6" name="Прямоугольник 5"/>
          <p:cNvSpPr>
            <a:spLocks noChangeArrowheads="1"/>
          </p:cNvSpPr>
          <p:nvPr/>
        </p:nvSpPr>
        <p:spPr bwMode="auto">
          <a:xfrm>
            <a:off x="158158" y="1065352"/>
            <a:ext cx="11502644" cy="707886"/>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fontAlgn="base" hangingPunct="1">
              <a:spcBef>
                <a:spcPct val="0"/>
              </a:spcBef>
              <a:spcAft>
                <a:spcPct val="0"/>
              </a:spcAft>
            </a:pPr>
            <a:r>
              <a:rPr lang="ru-RU" altLang="uk-UA" sz="2000" b="1" dirty="0">
                <a:solidFill>
                  <a:prstClr val="black"/>
                </a:solidFill>
                <a:latin typeface="Times New Roman" panose="02020603050405020304" pitchFamily="18" charset="0"/>
                <a:cs typeface="Times New Roman" panose="02020603050405020304" pitchFamily="18" charset="0"/>
              </a:rPr>
              <a:t>Китай </a:t>
            </a:r>
            <a:r>
              <a:rPr lang="ru-RU" altLang="uk-UA" sz="2000" b="1" dirty="0" err="1">
                <a:solidFill>
                  <a:prstClr val="black"/>
                </a:solidFill>
                <a:latin typeface="Times New Roman" panose="02020603050405020304" pitchFamily="18" charset="0"/>
                <a:cs typeface="Times New Roman" panose="02020603050405020304" pitchFamily="18" charset="0"/>
              </a:rPr>
              <a:t>має</a:t>
            </a:r>
            <a:r>
              <a:rPr lang="ru-RU" altLang="uk-UA" sz="2000" b="1" dirty="0">
                <a:solidFill>
                  <a:prstClr val="black"/>
                </a:solidFill>
                <a:latin typeface="Times New Roman" panose="02020603050405020304" pitchFamily="18" charset="0"/>
                <a:cs typeface="Times New Roman" panose="02020603050405020304" pitchFamily="18" charset="0"/>
              </a:rPr>
              <a:t> </a:t>
            </a:r>
            <a:r>
              <a:rPr lang="ru-RU" altLang="uk-UA" sz="2000" b="1" dirty="0" err="1">
                <a:solidFill>
                  <a:prstClr val="black"/>
                </a:solidFill>
                <a:latin typeface="Times New Roman" panose="02020603050405020304" pitchFamily="18" charset="0"/>
                <a:cs typeface="Times New Roman" panose="02020603050405020304" pitchFamily="18" charset="0"/>
              </a:rPr>
              <a:t>чимало</a:t>
            </a:r>
            <a:r>
              <a:rPr lang="ru-RU" altLang="uk-UA" sz="2000" b="1" dirty="0">
                <a:solidFill>
                  <a:prstClr val="black"/>
                </a:solidFill>
                <a:latin typeface="Times New Roman" panose="02020603050405020304" pitchFamily="18" charset="0"/>
                <a:cs typeface="Times New Roman" panose="02020603050405020304" pitchFamily="18" charset="0"/>
              </a:rPr>
              <a:t> </a:t>
            </a:r>
            <a:r>
              <a:rPr lang="ru-RU" altLang="uk-UA" sz="2000" b="1" dirty="0" err="1">
                <a:solidFill>
                  <a:prstClr val="black"/>
                </a:solidFill>
                <a:latin typeface="Times New Roman" panose="02020603050405020304" pitchFamily="18" charset="0"/>
                <a:cs typeface="Times New Roman" panose="02020603050405020304" pitchFamily="18" charset="0"/>
              </a:rPr>
              <a:t>транспортних</a:t>
            </a:r>
            <a:r>
              <a:rPr lang="ru-RU" altLang="uk-UA" sz="2000" b="1" dirty="0">
                <a:solidFill>
                  <a:prstClr val="black"/>
                </a:solidFill>
                <a:latin typeface="Times New Roman" panose="02020603050405020304" pitchFamily="18" charset="0"/>
                <a:cs typeface="Times New Roman" panose="02020603050405020304" pitchFamily="18" charset="0"/>
              </a:rPr>
              <a:t> проблем. </a:t>
            </a:r>
            <a:r>
              <a:rPr lang="ru-RU" altLang="uk-UA" sz="2000" b="1" dirty="0" err="1">
                <a:solidFill>
                  <a:prstClr val="black"/>
                </a:solidFill>
                <a:latin typeface="Times New Roman" panose="02020603050405020304" pitchFamily="18" charset="0"/>
                <a:cs typeface="Times New Roman" panose="02020603050405020304" pitchFamily="18" charset="0"/>
              </a:rPr>
              <a:t>Пересічений</a:t>
            </a:r>
            <a:r>
              <a:rPr lang="ru-RU" altLang="uk-UA" sz="2000" b="1" dirty="0">
                <a:solidFill>
                  <a:prstClr val="black"/>
                </a:solidFill>
                <a:latin typeface="Times New Roman" panose="02020603050405020304" pitchFamily="18" charset="0"/>
                <a:cs typeface="Times New Roman" panose="02020603050405020304" pitchFamily="18" charset="0"/>
              </a:rPr>
              <a:t> </a:t>
            </a:r>
            <a:r>
              <a:rPr lang="ru-RU" altLang="uk-UA" sz="2000" b="1" dirty="0" err="1">
                <a:solidFill>
                  <a:prstClr val="black"/>
                </a:solidFill>
                <a:latin typeface="Times New Roman" panose="02020603050405020304" pitchFamily="18" charset="0"/>
                <a:cs typeface="Times New Roman" panose="02020603050405020304" pitchFamily="18" charset="0"/>
              </a:rPr>
              <a:t>рельєф</a:t>
            </a:r>
            <a:r>
              <a:rPr lang="ru-RU" altLang="uk-UA" sz="2000" b="1" dirty="0">
                <a:solidFill>
                  <a:prstClr val="black"/>
                </a:solidFill>
                <a:latin typeface="Times New Roman" panose="02020603050405020304" pitchFamily="18" charset="0"/>
                <a:cs typeface="Times New Roman" panose="02020603050405020304" pitchFamily="18" charset="0"/>
              </a:rPr>
              <a:t>, </a:t>
            </a:r>
            <a:r>
              <a:rPr lang="ru-RU" altLang="uk-UA" sz="2000" b="1" dirty="0" err="1">
                <a:solidFill>
                  <a:prstClr val="black"/>
                </a:solidFill>
                <a:latin typeface="Times New Roman" panose="02020603050405020304" pitchFamily="18" charset="0"/>
                <a:cs typeface="Times New Roman" panose="02020603050405020304" pitchFamily="18" charset="0"/>
              </a:rPr>
              <a:t>високогір'я</a:t>
            </a:r>
            <a:r>
              <a:rPr lang="ru-RU" altLang="uk-UA" sz="2000" b="1" dirty="0">
                <a:solidFill>
                  <a:prstClr val="black"/>
                </a:solidFill>
                <a:latin typeface="Times New Roman" panose="02020603050405020304" pitchFamily="18" charset="0"/>
                <a:cs typeface="Times New Roman" panose="02020603050405020304" pitchFamily="18" charset="0"/>
              </a:rPr>
              <a:t> і </a:t>
            </a:r>
            <a:r>
              <a:rPr lang="ru-RU" altLang="uk-UA" sz="2000" b="1" dirty="0" err="1">
                <a:solidFill>
                  <a:prstClr val="black"/>
                </a:solidFill>
                <a:latin typeface="Times New Roman" panose="02020603050405020304" pitchFamily="18" charset="0"/>
                <a:cs typeface="Times New Roman" panose="02020603050405020304" pitchFamily="18" charset="0"/>
              </a:rPr>
              <a:t>пустелі</a:t>
            </a:r>
            <a:r>
              <a:rPr lang="ru-RU" altLang="uk-UA" sz="2000" b="1" dirty="0">
                <a:solidFill>
                  <a:prstClr val="black"/>
                </a:solidFill>
                <a:latin typeface="Times New Roman" panose="02020603050405020304" pitchFamily="18" charset="0"/>
                <a:cs typeface="Times New Roman" panose="02020603050405020304" pitchFamily="18" charset="0"/>
              </a:rPr>
              <a:t>, </a:t>
            </a:r>
            <a:r>
              <a:rPr lang="ru-RU" altLang="uk-UA" sz="2000" b="1" dirty="0" err="1">
                <a:solidFill>
                  <a:prstClr val="black"/>
                </a:solidFill>
                <a:latin typeface="Times New Roman" panose="02020603050405020304" pitchFamily="18" charset="0"/>
                <a:cs typeface="Times New Roman" panose="02020603050405020304" pitchFamily="18" charset="0"/>
              </a:rPr>
              <a:t>могутні</a:t>
            </a:r>
            <a:r>
              <a:rPr lang="ru-RU" altLang="uk-UA" sz="2000" b="1" dirty="0">
                <a:solidFill>
                  <a:prstClr val="black"/>
                </a:solidFill>
                <a:latin typeface="Times New Roman" panose="02020603050405020304" pitchFamily="18" charset="0"/>
                <a:cs typeface="Times New Roman" panose="02020603050405020304" pitchFamily="18" charset="0"/>
              </a:rPr>
              <a:t> </a:t>
            </a:r>
            <a:r>
              <a:rPr lang="ru-RU" altLang="uk-UA" sz="2000" b="1" dirty="0" err="1">
                <a:solidFill>
                  <a:prstClr val="black"/>
                </a:solidFill>
                <a:latin typeface="Times New Roman" panose="02020603050405020304" pitchFamily="18" charset="0"/>
                <a:cs typeface="Times New Roman" panose="02020603050405020304" pitchFamily="18" charset="0"/>
              </a:rPr>
              <a:t>ріки</a:t>
            </a:r>
            <a:r>
              <a:rPr lang="ru-RU" altLang="uk-UA" sz="2000" b="1" dirty="0">
                <a:solidFill>
                  <a:prstClr val="black"/>
                </a:solidFill>
                <a:latin typeface="Times New Roman" panose="02020603050405020304" pitchFamily="18" charset="0"/>
                <a:cs typeface="Times New Roman" panose="02020603050405020304" pitchFamily="18" charset="0"/>
              </a:rPr>
              <a:t> </a:t>
            </a:r>
            <a:r>
              <a:rPr lang="ru-RU" altLang="uk-UA" sz="2000" b="1" dirty="0" err="1">
                <a:solidFill>
                  <a:prstClr val="black"/>
                </a:solidFill>
                <a:latin typeface="Times New Roman" panose="02020603050405020304" pitchFamily="18" charset="0"/>
                <a:cs typeface="Times New Roman" panose="02020603050405020304" pitchFamily="18" charset="0"/>
              </a:rPr>
              <a:t>були</a:t>
            </a:r>
            <a:r>
              <a:rPr lang="ru-RU" altLang="uk-UA" sz="2000" b="1" dirty="0">
                <a:solidFill>
                  <a:prstClr val="black"/>
                </a:solidFill>
                <a:latin typeface="Times New Roman" panose="02020603050405020304" pitchFamily="18" charset="0"/>
                <a:cs typeface="Times New Roman" panose="02020603050405020304" pitchFamily="18" charset="0"/>
              </a:rPr>
              <a:t> </a:t>
            </a:r>
            <a:r>
              <a:rPr lang="ru-RU" altLang="uk-UA" sz="2000" b="1" dirty="0" err="1">
                <a:solidFill>
                  <a:prstClr val="black"/>
                </a:solidFill>
                <a:latin typeface="Times New Roman" panose="02020603050405020304" pitchFamily="18" charset="0"/>
                <a:cs typeface="Times New Roman" panose="02020603050405020304" pitchFamily="18" charset="0"/>
              </a:rPr>
              <a:t>серйозною</a:t>
            </a:r>
            <a:r>
              <a:rPr lang="ru-RU" altLang="uk-UA" sz="2000" b="1" dirty="0">
                <a:solidFill>
                  <a:prstClr val="black"/>
                </a:solidFill>
                <a:latin typeface="Times New Roman" panose="02020603050405020304" pitchFamily="18" charset="0"/>
                <a:cs typeface="Times New Roman" panose="02020603050405020304" pitchFamily="18" charset="0"/>
              </a:rPr>
              <a:t> </a:t>
            </a:r>
            <a:r>
              <a:rPr lang="ru-RU" altLang="uk-UA" sz="2000" b="1" dirty="0" err="1">
                <a:solidFill>
                  <a:prstClr val="black"/>
                </a:solidFill>
                <a:latin typeface="Times New Roman" panose="02020603050405020304" pitchFamily="18" charset="0"/>
                <a:cs typeface="Times New Roman" panose="02020603050405020304" pitchFamily="18" charset="0"/>
              </a:rPr>
              <a:t>перешкодою</a:t>
            </a:r>
            <a:r>
              <a:rPr lang="ru-RU" altLang="uk-UA" sz="2000" b="1" dirty="0">
                <a:solidFill>
                  <a:prstClr val="black"/>
                </a:solidFill>
                <a:latin typeface="Times New Roman" panose="02020603050405020304" pitchFamily="18" charset="0"/>
                <a:cs typeface="Times New Roman" panose="02020603050405020304" pitchFamily="18" charset="0"/>
              </a:rPr>
              <a:t> при транспортному </a:t>
            </a:r>
            <a:r>
              <a:rPr lang="ru-RU" altLang="uk-UA" sz="2000" b="1" dirty="0" err="1">
                <a:solidFill>
                  <a:prstClr val="black"/>
                </a:solidFill>
                <a:latin typeface="Times New Roman" panose="02020603050405020304" pitchFamily="18" charset="0"/>
                <a:cs typeface="Times New Roman" panose="02020603050405020304" pitchFamily="18" charset="0"/>
              </a:rPr>
              <a:t>будівництві</a:t>
            </a:r>
            <a:r>
              <a:rPr lang="ru-RU" altLang="uk-UA" sz="2000" b="1" dirty="0">
                <a:solidFill>
                  <a:prstClr val="black"/>
                </a:solidFill>
                <a:latin typeface="Times New Roman" panose="02020603050405020304" pitchFamily="18" charset="0"/>
                <a:cs typeface="Times New Roman" panose="02020603050405020304" pitchFamily="18" charset="0"/>
              </a:rPr>
              <a:t>.</a:t>
            </a:r>
          </a:p>
        </p:txBody>
      </p:sp>
      <p:sp>
        <p:nvSpPr>
          <p:cNvPr id="13" name="Прямоугольник 5"/>
          <p:cNvSpPr>
            <a:spLocks noChangeArrowheads="1"/>
          </p:cNvSpPr>
          <p:nvPr/>
        </p:nvSpPr>
        <p:spPr bwMode="auto">
          <a:xfrm>
            <a:off x="178895" y="1773238"/>
            <a:ext cx="11481907" cy="769441"/>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fontAlgn="base" hangingPunct="1">
              <a:spcBef>
                <a:spcPct val="0"/>
              </a:spcBef>
              <a:spcAft>
                <a:spcPct val="0"/>
              </a:spcAft>
            </a:pPr>
            <a:r>
              <a:rPr lang="ru-RU" altLang="uk-UA" sz="2000" dirty="0" err="1">
                <a:solidFill>
                  <a:prstClr val="black"/>
                </a:solidFill>
                <a:latin typeface="Times New Roman" panose="02020603050405020304" pitchFamily="18" charset="0"/>
                <a:cs typeface="Times New Roman" panose="02020603050405020304" pitchFamily="18" charset="0"/>
              </a:rPr>
              <a:t>Із</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сучасних</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видів</a:t>
            </a:r>
            <a:r>
              <a:rPr lang="ru-RU" altLang="uk-UA" sz="2000" dirty="0">
                <a:solidFill>
                  <a:prstClr val="black"/>
                </a:solidFill>
                <a:latin typeface="Times New Roman" panose="02020603050405020304" pitchFamily="18" charset="0"/>
                <a:cs typeface="Times New Roman" panose="02020603050405020304" pitchFamily="18" charset="0"/>
              </a:rPr>
              <a:t> транспорту </a:t>
            </a:r>
            <a:r>
              <a:rPr lang="ru-RU" altLang="uk-UA" sz="2000" dirty="0" err="1">
                <a:solidFill>
                  <a:prstClr val="black"/>
                </a:solidFill>
                <a:latin typeface="Times New Roman" panose="02020603050405020304" pitchFamily="18" charset="0"/>
                <a:cs typeface="Times New Roman" panose="02020603050405020304" pitchFamily="18" charset="0"/>
              </a:rPr>
              <a:t>найбільше</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значення</a:t>
            </a:r>
            <a:r>
              <a:rPr lang="ru-RU" altLang="uk-UA" sz="2000" dirty="0">
                <a:solidFill>
                  <a:prstClr val="black"/>
                </a:solidFill>
                <a:latin typeface="Times New Roman" panose="02020603050405020304" pitchFamily="18" charset="0"/>
                <a:cs typeface="Times New Roman" panose="02020603050405020304" pitchFamily="18" charset="0"/>
              </a:rPr>
              <a:t> для </a:t>
            </a:r>
            <a:r>
              <a:rPr lang="ru-RU" altLang="uk-UA" sz="2000" dirty="0" err="1">
                <a:solidFill>
                  <a:prstClr val="black"/>
                </a:solidFill>
                <a:latin typeface="Times New Roman" panose="02020603050405020304" pitchFamily="18" charset="0"/>
                <a:cs typeface="Times New Roman" panose="02020603050405020304" pitchFamily="18" charset="0"/>
              </a:rPr>
              <a:t>країни</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має</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400" b="1" dirty="0" err="1">
                <a:solidFill>
                  <a:srgbClr val="002060"/>
                </a:solidFill>
                <a:latin typeface="Times New Roman" panose="02020603050405020304" pitchFamily="18" charset="0"/>
                <a:cs typeface="Times New Roman" panose="02020603050405020304" pitchFamily="18" charset="0"/>
              </a:rPr>
              <a:t>залізничний</a:t>
            </a:r>
            <a:r>
              <a:rPr lang="ru-RU" altLang="uk-UA" sz="2400" dirty="0">
                <a:solidFill>
                  <a:srgbClr val="002060"/>
                </a:solidFill>
                <a:latin typeface="Times New Roman" panose="02020603050405020304" pitchFamily="18" charset="0"/>
                <a:cs typeface="Times New Roman" panose="02020603050405020304" pitchFamily="18" charset="0"/>
              </a:rPr>
              <a:t>.</a:t>
            </a:r>
            <a:r>
              <a:rPr lang="ru-RU" altLang="uk-UA" sz="2000" dirty="0">
                <a:solidFill>
                  <a:srgbClr val="002060"/>
                </a:solidFill>
                <a:latin typeface="Times New Roman" panose="02020603050405020304" pitchFamily="18" charset="0"/>
                <a:cs typeface="Times New Roman" panose="02020603050405020304" pitchFamily="18" charset="0"/>
              </a:rPr>
              <a:t> </a:t>
            </a:r>
          </a:p>
          <a:p>
            <a:pPr eaLnBrk="1" fontAlgn="base" hangingPunct="1">
              <a:spcBef>
                <a:spcPct val="0"/>
              </a:spcBef>
              <a:spcAft>
                <a:spcPct val="0"/>
              </a:spcAft>
            </a:pPr>
            <a:r>
              <a:rPr lang="uk-UA" altLang="uk-UA" sz="2000" dirty="0">
                <a:solidFill>
                  <a:prstClr val="black"/>
                </a:solidFill>
                <a:latin typeface="Times New Roman" panose="02020603050405020304" pitchFamily="18" charset="0"/>
                <a:cs typeface="Times New Roman" panose="02020603050405020304" pitchFamily="18" charset="0"/>
              </a:rPr>
              <a:t>¾ вантажів,1/2 пасажирів, найбільша в світі мережа високошвидкісних залізниць</a:t>
            </a:r>
            <a:endParaRPr lang="ru-RU" altLang="uk-UA" dirty="0">
              <a:solidFill>
                <a:prstClr val="black"/>
              </a:solidFill>
              <a:latin typeface="Times New Roman" panose="02020603050405020304" pitchFamily="18" charset="0"/>
              <a:cs typeface="Times New Roman" panose="02020603050405020304" pitchFamily="18" charset="0"/>
            </a:endParaRPr>
          </a:p>
        </p:txBody>
      </p:sp>
      <p:sp>
        <p:nvSpPr>
          <p:cNvPr id="14" name="Прямоугольник 6"/>
          <p:cNvSpPr>
            <a:spLocks noChangeArrowheads="1"/>
          </p:cNvSpPr>
          <p:nvPr/>
        </p:nvSpPr>
        <p:spPr bwMode="auto">
          <a:xfrm>
            <a:off x="158158" y="2638783"/>
            <a:ext cx="11778043" cy="769441"/>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fontAlgn="base" hangingPunct="1">
              <a:spcBef>
                <a:spcPct val="0"/>
              </a:spcBef>
              <a:spcAft>
                <a:spcPct val="0"/>
              </a:spcAft>
            </a:pPr>
            <a:r>
              <a:rPr lang="ru-RU" altLang="uk-UA" sz="2400" b="1" dirty="0" err="1">
                <a:solidFill>
                  <a:srgbClr val="002060"/>
                </a:solidFill>
                <a:latin typeface="Times New Roman" panose="02020603050405020304" pitchFamily="18" charset="0"/>
                <a:cs typeface="Times New Roman" panose="02020603050405020304" pitchFamily="18" charset="0"/>
              </a:rPr>
              <a:t>Річковий</a:t>
            </a:r>
            <a:r>
              <a:rPr lang="ru-RU" altLang="uk-UA" sz="2400" b="1" dirty="0">
                <a:solidFill>
                  <a:srgbClr val="002060"/>
                </a:solidFill>
                <a:latin typeface="Times New Roman" panose="02020603050405020304" pitchFamily="18" charset="0"/>
                <a:cs typeface="Times New Roman" panose="02020603050405020304" pitchFamily="18" charset="0"/>
              </a:rPr>
              <a:t> транспорт </a:t>
            </a:r>
            <a:r>
              <a:rPr lang="ru-RU" altLang="uk-UA" sz="2000" dirty="0" err="1">
                <a:solidFill>
                  <a:prstClr val="black"/>
                </a:solidFill>
                <a:latin typeface="Times New Roman" panose="02020603050405020304" pitchFamily="18" charset="0"/>
                <a:cs typeface="Times New Roman" panose="02020603050405020304" pitchFamily="18" charset="0"/>
              </a:rPr>
              <a:t>найбільше</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розвинений</a:t>
            </a:r>
            <a:r>
              <a:rPr lang="ru-RU" altLang="uk-UA" sz="2000" dirty="0">
                <a:solidFill>
                  <a:prstClr val="black"/>
                </a:solidFill>
                <a:latin typeface="Times New Roman" panose="02020603050405020304" pitchFamily="18" charset="0"/>
                <a:cs typeface="Times New Roman" panose="02020603050405020304" pitchFamily="18" charset="0"/>
              </a:rPr>
              <a:t> на </a:t>
            </a:r>
            <a:r>
              <a:rPr lang="ru-RU" altLang="uk-UA" sz="2000" dirty="0" err="1">
                <a:solidFill>
                  <a:prstClr val="black"/>
                </a:solidFill>
                <a:latin typeface="Times New Roman" panose="02020603050405020304" pitchFamily="18" charset="0"/>
                <a:cs typeface="Times New Roman" panose="02020603050405020304" pitchFamily="18" charset="0"/>
              </a:rPr>
              <a:t>Янцзи</a:t>
            </a:r>
            <a:r>
              <a:rPr lang="ru-RU" altLang="uk-UA" sz="2000" dirty="0">
                <a:solidFill>
                  <a:prstClr val="black"/>
                </a:solidFill>
                <a:latin typeface="Times New Roman" panose="02020603050405020304" pitchFamily="18" charset="0"/>
                <a:cs typeface="Times New Roman" panose="02020603050405020304" pitchFamily="18" charset="0"/>
              </a:rPr>
              <a:t>, по Великому </a:t>
            </a:r>
            <a:r>
              <a:rPr lang="ru-RU" altLang="uk-UA" sz="2000" dirty="0" err="1">
                <a:solidFill>
                  <a:prstClr val="black"/>
                </a:solidFill>
                <a:latin typeface="Times New Roman" panose="02020603050405020304" pitchFamily="18" charset="0"/>
                <a:cs typeface="Times New Roman" panose="02020603050405020304" pitchFamily="18" charset="0"/>
              </a:rPr>
              <a:t>Китайському</a:t>
            </a:r>
            <a:r>
              <a:rPr lang="ru-RU" altLang="uk-UA" sz="2000" dirty="0">
                <a:solidFill>
                  <a:prstClr val="black"/>
                </a:solidFill>
                <a:latin typeface="Times New Roman" panose="02020603050405020304" pitchFamily="18" charset="0"/>
                <a:cs typeface="Times New Roman" panose="02020603050405020304" pitchFamily="18" charset="0"/>
              </a:rPr>
              <a:t> каналу, в </a:t>
            </a:r>
            <a:r>
              <a:rPr lang="ru-RU" altLang="uk-UA" sz="2000" dirty="0" err="1">
                <a:solidFill>
                  <a:prstClr val="black"/>
                </a:solidFill>
                <a:latin typeface="Times New Roman" panose="02020603050405020304" pitchFamily="18" charset="0"/>
                <a:cs typeface="Times New Roman" panose="02020603050405020304" pitchFamily="18" charset="0"/>
              </a:rPr>
              <a:t>нижній</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течії</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Сіцзяну</a:t>
            </a:r>
            <a:r>
              <a:rPr lang="ru-RU" altLang="uk-UA" sz="2000" dirty="0">
                <a:solidFill>
                  <a:prstClr val="black"/>
                </a:solidFill>
                <a:latin typeface="Times New Roman" panose="02020603050405020304" pitchFamily="18" charset="0"/>
                <a:cs typeface="Times New Roman" panose="02020603050405020304" pitchFamily="18" charset="0"/>
              </a:rPr>
              <a:t> і </a:t>
            </a:r>
            <a:r>
              <a:rPr lang="ru-RU" altLang="uk-UA" sz="2000" dirty="0" err="1">
                <a:solidFill>
                  <a:prstClr val="black"/>
                </a:solidFill>
                <a:latin typeface="Times New Roman" panose="02020603050405020304" pitchFamily="18" charset="0"/>
                <a:cs typeface="Times New Roman" panose="02020603050405020304" pitchFamily="18" charset="0"/>
              </a:rPr>
              <a:t>Сунгарі</a:t>
            </a:r>
            <a:r>
              <a:rPr lang="ru-RU" altLang="uk-UA" sz="2000" dirty="0">
                <a:solidFill>
                  <a:prstClr val="black"/>
                </a:solidFill>
                <a:latin typeface="Times New Roman" panose="02020603050405020304" pitchFamily="18" charset="0"/>
                <a:cs typeface="Times New Roman" panose="02020603050405020304" pitchFamily="18" charset="0"/>
              </a:rPr>
              <a:t>.</a:t>
            </a:r>
          </a:p>
        </p:txBody>
      </p:sp>
      <p:sp>
        <p:nvSpPr>
          <p:cNvPr id="15" name="Прямоугольник 7"/>
          <p:cNvSpPr>
            <a:spLocks noChangeArrowheads="1"/>
          </p:cNvSpPr>
          <p:nvPr/>
        </p:nvSpPr>
        <p:spPr bwMode="auto">
          <a:xfrm>
            <a:off x="131245" y="3504328"/>
            <a:ext cx="11529557" cy="769441"/>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fontAlgn="base" hangingPunct="1">
              <a:spcBef>
                <a:spcPct val="0"/>
              </a:spcBef>
              <a:spcAft>
                <a:spcPct val="0"/>
              </a:spcAft>
            </a:pPr>
            <a:r>
              <a:rPr lang="ru-RU" altLang="uk-UA" sz="2400" b="1" dirty="0">
                <a:solidFill>
                  <a:srgbClr val="FF0000"/>
                </a:solidFill>
                <a:latin typeface="Times New Roman" panose="02020603050405020304" pitchFamily="18" charset="0"/>
                <a:cs typeface="Times New Roman" panose="02020603050405020304" pitchFamily="18" charset="0"/>
              </a:rPr>
              <a:t>А</a:t>
            </a:r>
            <a:r>
              <a:rPr lang="uk-UA" altLang="uk-UA" sz="2400" b="1" dirty="0" err="1">
                <a:solidFill>
                  <a:srgbClr val="FF0000"/>
                </a:solidFill>
                <a:latin typeface="Times New Roman" panose="02020603050405020304" pitchFamily="18" charset="0"/>
                <a:cs typeface="Times New Roman" panose="02020603050405020304" pitchFamily="18" charset="0"/>
              </a:rPr>
              <a:t>втодороги</a:t>
            </a:r>
            <a:r>
              <a:rPr lang="uk-UA" altLang="uk-UA" sz="2400" dirty="0">
                <a:solidFill>
                  <a:srgbClr val="FF0000"/>
                </a:solidFill>
                <a:latin typeface="Times New Roman" panose="02020603050405020304" pitchFamily="18" charset="0"/>
                <a:cs typeface="Times New Roman" panose="02020603050405020304" pitchFamily="18" charset="0"/>
              </a:rPr>
              <a:t> </a:t>
            </a:r>
            <a:r>
              <a:rPr lang="uk-UA" altLang="uk-UA" sz="2400" dirty="0">
                <a:solidFill>
                  <a:prstClr val="black"/>
                </a:solidFill>
                <a:latin typeface="Times New Roman" panose="02020603050405020304" pitchFamily="18" charset="0"/>
                <a:cs typeface="Times New Roman" panose="02020603050405020304" pitchFamily="18" charset="0"/>
              </a:rPr>
              <a:t>- 70% високошвидкісні автостради</a:t>
            </a:r>
          </a:p>
          <a:p>
            <a:pPr eaLnBrk="1" fontAlgn="base" hangingPunct="1">
              <a:spcBef>
                <a:spcPct val="0"/>
              </a:spcBef>
              <a:spcAft>
                <a:spcPct val="0"/>
              </a:spcAft>
            </a:pPr>
            <a:endParaRPr lang="ru-RU" altLang="uk-UA" sz="2000" dirty="0">
              <a:solidFill>
                <a:prstClr val="black"/>
              </a:solidFill>
              <a:latin typeface="Times New Roman" panose="02020603050405020304" pitchFamily="18" charset="0"/>
              <a:cs typeface="Times New Roman" panose="02020603050405020304" pitchFamily="18" charset="0"/>
            </a:endParaRPr>
          </a:p>
        </p:txBody>
      </p:sp>
      <p:sp>
        <p:nvSpPr>
          <p:cNvPr id="16" name="Прямоугольник 8"/>
          <p:cNvSpPr>
            <a:spLocks noChangeArrowheads="1"/>
          </p:cNvSpPr>
          <p:nvPr/>
        </p:nvSpPr>
        <p:spPr bwMode="auto">
          <a:xfrm>
            <a:off x="178895" y="4369873"/>
            <a:ext cx="6788833" cy="1446550"/>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fontAlgn="base" hangingPunct="1">
              <a:spcBef>
                <a:spcPct val="0"/>
              </a:spcBef>
              <a:spcAft>
                <a:spcPct val="0"/>
              </a:spcAft>
            </a:pPr>
            <a:r>
              <a:rPr lang="ru-RU" altLang="uk-UA" sz="2400" b="1" dirty="0" err="1">
                <a:solidFill>
                  <a:srgbClr val="00B050"/>
                </a:solidFill>
                <a:latin typeface="Times New Roman" panose="02020603050405020304" pitchFamily="18" charset="0"/>
                <a:cs typeface="Times New Roman" panose="02020603050405020304" pitchFamily="18" charset="0"/>
              </a:rPr>
              <a:t>Морський</a:t>
            </a:r>
            <a:r>
              <a:rPr lang="ru-RU" altLang="uk-UA" sz="2000" b="1" dirty="0">
                <a:solidFill>
                  <a:srgbClr val="00B050"/>
                </a:solidFill>
                <a:latin typeface="Times New Roman" panose="02020603050405020304" pitchFamily="18" charset="0"/>
                <a:cs typeface="Times New Roman" panose="02020603050405020304" pitchFamily="18" charset="0"/>
              </a:rPr>
              <a:t> (</a:t>
            </a:r>
            <a:r>
              <a:rPr lang="uk-UA" altLang="uk-UA" sz="2000" b="1" dirty="0">
                <a:solidFill>
                  <a:prstClr val="black"/>
                </a:solidFill>
                <a:latin typeface="Times New Roman" panose="02020603050405020304" pitchFamily="18" charset="0"/>
                <a:cs typeface="Times New Roman" panose="02020603050405020304" pitchFamily="18" charset="0"/>
              </a:rPr>
              <a:t>2000 морських портів) Найбільші </a:t>
            </a:r>
            <a:r>
              <a:rPr lang="ru-RU" altLang="uk-UA" sz="2000" dirty="0" err="1">
                <a:solidFill>
                  <a:prstClr val="black"/>
                </a:solidFill>
                <a:latin typeface="Times New Roman" panose="02020603050405020304" pitchFamily="18" charset="0"/>
                <a:cs typeface="Times New Roman" panose="02020603050405020304" pitchFamily="18" charset="0"/>
              </a:rPr>
              <a:t>морські</a:t>
            </a:r>
            <a:r>
              <a:rPr lang="ru-RU" altLang="uk-UA" sz="2000" dirty="0">
                <a:solidFill>
                  <a:prstClr val="black"/>
                </a:solidFill>
                <a:latin typeface="Times New Roman" panose="02020603050405020304" pitchFamily="18" charset="0"/>
                <a:cs typeface="Times New Roman" panose="02020603050405020304" pitchFamily="18" charset="0"/>
              </a:rPr>
              <a:t> порти – </a:t>
            </a:r>
            <a:r>
              <a:rPr lang="ru-RU" altLang="uk-UA" sz="2000" b="1" u="sng" dirty="0">
                <a:solidFill>
                  <a:prstClr val="black"/>
                </a:solidFill>
                <a:latin typeface="Times New Roman" panose="02020603050405020304" pitchFamily="18" charset="0"/>
                <a:cs typeface="Times New Roman" panose="02020603050405020304" pitchFamily="18" charset="0"/>
              </a:rPr>
              <a:t>Шанхай, Далянь і </a:t>
            </a:r>
            <a:r>
              <a:rPr lang="ru-RU" altLang="uk-UA" sz="2000" b="1" u="sng" dirty="0" err="1">
                <a:solidFill>
                  <a:prstClr val="black"/>
                </a:solidFill>
                <a:latin typeface="Times New Roman" panose="02020603050405020304" pitchFamily="18" charset="0"/>
                <a:cs typeface="Times New Roman" panose="02020603050405020304" pitchFamily="18" charset="0"/>
              </a:rPr>
              <a:t>Ціньхуандао</a:t>
            </a:r>
            <a:r>
              <a:rPr lang="ru-RU" altLang="uk-UA" sz="2000" dirty="0">
                <a:solidFill>
                  <a:prstClr val="black"/>
                </a:solidFill>
                <a:latin typeface="Times New Roman" panose="02020603050405020304" pitchFamily="18" charset="0"/>
                <a:cs typeface="Times New Roman" panose="02020603050405020304" pitchFamily="18" charset="0"/>
              </a:rPr>
              <a:t>.</a:t>
            </a:r>
          </a:p>
          <a:p>
            <a:pPr eaLnBrk="1" fontAlgn="base" hangingPunct="1">
              <a:spcBef>
                <a:spcPct val="0"/>
              </a:spcBef>
              <a:spcAft>
                <a:spcPct val="0"/>
              </a:spcAft>
            </a:pPr>
            <a:r>
              <a:rPr lang="ru-RU" altLang="uk-UA" sz="2400" b="1" dirty="0" err="1">
                <a:solidFill>
                  <a:srgbClr val="00B050"/>
                </a:solidFill>
                <a:latin typeface="Times New Roman" panose="02020603050405020304" pitchFamily="18" charset="0"/>
                <a:cs typeface="Times New Roman" panose="02020603050405020304" pitchFamily="18" charset="0"/>
              </a:rPr>
              <a:t>Авіаційний</a:t>
            </a:r>
            <a:r>
              <a:rPr lang="ru-RU" altLang="uk-UA" sz="2400" b="1" dirty="0">
                <a:solidFill>
                  <a:srgbClr val="00B050"/>
                </a:solidFill>
                <a:latin typeface="Times New Roman" panose="02020603050405020304" pitchFamily="18" charset="0"/>
                <a:cs typeface="Times New Roman" panose="02020603050405020304" pitchFamily="18" charset="0"/>
              </a:rPr>
              <a:t> </a:t>
            </a:r>
            <a:r>
              <a:rPr lang="ru-RU" altLang="uk-UA" sz="2000" b="1" dirty="0">
                <a:solidFill>
                  <a:srgbClr val="00B050"/>
                </a:solidFill>
                <a:latin typeface="Times New Roman" panose="02020603050405020304" pitchFamily="18" charset="0"/>
                <a:cs typeface="Times New Roman" panose="02020603050405020304" pitchFamily="18" charset="0"/>
              </a:rPr>
              <a:t>транспорт </a:t>
            </a:r>
            <a:r>
              <a:rPr lang="ru-RU" altLang="uk-UA" sz="2000" dirty="0">
                <a:solidFill>
                  <a:prstClr val="black"/>
                </a:solidFill>
                <a:latin typeface="Times New Roman" panose="02020603050405020304" pitchFamily="18" charset="0"/>
                <a:cs typeface="Times New Roman" panose="02020603050405020304" pitchFamily="18" charset="0"/>
              </a:rPr>
              <a:t>Китаю </a:t>
            </a:r>
            <a:r>
              <a:rPr lang="ru-RU" altLang="uk-UA" sz="2000" dirty="0" err="1">
                <a:solidFill>
                  <a:prstClr val="black"/>
                </a:solidFill>
                <a:latin typeface="Times New Roman" panose="02020603050405020304" pitchFamily="18" charset="0"/>
                <a:cs typeface="Times New Roman" panose="02020603050405020304" pitchFamily="18" charset="0"/>
              </a:rPr>
              <a:t>набув</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значного</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розвитку</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Найбільшими</a:t>
            </a:r>
            <a:r>
              <a:rPr lang="ru-RU" altLang="uk-UA" sz="2000" dirty="0">
                <a:solidFill>
                  <a:prstClr val="black"/>
                </a:solidFill>
                <a:latin typeface="Times New Roman" panose="02020603050405020304" pitchFamily="18" charset="0"/>
                <a:cs typeface="Times New Roman" panose="02020603050405020304" pitchFamily="18" charset="0"/>
              </a:rPr>
              <a:t> </a:t>
            </a:r>
            <a:r>
              <a:rPr lang="ru-RU" altLang="uk-UA" sz="2000" dirty="0" err="1">
                <a:solidFill>
                  <a:prstClr val="black"/>
                </a:solidFill>
                <a:latin typeface="Times New Roman" panose="02020603050405020304" pitchFamily="18" charset="0"/>
                <a:cs typeface="Times New Roman" panose="02020603050405020304" pitchFamily="18" charset="0"/>
              </a:rPr>
              <a:t>аеропортами</a:t>
            </a:r>
            <a:r>
              <a:rPr lang="ru-RU" altLang="uk-UA" sz="2000" dirty="0">
                <a:solidFill>
                  <a:prstClr val="black"/>
                </a:solidFill>
                <a:latin typeface="Times New Roman" panose="02020603050405020304" pitchFamily="18" charset="0"/>
                <a:cs typeface="Times New Roman" panose="02020603050405020304" pitchFamily="18" charset="0"/>
              </a:rPr>
              <a:t> є </a:t>
            </a:r>
            <a:r>
              <a:rPr lang="ru-RU" altLang="uk-UA" sz="2000" b="1" u="sng" dirty="0" err="1">
                <a:solidFill>
                  <a:prstClr val="black"/>
                </a:solidFill>
                <a:latin typeface="Times New Roman" panose="02020603050405020304" pitchFamily="18" charset="0"/>
                <a:cs typeface="Times New Roman" panose="02020603050405020304" pitchFamily="18" charset="0"/>
              </a:rPr>
              <a:t>Пекін</a:t>
            </a:r>
            <a:r>
              <a:rPr lang="ru-RU" altLang="uk-UA" sz="2000" b="1" u="sng" dirty="0">
                <a:solidFill>
                  <a:prstClr val="black"/>
                </a:solidFill>
                <a:latin typeface="Times New Roman" panose="02020603050405020304" pitchFamily="18" charset="0"/>
                <a:cs typeface="Times New Roman" panose="02020603050405020304" pitchFamily="18" charset="0"/>
              </a:rPr>
              <a:t>, Шанхай і Гуанчжоу</a:t>
            </a:r>
            <a:r>
              <a:rPr lang="ru-RU" altLang="uk-UA" sz="2000" dirty="0">
                <a:solidFill>
                  <a:prstClr val="black"/>
                </a:solidFill>
                <a:latin typeface="Times New Roman" panose="02020603050405020304" pitchFamily="18" charset="0"/>
                <a:cs typeface="Times New Roman" panose="02020603050405020304" pitchFamily="18" charset="0"/>
              </a:rPr>
              <a:t>, </a:t>
            </a:r>
          </a:p>
        </p:txBody>
      </p:sp>
      <p:pic>
        <p:nvPicPr>
          <p:cNvPr id="2" name="Рисунок 1"/>
          <p:cNvPicPr>
            <a:picLocks noChangeAspect="1"/>
          </p:cNvPicPr>
          <p:nvPr/>
        </p:nvPicPr>
        <p:blipFill>
          <a:blip r:embed="rId3"/>
          <a:stretch>
            <a:fillRect/>
          </a:stretch>
        </p:blipFill>
        <p:spPr>
          <a:xfrm>
            <a:off x="9744288" y="4320711"/>
            <a:ext cx="2286000" cy="2000250"/>
          </a:xfrm>
          <a:prstGeom prst="rect">
            <a:avLst/>
          </a:prstGeom>
        </p:spPr>
      </p:pic>
      <p:pic>
        <p:nvPicPr>
          <p:cNvPr id="3" name="Рисунок 2"/>
          <p:cNvPicPr>
            <a:picLocks noChangeAspect="1"/>
          </p:cNvPicPr>
          <p:nvPr/>
        </p:nvPicPr>
        <p:blipFill>
          <a:blip r:embed="rId4"/>
          <a:stretch>
            <a:fillRect/>
          </a:stretch>
        </p:blipFill>
        <p:spPr>
          <a:xfrm>
            <a:off x="7048167" y="3723656"/>
            <a:ext cx="2602034" cy="2869533"/>
          </a:xfrm>
          <a:prstGeom prst="rect">
            <a:avLst/>
          </a:prstGeom>
        </p:spPr>
      </p:pic>
    </p:spTree>
    <p:extLst>
      <p:ext uri="{BB962C8B-B14F-4D97-AF65-F5344CB8AC3E}">
        <p14:creationId xmlns:p14="http://schemas.microsoft.com/office/powerpoint/2010/main" val="1334482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Вторинний сектор економіки</a:t>
            </a:r>
          </a:p>
        </p:txBody>
      </p:sp>
      <p:sp>
        <p:nvSpPr>
          <p:cNvPr id="6" name="Rectangle 3"/>
          <p:cNvSpPr txBox="1">
            <a:spLocks/>
          </p:cNvSpPr>
          <p:nvPr/>
        </p:nvSpPr>
        <p:spPr bwMode="auto">
          <a:xfrm>
            <a:off x="6473861" y="1862183"/>
            <a:ext cx="5568950" cy="3273425"/>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vert="horz" wrap="square" lIns="91440" tIns="45720" rIns="91440" bIns="45720" numCol="1" anchor="t" anchorCtr="0" compatLnSpc="1">
            <a:prstTxWarp prst="textNoShape">
              <a:avLst/>
            </a:prstTxWarp>
          </a:bodyPr>
          <a:lst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228600" marR="0" lvl="0" indent="-182563" algn="l" defTabSz="914400" rtl="0" eaLnBrk="0" fontAlgn="base" latinLnBrk="0" hangingPunct="0">
              <a:lnSpc>
                <a:spcPct val="100000"/>
              </a:lnSpc>
              <a:spcBef>
                <a:spcPct val="20000"/>
              </a:spcBef>
              <a:spcAft>
                <a:spcPts val="300"/>
              </a:spcAft>
              <a:buClr>
                <a:srgbClr val="C3260C"/>
              </a:buClr>
              <a:buSzPct val="130000"/>
              <a:buFont typeface="Wingdings" panose="05000000000000000000" pitchFamily="2" charset="2"/>
              <a:buChar char="§"/>
              <a:tabLst/>
              <a:defRPr/>
            </a:pPr>
            <a:r>
              <a:rPr kumimoji="0" lang="uk-UA" altLang="uk-UA" sz="2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ТЕС</a:t>
            </a:r>
            <a:r>
              <a:rPr kumimoji="0" lang="uk-UA" altLang="uk-UA" sz="24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a:t>
            </a: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64% (на вугіллі, переважно імпортній нафті)</a:t>
            </a:r>
          </a:p>
          <a:p>
            <a:pPr marL="228600" marR="0" lvl="0" indent="-182563" algn="l" defTabSz="914400" rtl="0" eaLnBrk="0" fontAlgn="base" latinLnBrk="0" hangingPunct="0">
              <a:lnSpc>
                <a:spcPct val="100000"/>
              </a:lnSpc>
              <a:spcBef>
                <a:spcPct val="20000"/>
              </a:spcBef>
              <a:spcAft>
                <a:spcPts val="300"/>
              </a:spcAft>
              <a:buClr>
                <a:srgbClr val="C3260C"/>
              </a:buClr>
              <a:buSzPct val="130000"/>
              <a:buFont typeface="Wingdings" panose="05000000000000000000" pitchFamily="2" charset="2"/>
              <a:buChar char="§"/>
              <a:tabLst/>
              <a:defRPr/>
            </a:pPr>
            <a:r>
              <a:rPr kumimoji="0" lang="uk-UA" altLang="uk-UA" sz="24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ГЕС</a:t>
            </a:r>
            <a:r>
              <a:rPr kumimoji="0" lang="uk-UA" altLang="uk-UA" sz="24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a:t>
            </a: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20%. </a:t>
            </a:r>
            <a:r>
              <a:rPr kumimoji="0" lang="ru-RU" altLang="uk-UA" sz="2400" b="0" i="0" u="none" strike="noStrike" kern="1200" cap="none" spc="0" normalizeH="0" baseline="0" noProof="0" dirty="0" err="1">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Найбільші</a:t>
            </a:r>
            <a:r>
              <a:rPr kumimoji="0" lang="ru-RU"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з них </a:t>
            </a:r>
            <a:r>
              <a:rPr kumimoji="0" lang="ru-RU" altLang="uk-UA" sz="2400" b="0" i="0" u="none" strike="noStrike" kern="1200" cap="none" spc="0" normalizeH="0" baseline="0" noProof="0" dirty="0" err="1">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збудовано</a:t>
            </a:r>
            <a:r>
              <a:rPr kumimoji="0" lang="ru-RU"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на </a:t>
            </a:r>
            <a:r>
              <a:rPr kumimoji="0" lang="ru-RU" altLang="uk-UA" sz="2400" b="0" i="0" u="none" strike="noStrike" kern="1200" cap="none" spc="0" normalizeH="0" baseline="0" noProof="0" dirty="0" err="1">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річках</a:t>
            </a:r>
            <a:r>
              <a:rPr kumimoji="0" lang="ru-RU"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a:t>
            </a:r>
            <a:r>
              <a:rPr kumimoji="0" lang="ru-RU" altLang="uk-UA" sz="2400" b="0" i="0" u="none" strike="noStrike" kern="1200" cap="none" spc="0" normalizeH="0" baseline="0" noProof="0" dirty="0" err="1">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Хуанхе</a:t>
            </a:r>
            <a:r>
              <a:rPr kumimoji="0" lang="ru-RU"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a:t>
            </a:r>
            <a:r>
              <a:rPr kumimoji="0" lang="ru-RU" altLang="uk-UA" sz="2400" b="0" i="0" u="none" strike="noStrike" kern="1200" cap="none" spc="0" normalizeH="0" baseline="0" noProof="0" dirty="0" err="1">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Янцзи</a:t>
            </a:r>
            <a:r>
              <a:rPr kumimoji="0" lang="ru-RU"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a:t>
            </a:r>
            <a:r>
              <a:rPr kumimoji="0" lang="ru-RU" altLang="uk-UA" sz="2400" b="0" i="0" u="none" strike="noStrike" kern="1200" cap="none" spc="0" normalizeH="0" baseline="0" noProof="0" dirty="0" err="1">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Сунгарі</a:t>
            </a:r>
            <a:endPar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a:p>
            <a:pPr marL="228600" marR="0" lvl="0" indent="-182563" algn="l" defTabSz="914400" rtl="0" eaLnBrk="0" fontAlgn="base" latinLnBrk="0" hangingPunct="0">
              <a:lnSpc>
                <a:spcPct val="100000"/>
              </a:lnSpc>
              <a:spcBef>
                <a:spcPct val="20000"/>
              </a:spcBef>
              <a:spcAft>
                <a:spcPts val="300"/>
              </a:spcAft>
              <a:buClr>
                <a:srgbClr val="C3260C"/>
              </a:buClr>
              <a:buSzPct val="130000"/>
              <a:buFont typeface="Wingdings" panose="05000000000000000000" pitchFamily="2" charset="2"/>
              <a:buChar char="§"/>
              <a:tabLst/>
              <a:defRPr/>
            </a:pPr>
            <a:r>
              <a:rPr kumimoji="0" lang="uk-UA" altLang="uk-UA" sz="2400" b="1"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АЕС </a:t>
            </a: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 2% (до 2030 р. – найбільший в світі споживач атомної енергії)</a:t>
            </a:r>
          </a:p>
          <a:p>
            <a:pPr marL="228600" marR="0" lvl="0" indent="-182563" algn="l" defTabSz="914400" rtl="0" eaLnBrk="0" fontAlgn="base" latinLnBrk="0" hangingPunct="0">
              <a:lnSpc>
                <a:spcPct val="100000"/>
              </a:lnSpc>
              <a:spcBef>
                <a:spcPct val="20000"/>
              </a:spcBef>
              <a:spcAft>
                <a:spcPts val="300"/>
              </a:spcAft>
              <a:buClr>
                <a:srgbClr val="C3260C"/>
              </a:buClr>
              <a:buSzPct val="130000"/>
              <a:buFont typeface="Wingdings" panose="05000000000000000000" pitchFamily="2" charset="2"/>
              <a:buChar char="§"/>
              <a:tabLst/>
              <a:defRPr/>
            </a:pPr>
            <a:r>
              <a:rPr kumimoji="0" lang="uk-UA" altLang="uk-UA" sz="2400" b="1" i="0" u="none" strike="noStrike" kern="1200" cap="none" spc="0" normalizeH="0" baseline="0" noProof="0" dirty="0">
                <a:ln>
                  <a:noFill/>
                </a:ln>
                <a:solidFill>
                  <a:srgbClr val="00B050"/>
                </a:solidFill>
                <a:effectLst/>
                <a:uLnTx/>
                <a:uFillTx/>
                <a:latin typeface="Times New Roman" panose="02020603050405020304" pitchFamily="18" charset="0"/>
                <a:ea typeface="+mn-ea"/>
                <a:cs typeface="Times New Roman" panose="02020603050405020304" pitchFamily="18" charset="0"/>
              </a:rPr>
              <a:t>ВДЕ </a:t>
            </a: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-14% (вітрові, сонячні, геотермальні, біоенергетика)</a:t>
            </a:r>
            <a:endParaRPr kumimoji="0" lang="ru-RU"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sp>
        <p:nvSpPr>
          <p:cNvPr id="7" name="Rectangle 5"/>
          <p:cNvSpPr>
            <a:spLocks noChangeArrowheads="1"/>
          </p:cNvSpPr>
          <p:nvPr/>
        </p:nvSpPr>
        <p:spPr bwMode="auto">
          <a:xfrm>
            <a:off x="99187" y="1961958"/>
            <a:ext cx="3657600" cy="1323439"/>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fontAlgn="base" hangingPunct="1">
              <a:spcBef>
                <a:spcPct val="0"/>
              </a:spcBef>
              <a:spcAft>
                <a:spcPct val="0"/>
              </a:spcAft>
            </a:pPr>
            <a:r>
              <a:rPr lang="uk-UA" altLang="uk-UA" sz="2000" dirty="0">
                <a:solidFill>
                  <a:prstClr val="black"/>
                </a:solidFill>
                <a:latin typeface="Times New Roman" panose="02020603050405020304" pitchFamily="18" charset="0"/>
                <a:cs typeface="Times New Roman" panose="02020603050405020304" pitchFamily="18" charset="0"/>
              </a:rPr>
              <a:t>ГЕС </a:t>
            </a:r>
            <a:r>
              <a:rPr lang="uk-UA" altLang="uk-UA" sz="2000" dirty="0">
                <a:solidFill>
                  <a:srgbClr val="A50021"/>
                </a:solidFill>
                <a:latin typeface="Times New Roman" panose="02020603050405020304" pitchFamily="18" charset="0"/>
                <a:cs typeface="Times New Roman" panose="02020603050405020304" pitchFamily="18" charset="0"/>
              </a:rPr>
              <a:t>"Три ущелини",</a:t>
            </a:r>
            <a:r>
              <a:rPr lang="uk-UA" altLang="uk-UA" sz="2000" dirty="0">
                <a:solidFill>
                  <a:prstClr val="black"/>
                </a:solidFill>
                <a:latin typeface="Times New Roman" panose="02020603050405020304" pitchFamily="18" charset="0"/>
                <a:cs typeface="Times New Roman" panose="02020603050405020304" pitchFamily="18" charset="0"/>
              </a:rPr>
              <a:t> розташована на річці Янцзи в Китаї, є найпотужнішою електростанцією в світі</a:t>
            </a:r>
          </a:p>
        </p:txBody>
      </p:sp>
      <p:sp>
        <p:nvSpPr>
          <p:cNvPr id="8" name="Прямоугольник 3"/>
          <p:cNvSpPr>
            <a:spLocks noChangeArrowheads="1"/>
          </p:cNvSpPr>
          <p:nvPr/>
        </p:nvSpPr>
        <p:spPr bwMode="auto">
          <a:xfrm>
            <a:off x="832514" y="1126461"/>
            <a:ext cx="9523554" cy="461962"/>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marL="44450"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fontAlgn="base" hangingPunct="1">
              <a:spcBef>
                <a:spcPct val="0"/>
              </a:spcBef>
              <a:spcAft>
                <a:spcPct val="0"/>
              </a:spcAft>
            </a:pPr>
            <a:r>
              <a:rPr lang="uk-UA" altLang="uk-UA" sz="2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Виробництво електроенергії – ІІ місце в світі (після США)</a:t>
            </a:r>
          </a:p>
        </p:txBody>
      </p:sp>
      <p:sp>
        <p:nvSpPr>
          <p:cNvPr id="9" name="Прямоугольник 8"/>
          <p:cNvSpPr/>
          <p:nvPr/>
        </p:nvSpPr>
        <p:spPr>
          <a:xfrm>
            <a:off x="106752" y="3593651"/>
            <a:ext cx="3303588" cy="1200150"/>
          </a:xfrm>
          <a:prstGeom prst="rect">
            <a:avLst/>
          </a:prstGeom>
        </p:spPr>
        <p:txBody>
          <a:bodyPr>
            <a:spAutoFit/>
          </a:bodyPr>
          <a:lstStyle/>
          <a:p>
            <a:pPr algn="ctr" fontAlgn="base">
              <a:spcBef>
                <a:spcPct val="0"/>
              </a:spcBef>
              <a:spcAft>
                <a:spcPct val="0"/>
              </a:spcAft>
              <a:defRPr/>
            </a:pPr>
            <a:r>
              <a:rPr lang="ru-RU" b="1" dirty="0" err="1">
                <a:solidFill>
                  <a:srgbClr val="B4DCFA">
                    <a:lumMod val="50000"/>
                  </a:srgbClr>
                </a:solidFill>
                <a:latin typeface="Times New Roman" pitchFamily="18" charset="0"/>
                <a:cs typeface="Times New Roman" pitchFamily="18" charset="0"/>
              </a:rPr>
              <a:t>Найбільша</a:t>
            </a:r>
            <a:r>
              <a:rPr lang="ru-RU" b="1" dirty="0">
                <a:solidFill>
                  <a:srgbClr val="B4DCFA">
                    <a:lumMod val="50000"/>
                  </a:srgbClr>
                </a:solidFill>
                <a:latin typeface="Times New Roman" pitchFamily="18" charset="0"/>
                <a:cs typeface="Times New Roman" pitchFamily="18" charset="0"/>
              </a:rPr>
              <a:t> в </a:t>
            </a:r>
            <a:r>
              <a:rPr lang="ru-RU" b="1" dirty="0" err="1">
                <a:solidFill>
                  <a:srgbClr val="B4DCFA">
                    <a:lumMod val="50000"/>
                  </a:srgbClr>
                </a:solidFill>
                <a:latin typeface="Times New Roman" pitchFamily="18" charset="0"/>
                <a:cs typeface="Times New Roman" pitchFamily="18" charset="0"/>
              </a:rPr>
              <a:t>Китаї</a:t>
            </a:r>
            <a:r>
              <a:rPr lang="ru-RU" b="1" dirty="0">
                <a:solidFill>
                  <a:srgbClr val="B4DCFA">
                    <a:lumMod val="50000"/>
                  </a:srgbClr>
                </a:solidFill>
                <a:latin typeface="Times New Roman" pitchFamily="18" charset="0"/>
                <a:cs typeface="Times New Roman" pitchFamily="18" charset="0"/>
              </a:rPr>
              <a:t> </a:t>
            </a:r>
            <a:r>
              <a:rPr lang="ru-RU" b="1" dirty="0" err="1">
                <a:solidFill>
                  <a:srgbClr val="B4DCFA">
                    <a:lumMod val="50000"/>
                  </a:srgbClr>
                </a:solidFill>
                <a:latin typeface="Times New Roman" pitchFamily="18" charset="0"/>
                <a:cs typeface="Times New Roman" pitchFamily="18" charset="0"/>
              </a:rPr>
              <a:t>ГеоТЕС</a:t>
            </a:r>
            <a:r>
              <a:rPr lang="ru-RU" b="1" dirty="0">
                <a:solidFill>
                  <a:srgbClr val="B4DCFA">
                    <a:lumMod val="50000"/>
                  </a:srgbClr>
                </a:solidFill>
                <a:latin typeface="Times New Roman" pitchFamily="18" charset="0"/>
                <a:cs typeface="Times New Roman" pitchFamily="18" charset="0"/>
              </a:rPr>
              <a:t> "</a:t>
            </a:r>
            <a:r>
              <a:rPr lang="uk-UA" b="1" dirty="0" err="1">
                <a:solidFill>
                  <a:srgbClr val="B4DCFA">
                    <a:lumMod val="50000"/>
                  </a:srgbClr>
                </a:solidFill>
                <a:latin typeface="Times New Roman" pitchFamily="18" charset="0"/>
                <a:cs typeface="Times New Roman" pitchFamily="18" charset="0"/>
              </a:rPr>
              <a:t>Янбацзин</a:t>
            </a:r>
            <a:r>
              <a:rPr lang="ru-RU" b="1" dirty="0">
                <a:solidFill>
                  <a:srgbClr val="B4DCFA">
                    <a:lumMod val="50000"/>
                  </a:srgbClr>
                </a:solidFill>
                <a:latin typeface="Times New Roman" pitchFamily="18" charset="0"/>
                <a:cs typeface="Times New Roman" pitchFamily="18" charset="0"/>
              </a:rPr>
              <a:t>" - </a:t>
            </a:r>
            <a:r>
              <a:rPr lang="ru-RU" b="1" dirty="0" err="1">
                <a:solidFill>
                  <a:srgbClr val="B4DCFA">
                    <a:lumMod val="50000"/>
                  </a:srgbClr>
                </a:solidFill>
                <a:latin typeface="Times New Roman" pitchFamily="18" charset="0"/>
                <a:cs typeface="Times New Roman" pitchFamily="18" charset="0"/>
              </a:rPr>
              <a:t>розміщенана</a:t>
            </a:r>
            <a:r>
              <a:rPr lang="ru-RU" b="1" dirty="0">
                <a:solidFill>
                  <a:srgbClr val="B4DCFA">
                    <a:lumMod val="50000"/>
                  </a:srgbClr>
                </a:solidFill>
                <a:latin typeface="Times New Roman" pitchFamily="18" charset="0"/>
                <a:cs typeface="Times New Roman" pitchFamily="18" charset="0"/>
              </a:rPr>
              <a:t> на </a:t>
            </a:r>
            <a:r>
              <a:rPr lang="ru-RU" b="1" dirty="0" err="1">
                <a:solidFill>
                  <a:srgbClr val="B4DCFA">
                    <a:lumMod val="50000"/>
                  </a:srgbClr>
                </a:solidFill>
                <a:latin typeface="Times New Roman" pitchFamily="18" charset="0"/>
                <a:cs typeface="Times New Roman" pitchFamily="18" charset="0"/>
              </a:rPr>
              <a:t>висоті</a:t>
            </a:r>
            <a:r>
              <a:rPr lang="ru-RU" b="1" dirty="0">
                <a:solidFill>
                  <a:srgbClr val="B4DCFA">
                    <a:lumMod val="50000"/>
                  </a:srgbClr>
                </a:solidFill>
                <a:latin typeface="Times New Roman" pitchFamily="18" charset="0"/>
                <a:cs typeface="Times New Roman" pitchFamily="18" charset="0"/>
              </a:rPr>
              <a:t> 4300 м. над </a:t>
            </a:r>
            <a:r>
              <a:rPr lang="ru-RU" b="1" dirty="0" err="1">
                <a:solidFill>
                  <a:srgbClr val="B4DCFA">
                    <a:lumMod val="50000"/>
                  </a:srgbClr>
                </a:solidFill>
                <a:latin typeface="Times New Roman" pitchFamily="18" charset="0"/>
                <a:cs typeface="Times New Roman" pitchFamily="18" charset="0"/>
              </a:rPr>
              <a:t>рівнем</a:t>
            </a:r>
            <a:r>
              <a:rPr lang="ru-RU" b="1" dirty="0">
                <a:solidFill>
                  <a:srgbClr val="B4DCFA">
                    <a:lumMod val="50000"/>
                  </a:srgbClr>
                </a:solidFill>
                <a:latin typeface="Times New Roman" pitchFamily="18" charset="0"/>
                <a:cs typeface="Times New Roman" pitchFamily="18" charset="0"/>
              </a:rPr>
              <a:t> моря. </a:t>
            </a:r>
            <a:endParaRPr lang="ru-RU" b="1" i="1" dirty="0">
              <a:solidFill>
                <a:srgbClr val="B4DCFA">
                  <a:lumMod val="50000"/>
                </a:srgbClr>
              </a:solidFill>
              <a:latin typeface="Times New Roman" pitchFamily="18" charset="0"/>
              <a:cs typeface="Times New Roman" pitchFamily="18" charset="0"/>
            </a:endParaRPr>
          </a:p>
        </p:txBody>
      </p:sp>
      <p:pic>
        <p:nvPicPr>
          <p:cNvPr id="2" name="Рисунок 1"/>
          <p:cNvPicPr>
            <a:picLocks noChangeAspect="1"/>
          </p:cNvPicPr>
          <p:nvPr/>
        </p:nvPicPr>
        <p:blipFill>
          <a:blip r:embed="rId3"/>
          <a:stretch>
            <a:fillRect/>
          </a:stretch>
        </p:blipFill>
        <p:spPr>
          <a:xfrm>
            <a:off x="106752" y="4793801"/>
            <a:ext cx="2928052" cy="1993043"/>
          </a:xfrm>
          <a:prstGeom prst="rect">
            <a:avLst/>
          </a:prstGeom>
        </p:spPr>
      </p:pic>
      <p:sp>
        <p:nvSpPr>
          <p:cNvPr id="10" name="TextBox 9"/>
          <p:cNvSpPr txBox="1"/>
          <p:nvPr/>
        </p:nvSpPr>
        <p:spPr>
          <a:xfrm>
            <a:off x="3410340" y="3587496"/>
            <a:ext cx="3187700" cy="738188"/>
          </a:xfrm>
          <a:prstGeom prst="rect">
            <a:avLst/>
          </a:prstGeom>
          <a:noFill/>
        </p:spPr>
        <p:txBody>
          <a:bodyPr>
            <a:spAutoFit/>
          </a:bodyPr>
          <a:lstStyle/>
          <a:p>
            <a:pPr algn="ctr" fontAlgn="base">
              <a:spcBef>
                <a:spcPct val="0"/>
              </a:spcBef>
              <a:spcAft>
                <a:spcPct val="0"/>
              </a:spcAft>
              <a:defRPr/>
            </a:pPr>
            <a:r>
              <a:rPr lang="ru-RU" sz="1400" b="1" dirty="0" err="1">
                <a:solidFill>
                  <a:srgbClr val="B4DCFA">
                    <a:lumMod val="50000"/>
                  </a:srgbClr>
                </a:solidFill>
                <a:latin typeface="Times New Roman" pitchFamily="18" charset="0"/>
                <a:cs typeface="Times New Roman" pitchFamily="18" charset="0"/>
              </a:rPr>
              <a:t>Геотермальні</a:t>
            </a:r>
            <a:r>
              <a:rPr lang="ru-RU" sz="1400" b="1" dirty="0">
                <a:solidFill>
                  <a:srgbClr val="B4DCFA">
                    <a:lumMod val="50000"/>
                  </a:srgbClr>
                </a:solidFill>
                <a:latin typeface="Times New Roman" pitchFamily="18" charset="0"/>
                <a:cs typeface="Times New Roman" pitchFamily="18" charset="0"/>
              </a:rPr>
              <a:t>  </a:t>
            </a:r>
            <a:r>
              <a:rPr lang="ru-RU" sz="1400" b="1" dirty="0" err="1">
                <a:solidFill>
                  <a:srgbClr val="B4DCFA">
                    <a:lumMod val="50000"/>
                  </a:srgbClr>
                </a:solidFill>
                <a:latin typeface="Times New Roman" pitchFamily="18" charset="0"/>
                <a:cs typeface="Times New Roman" pitchFamily="18" charset="0"/>
              </a:rPr>
              <a:t>джерела</a:t>
            </a:r>
            <a:r>
              <a:rPr lang="ru-RU" sz="1400" b="1" dirty="0">
                <a:solidFill>
                  <a:srgbClr val="B4DCFA">
                    <a:lumMod val="50000"/>
                  </a:srgbClr>
                </a:solidFill>
                <a:latin typeface="Times New Roman" pitchFamily="18" charset="0"/>
                <a:cs typeface="Times New Roman" pitchFamily="18" charset="0"/>
              </a:rPr>
              <a:t> Тибету </a:t>
            </a:r>
            <a:r>
              <a:rPr lang="ru-RU" sz="1400" b="1" dirty="0" err="1">
                <a:solidFill>
                  <a:srgbClr val="B4DCFA">
                    <a:lumMod val="50000"/>
                  </a:srgbClr>
                </a:solidFill>
                <a:latin typeface="Times New Roman" pitchFamily="18" charset="0"/>
                <a:cs typeface="Times New Roman" pitchFamily="18" charset="0"/>
              </a:rPr>
              <a:t>складають</a:t>
            </a:r>
            <a:r>
              <a:rPr lang="ru-RU" sz="1400" b="1" dirty="0">
                <a:solidFill>
                  <a:srgbClr val="B4DCFA">
                    <a:lumMod val="50000"/>
                  </a:srgbClr>
                </a:solidFill>
                <a:latin typeface="Times New Roman" pitchFamily="18" charset="0"/>
                <a:cs typeface="Times New Roman" pitchFamily="18" charset="0"/>
              </a:rPr>
              <a:t> </a:t>
            </a:r>
            <a:r>
              <a:rPr lang="ru-RU" sz="1400" b="1" dirty="0" err="1">
                <a:solidFill>
                  <a:srgbClr val="B4DCFA">
                    <a:lumMod val="50000"/>
                  </a:srgbClr>
                </a:solidFill>
                <a:latin typeface="Times New Roman" pitchFamily="18" charset="0"/>
                <a:cs typeface="Times New Roman" pitchFamily="18" charset="0"/>
              </a:rPr>
              <a:t>десь</a:t>
            </a:r>
            <a:r>
              <a:rPr lang="ru-RU" sz="1400" b="1" dirty="0">
                <a:solidFill>
                  <a:srgbClr val="B4DCFA">
                    <a:lumMod val="50000"/>
                  </a:srgbClr>
                </a:solidFill>
                <a:latin typeface="Times New Roman" pitchFamily="18" charset="0"/>
                <a:cs typeface="Times New Roman" pitchFamily="18" charset="0"/>
              </a:rPr>
              <a:t> 80% </a:t>
            </a:r>
            <a:r>
              <a:rPr lang="ru-RU" sz="1400" b="1" dirty="0" err="1">
                <a:solidFill>
                  <a:srgbClr val="B4DCFA">
                    <a:lumMod val="50000"/>
                  </a:srgbClr>
                </a:solidFill>
                <a:latin typeface="Times New Roman" pitchFamily="18" charset="0"/>
                <a:cs typeface="Times New Roman" pitchFamily="18" charset="0"/>
              </a:rPr>
              <a:t>усіх</a:t>
            </a:r>
            <a:r>
              <a:rPr lang="ru-RU" sz="1400" b="1" dirty="0">
                <a:solidFill>
                  <a:srgbClr val="B4DCFA">
                    <a:lumMod val="50000"/>
                  </a:srgbClr>
                </a:solidFill>
                <a:latin typeface="Times New Roman" pitchFamily="18" charset="0"/>
                <a:cs typeface="Times New Roman" pitchFamily="18" charset="0"/>
              </a:rPr>
              <a:t> </a:t>
            </a:r>
            <a:r>
              <a:rPr lang="ru-RU" sz="1400" b="1" dirty="0" err="1">
                <a:solidFill>
                  <a:srgbClr val="B4DCFA">
                    <a:lumMod val="50000"/>
                  </a:srgbClr>
                </a:solidFill>
                <a:latin typeface="Times New Roman" pitchFamily="18" charset="0"/>
                <a:cs typeface="Times New Roman" pitchFamily="18" charset="0"/>
              </a:rPr>
              <a:t>подібних</a:t>
            </a:r>
            <a:r>
              <a:rPr lang="ru-RU" sz="1400" b="1" dirty="0">
                <a:solidFill>
                  <a:srgbClr val="B4DCFA">
                    <a:lumMod val="50000"/>
                  </a:srgbClr>
                </a:solidFill>
                <a:latin typeface="Times New Roman" pitchFamily="18" charset="0"/>
                <a:cs typeface="Times New Roman" pitchFamily="18" charset="0"/>
              </a:rPr>
              <a:t> </a:t>
            </a:r>
            <a:r>
              <a:rPr lang="ru-RU" sz="1400" b="1" dirty="0" err="1">
                <a:solidFill>
                  <a:srgbClr val="B4DCFA">
                    <a:lumMod val="50000"/>
                  </a:srgbClr>
                </a:solidFill>
                <a:latin typeface="Times New Roman" pitchFamily="18" charset="0"/>
                <a:cs typeface="Times New Roman" pitchFamily="18" charset="0"/>
              </a:rPr>
              <a:t>ресурсів</a:t>
            </a:r>
            <a:r>
              <a:rPr lang="ru-RU" sz="1400" b="1" dirty="0">
                <a:solidFill>
                  <a:srgbClr val="B4DCFA">
                    <a:lumMod val="50000"/>
                  </a:srgbClr>
                </a:solidFill>
                <a:latin typeface="Times New Roman" pitchFamily="18" charset="0"/>
                <a:cs typeface="Times New Roman" pitchFamily="18" charset="0"/>
              </a:rPr>
              <a:t> </a:t>
            </a:r>
            <a:r>
              <a:rPr lang="ru-RU" sz="1400" b="1" dirty="0" err="1">
                <a:solidFill>
                  <a:srgbClr val="B4DCFA">
                    <a:lumMod val="50000"/>
                  </a:srgbClr>
                </a:solidFill>
                <a:latin typeface="Times New Roman" pitchFamily="18" charset="0"/>
                <a:cs typeface="Times New Roman" pitchFamily="18" charset="0"/>
              </a:rPr>
              <a:t>країни</a:t>
            </a:r>
            <a:r>
              <a:rPr lang="ru-RU" sz="1400" b="1" dirty="0">
                <a:solidFill>
                  <a:srgbClr val="B4DCFA">
                    <a:lumMod val="50000"/>
                  </a:srgbClr>
                </a:solidFill>
                <a:latin typeface="Times New Roman" pitchFamily="18" charset="0"/>
                <a:cs typeface="Times New Roman" pitchFamily="18" charset="0"/>
              </a:rPr>
              <a:t>.</a:t>
            </a:r>
          </a:p>
        </p:txBody>
      </p:sp>
      <p:pic>
        <p:nvPicPr>
          <p:cNvPr id="12" name="Содержимое 3" descr="Three-Gorges-Dam_11.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15694" y="4793801"/>
            <a:ext cx="3452813" cy="195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838716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Металургія</a:t>
            </a:r>
          </a:p>
        </p:txBody>
      </p:sp>
      <p:sp>
        <p:nvSpPr>
          <p:cNvPr id="10" name="Rectangle 10"/>
          <p:cNvSpPr txBox="1">
            <a:spLocks/>
          </p:cNvSpPr>
          <p:nvPr/>
        </p:nvSpPr>
        <p:spPr bwMode="auto">
          <a:xfrm>
            <a:off x="457200" y="1405141"/>
            <a:ext cx="9457352" cy="5233403"/>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vert="horz" wrap="square" lIns="91440" tIns="45720" rIns="91440" bIns="45720" numCol="1" anchor="t" anchorCtr="0" compatLnSpc="1">
            <a:prstTxWarp prst="textNoShape">
              <a:avLst/>
            </a:prstTxWarp>
          </a:bodyPr>
          <a:lst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marL="715963" marR="0" lvl="0" indent="-271463" algn="l" defTabSz="914400" rtl="0" eaLnBrk="0" fontAlgn="base" latinLnBrk="0" hangingPunct="0">
              <a:lnSpc>
                <a:spcPct val="100000"/>
              </a:lnSpc>
              <a:spcBef>
                <a:spcPct val="20000"/>
              </a:spcBef>
              <a:spcAft>
                <a:spcPts val="300"/>
              </a:spcAft>
              <a:buClr>
                <a:srgbClr val="C3260C"/>
              </a:buClr>
              <a:buSzPct val="130000"/>
              <a:buFont typeface="Georgia" panose="02040502050405020303" pitchFamily="18" charset="0"/>
              <a:buNone/>
              <a:tabLst/>
              <a:defRPr/>
            </a:pPr>
            <a:r>
              <a:rPr kumimoji="0" lang="uk-UA" altLang="uk-UA"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Сталь (І) – 49,2 % світу   </a:t>
            </a:r>
            <a:r>
              <a:rPr kumimoji="0" lang="uk-UA" altLang="ru-RU" sz="2400" b="1" i="0" u="none" strike="noStrike" kern="1200" cap="none" spc="0" normalizeH="0" baseline="0" noProof="0" dirty="0">
                <a:ln>
                  <a:noFill/>
                </a:ln>
                <a:solidFill>
                  <a:srgbClr val="660033"/>
                </a:solidFill>
                <a:effectLst/>
                <a:uLnTx/>
                <a:uFillTx/>
                <a:latin typeface="Times New Roman" panose="02020603050405020304" pitchFamily="18" charset="0"/>
                <a:ea typeface="+mn-ea"/>
                <a:cs typeface="Times New Roman" panose="02020603050405020304" pitchFamily="18" charset="0"/>
              </a:rPr>
              <a:t>Північно-Східний і Східний район </a:t>
            </a:r>
            <a:endParaRPr kumimoji="0" lang="uk-UA" altLang="uk-UA" sz="24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715963" marR="0" lvl="0" indent="-271463" algn="just" defTabSz="914400" rtl="0" eaLnBrk="0" fontAlgn="base" latinLnBrk="0" hangingPunct="0">
              <a:lnSpc>
                <a:spcPct val="100000"/>
              </a:lnSpc>
              <a:spcBef>
                <a:spcPct val="20000"/>
              </a:spcBef>
              <a:spcAft>
                <a:spcPts val="300"/>
              </a:spcAft>
              <a:buClr>
                <a:srgbClr val="C3260C"/>
              </a:buClr>
              <a:buSzPct val="130000"/>
              <a:buFont typeface="Georgia" panose="02040502050405020303" pitchFamily="18" charset="0"/>
              <a:buChar char="*"/>
              <a:tabLst/>
              <a:defRPr/>
            </a:pP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1,5 тис. підприємств на власній сировині + імпорт якісної руди із Австралії, Бразилії, Індії;</a:t>
            </a:r>
          </a:p>
          <a:p>
            <a:pPr marL="715963" marR="0" lvl="0" indent="-271463" algn="just" defTabSz="914400" rtl="0" eaLnBrk="0" fontAlgn="base" latinLnBrk="0" hangingPunct="0">
              <a:lnSpc>
                <a:spcPct val="100000"/>
              </a:lnSpc>
              <a:spcBef>
                <a:spcPct val="20000"/>
              </a:spcBef>
              <a:spcAft>
                <a:spcPts val="300"/>
              </a:spcAft>
              <a:buClr>
                <a:srgbClr val="C3260C"/>
              </a:buClr>
              <a:buSzPct val="130000"/>
              <a:buFont typeface="Georgia" panose="02040502050405020303" pitchFamily="18" charset="0"/>
              <a:buChar char="*"/>
              <a:tabLst/>
              <a:defRPr/>
            </a:pP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модернізація великих державних комбінатів;</a:t>
            </a:r>
          </a:p>
          <a:p>
            <a:pPr marL="715963" marR="0" lvl="0" indent="-271463" algn="just" defTabSz="914400" rtl="0" eaLnBrk="0" fontAlgn="base" latinLnBrk="0" hangingPunct="0">
              <a:lnSpc>
                <a:spcPct val="100000"/>
              </a:lnSpc>
              <a:spcBef>
                <a:spcPct val="20000"/>
              </a:spcBef>
              <a:spcAft>
                <a:spcPts val="300"/>
              </a:spcAft>
              <a:buClr>
                <a:srgbClr val="C3260C"/>
              </a:buClr>
              <a:buSzPct val="130000"/>
              <a:buFont typeface="Georgia" panose="02040502050405020303" pitchFamily="18" charset="0"/>
              <a:buChar char="*"/>
              <a:tabLst/>
              <a:defRPr/>
            </a:pP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низький технічний	 рівень малих напівкустарних заводів</a:t>
            </a:r>
          </a:p>
          <a:p>
            <a:pPr marL="715963" marR="0" lvl="0" indent="-271463" algn="just" defTabSz="914400" rtl="0" eaLnBrk="0" fontAlgn="base" latinLnBrk="0" hangingPunct="0">
              <a:lnSpc>
                <a:spcPct val="100000"/>
              </a:lnSpc>
              <a:spcBef>
                <a:spcPct val="20000"/>
              </a:spcBef>
              <a:spcAft>
                <a:spcPts val="300"/>
              </a:spcAft>
              <a:buClr>
                <a:srgbClr val="C3260C"/>
              </a:buClr>
              <a:buSzPct val="130000"/>
              <a:buFont typeface="Georgia" panose="02040502050405020303" pitchFamily="18" charset="0"/>
              <a:buChar char="*"/>
              <a:tabLst/>
              <a:defRPr/>
            </a:pPr>
            <a:endPar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a:p>
            <a:pPr marL="715963" marR="0" lvl="0" indent="-271463" algn="just" defTabSz="914400" rtl="0" eaLnBrk="0" fontAlgn="base" latinLnBrk="0" hangingPunct="0">
              <a:lnSpc>
                <a:spcPct val="100000"/>
              </a:lnSpc>
              <a:spcBef>
                <a:spcPct val="20000"/>
              </a:spcBef>
              <a:spcAft>
                <a:spcPts val="300"/>
              </a:spcAft>
              <a:buClr>
                <a:srgbClr val="C3260C"/>
              </a:buClr>
              <a:buSzPct val="130000"/>
              <a:buFont typeface="Georgia" panose="02040502050405020303" pitchFamily="18" charset="0"/>
              <a:buNone/>
              <a:tabLst/>
              <a:defRPr/>
            </a:pPr>
            <a:r>
              <a:rPr kumimoji="0" lang="uk-UA" altLang="uk-UA"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Кольорові </a:t>
            </a:r>
            <a:r>
              <a:rPr kumimoji="0" lang="uk-UA" altLang="uk-UA" sz="2400" b="1" i="0" u="none" strike="noStrike" kern="1200" cap="none" spc="0" normalizeH="0" baseline="0" noProof="0" dirty="0" err="1">
                <a:ln>
                  <a:noFill/>
                </a:ln>
                <a:solidFill>
                  <a:srgbClr val="C00000"/>
                </a:solidFill>
                <a:effectLst/>
                <a:uLnTx/>
                <a:uFillTx/>
                <a:latin typeface="Times New Roman" panose="02020603050405020304" pitchFamily="18" charset="0"/>
                <a:ea typeface="+mn-ea"/>
                <a:cs typeface="Times New Roman" panose="02020603050405020304" pitchFamily="18" charset="0"/>
              </a:rPr>
              <a:t>метали:</a:t>
            </a:r>
            <a:r>
              <a:rPr kumimoji="0" lang="uk-UA" altLang="ru-RU" sz="2400" b="1" i="0" u="none" strike="noStrike" kern="1200" cap="none" spc="0" normalizeH="0" baseline="0" noProof="0" dirty="0" err="1">
                <a:ln>
                  <a:noFill/>
                </a:ln>
                <a:solidFill>
                  <a:srgbClr val="660033"/>
                </a:solidFill>
                <a:effectLst/>
                <a:uLnTx/>
                <a:uFillTx/>
                <a:latin typeface="Times New Roman" panose="02020603050405020304" pitchFamily="18" charset="0"/>
                <a:ea typeface="+mn-ea"/>
                <a:cs typeface="Times New Roman" panose="02020603050405020304" pitchFamily="18" charset="0"/>
              </a:rPr>
              <a:t>південний</a:t>
            </a:r>
            <a:r>
              <a:rPr kumimoji="0" lang="uk-UA" altLang="ru-RU" sz="2400" b="1" i="0" u="none" strike="noStrike" kern="1200" cap="none" spc="0" normalizeH="0" baseline="0" noProof="0" dirty="0">
                <a:ln>
                  <a:noFill/>
                </a:ln>
                <a:solidFill>
                  <a:srgbClr val="660033"/>
                </a:solidFill>
                <a:effectLst/>
                <a:uLnTx/>
                <a:uFillTx/>
                <a:latin typeface="Times New Roman" panose="02020603050405020304" pitchFamily="18" charset="0"/>
                <a:ea typeface="+mn-ea"/>
                <a:cs typeface="Times New Roman" panose="02020603050405020304" pitchFamily="18" charset="0"/>
              </a:rPr>
              <a:t> схід</a:t>
            </a:r>
            <a:endParaRPr kumimoji="0" lang="uk-UA" altLang="uk-UA"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715963" marR="0" lvl="0" indent="-271463" algn="just" defTabSz="914400" rtl="0" eaLnBrk="0" fontAlgn="base" latinLnBrk="0" hangingPunct="0">
              <a:lnSpc>
                <a:spcPct val="100000"/>
              </a:lnSpc>
              <a:spcBef>
                <a:spcPct val="20000"/>
              </a:spcBef>
              <a:spcAft>
                <a:spcPts val="300"/>
              </a:spcAft>
              <a:buClr>
                <a:srgbClr val="C3260C"/>
              </a:buClr>
              <a:buSzPct val="130000"/>
              <a:buFontTx/>
              <a:buChar char="•"/>
              <a:tabLst/>
              <a:defRPr/>
            </a:pP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І – алюміній, цинк, свинець, олово, сурма, вольфрам, вісмут;</a:t>
            </a:r>
          </a:p>
          <a:p>
            <a:pPr marL="715963" marR="0" lvl="0" indent="-271463" algn="just" defTabSz="914400" rtl="0" eaLnBrk="0" fontAlgn="base" latinLnBrk="0" hangingPunct="0">
              <a:lnSpc>
                <a:spcPct val="100000"/>
              </a:lnSpc>
              <a:spcBef>
                <a:spcPct val="20000"/>
              </a:spcBef>
              <a:spcAft>
                <a:spcPts val="300"/>
              </a:spcAft>
              <a:buClr>
                <a:srgbClr val="C3260C"/>
              </a:buClr>
              <a:buSzPct val="130000"/>
              <a:buFontTx/>
              <a:buChar char="•"/>
              <a:tabLst/>
              <a:defRPr/>
            </a:pP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2 - магній, молібден, ванадій;</a:t>
            </a:r>
          </a:p>
          <a:p>
            <a:pPr marL="715963" marR="0" lvl="0" indent="-271463" algn="just" defTabSz="914400" rtl="0" eaLnBrk="0" fontAlgn="base" latinLnBrk="0" hangingPunct="0">
              <a:lnSpc>
                <a:spcPct val="100000"/>
              </a:lnSpc>
              <a:spcBef>
                <a:spcPct val="20000"/>
              </a:spcBef>
              <a:spcAft>
                <a:spcPts val="300"/>
              </a:spcAft>
              <a:buClr>
                <a:srgbClr val="C3260C"/>
              </a:buClr>
              <a:buSzPct val="130000"/>
              <a:buFontTx/>
              <a:buChar char="•"/>
              <a:tabLst/>
              <a:defRPr/>
            </a:pP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3 - титан, золото, срібло;</a:t>
            </a:r>
          </a:p>
          <a:p>
            <a:pPr marL="715963" marR="0" lvl="0" indent="-271463" algn="just" defTabSz="914400" rtl="0" eaLnBrk="0" fontAlgn="base" latinLnBrk="0" hangingPunct="0">
              <a:lnSpc>
                <a:spcPct val="100000"/>
              </a:lnSpc>
              <a:spcBef>
                <a:spcPct val="20000"/>
              </a:spcBef>
              <a:spcAft>
                <a:spcPts val="300"/>
              </a:spcAft>
              <a:buClr>
                <a:srgbClr val="C3260C"/>
              </a:buClr>
              <a:buSzPct val="130000"/>
              <a:buFontTx/>
              <a:buChar char="•"/>
              <a:tabLst/>
              <a:defRPr/>
            </a:pPr>
            <a:r>
              <a:rPr kumimoji="0" lang="uk-UA"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rPr>
              <a:t>4 – мідь, літій</a:t>
            </a:r>
            <a:endParaRPr kumimoji="0" lang="ru-RU" altLang="uk-UA" sz="2400" b="0" i="0" u="none" strike="noStrike" kern="1200" cap="none" spc="0" normalizeH="0" baseline="0" noProof="0" dirty="0">
              <a:ln>
                <a:noFill/>
              </a:ln>
              <a:solidFill>
                <a:sysClr val="windowText" lastClr="000000"/>
              </a:solidFill>
              <a:effectLst/>
              <a:uLnTx/>
              <a:uFillTx/>
              <a:latin typeface="Times New Roman" panose="02020603050405020304" pitchFamily="18" charset="0"/>
              <a:ea typeface="+mn-ea"/>
              <a:cs typeface="Times New Roman" panose="02020603050405020304" pitchFamily="18" charset="0"/>
            </a:endParaRPr>
          </a:p>
        </p:txBody>
      </p:sp>
      <p:pic>
        <p:nvPicPr>
          <p:cNvPr id="1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1535" y="2510630"/>
            <a:ext cx="2409825"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68117" y="4820047"/>
            <a:ext cx="2241550" cy="154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82599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Машинобудування</a:t>
            </a:r>
          </a:p>
        </p:txBody>
      </p:sp>
      <p:sp>
        <p:nvSpPr>
          <p:cNvPr id="5" name="AutoShape 2"/>
          <p:cNvSpPr>
            <a:spLocks noChangeArrowheads="1"/>
          </p:cNvSpPr>
          <p:nvPr/>
        </p:nvSpPr>
        <p:spPr bwMode="auto">
          <a:xfrm>
            <a:off x="1" y="1052128"/>
            <a:ext cx="6648994" cy="5805871"/>
          </a:xfrm>
          <a:prstGeom prst="roundRect">
            <a:avLst>
              <a:gd name="adj" fmla="val 16667"/>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важке,</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залізничне,</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верстатобудування,</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автомобілебудування - </a:t>
            </a:r>
            <a:r>
              <a:rPr kumimoji="0" lang="uk-UA" sz="2000" b="0" i="0" u="none" strike="noStrike" kern="0" cap="none" spc="0" normalizeH="0" baseline="0" noProof="0" dirty="0">
                <a:ln>
                  <a:noFill/>
                </a:ln>
                <a:solidFill>
                  <a:srgbClr val="A50021"/>
                </a:solidFill>
                <a:effectLst/>
                <a:uLnTx/>
                <a:uFillTx/>
                <a:latin typeface="Times New Roman" pitchFamily="18" charset="0"/>
                <a:ea typeface="+mn-ea"/>
                <a:cs typeface="Times New Roman" pitchFamily="18" charset="0"/>
              </a:rPr>
              <a:t>(І - ≈ 30% світу)</a:t>
            </a: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Чанчунь,</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uk-UA"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½ - місцеві бренди; екологічно чисті (електромобілі, </a:t>
            </a:r>
          </a:p>
          <a:p>
            <a:pPr marR="0" lvl="0" defTabSz="914400" eaLnBrk="1" fontAlgn="base" latinLnBrk="0" hangingPunct="1">
              <a:lnSpc>
                <a:spcPct val="100000"/>
              </a:lnSpc>
              <a:spcBef>
                <a:spcPct val="0"/>
              </a:spcBef>
              <a:spcAft>
                <a:spcPct val="0"/>
              </a:spcAft>
              <a:buClrTx/>
              <a:buSzTx/>
              <a:tabLst/>
              <a:defRPr/>
            </a:pPr>
            <a:r>
              <a:rPr kumimoji="0" lang="uk-UA"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велосипеди,</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на альтернативному паливі) та економічні автомобілі;</a:t>
            </a:r>
            <a:endPar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складання велосипедів – Пекін (</a:t>
            </a:r>
            <a:r>
              <a:rPr kumimoji="0" lang="en-US"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I </a:t>
            </a: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місце в світі),</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суднобудування - </a:t>
            </a:r>
            <a:r>
              <a:rPr kumimoji="0" lang="uk-UA" sz="2000" b="1" i="0" u="none" strike="noStrike" kern="0" cap="none" spc="0" normalizeH="0" baseline="0" noProof="0" dirty="0">
                <a:ln>
                  <a:noFill/>
                </a:ln>
                <a:solidFill>
                  <a:srgbClr val="A50021"/>
                </a:solidFill>
                <a:effectLst/>
                <a:uLnTx/>
                <a:uFillTx/>
                <a:latin typeface="Times New Roman" pitchFamily="18" charset="0"/>
                <a:ea typeface="+mn-ea"/>
                <a:cs typeface="Times New Roman" pitchFamily="18" charset="0"/>
              </a:rPr>
              <a:t>(І -38% світу</a:t>
            </a:r>
            <a:r>
              <a:rPr kumimoji="0" lang="uk-UA"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uk-UA" sz="2000" b="0" i="0" u="none" strike="noStrike" kern="0" cap="none" spc="0" normalizeH="0" baseline="0" noProof="0" dirty="0" err="1">
                <a:ln>
                  <a:noFill/>
                </a:ln>
                <a:solidFill>
                  <a:prstClr val="black"/>
                </a:solidFill>
                <a:effectLst/>
                <a:uLnTx/>
                <a:uFillTx/>
                <a:latin typeface="Times New Roman" pitchFamily="18" charset="0"/>
                <a:ea typeface="+mn-ea"/>
                <a:cs typeface="Times New Roman" pitchFamily="18" charset="0"/>
              </a:rPr>
              <a:t>балкери</a:t>
            </a:r>
            <a:r>
              <a:rPr kumimoji="0" lang="uk-UA"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дедвейти, </a:t>
            </a:r>
          </a:p>
          <a:p>
            <a:pPr marR="0" lvl="0" defTabSz="914400" eaLnBrk="1" fontAlgn="base" latinLnBrk="0" hangingPunct="1">
              <a:lnSpc>
                <a:spcPct val="100000"/>
              </a:lnSpc>
              <a:spcBef>
                <a:spcPct val="0"/>
              </a:spcBef>
              <a:spcAft>
                <a:spcPct val="0"/>
              </a:spcAft>
              <a:buClrTx/>
              <a:buSzTx/>
              <a:tabLst/>
              <a:defRPr/>
            </a:pPr>
            <a:r>
              <a:rPr kumimoji="0" lang="uk-UA"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пасажирські судна</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Шанхай, Далянь,</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тракторобудування (Лоян),</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 точне машинобудування </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(перші місця за випуском </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r>
              <a:rPr kumimoji="0" lang="uk-UA" altLang="ru-RU" sz="2000" b="0" i="0" u="none" strike="noStrike" kern="0" cap="none" spc="0" normalizeH="0" baseline="0" noProof="0" dirty="0">
                <a:ln>
                  <a:noFill/>
                </a:ln>
                <a:solidFill>
                  <a:prstClr val="black"/>
                </a:solidFill>
                <a:effectLst/>
                <a:uLnTx/>
                <a:uFillTx/>
                <a:latin typeface="Times New Roman" pitchFamily="18" charset="0"/>
                <a:ea typeface="+mn-ea"/>
                <a:cs typeface="Times New Roman" pitchFamily="18" charset="0"/>
              </a:rPr>
              <a:t>телевізорів, пральних і швейних машин)</a:t>
            </a:r>
          </a:p>
          <a:p>
            <a:pPr marL="342900" marR="0" lvl="0" indent="-342900" defTabSz="914400" eaLnBrk="1" fontAlgn="base" latinLnBrk="0" hangingPunct="1">
              <a:lnSpc>
                <a:spcPct val="100000"/>
              </a:lnSpc>
              <a:spcBef>
                <a:spcPct val="0"/>
              </a:spcBef>
              <a:spcAft>
                <a:spcPct val="0"/>
              </a:spcAft>
              <a:buClrTx/>
              <a:buSzTx/>
              <a:buFont typeface="Wingdings" panose="05000000000000000000" pitchFamily="2" charset="2"/>
              <a:buChar char="Ø"/>
              <a:tabLst/>
              <a:defRPr/>
            </a:pPr>
            <a:endParaRPr kumimoji="0" lang="ru-RU" altLang="ru-RU" sz="2000" b="1" i="0" u="none" strike="noStrike" kern="0" cap="none" spc="0" normalizeH="0" baseline="0" noProof="0" dirty="0">
              <a:ln>
                <a:noFill/>
              </a:ln>
              <a:solidFill>
                <a:srgbClr val="660033"/>
              </a:solidFill>
              <a:effectLst/>
              <a:uLnTx/>
              <a:uFillTx/>
              <a:latin typeface="Trebuchet MS"/>
              <a:ea typeface="+mn-ea"/>
              <a:cs typeface="+mn-cs"/>
            </a:endParaRPr>
          </a:p>
        </p:txBody>
      </p:sp>
      <p:pic>
        <p:nvPicPr>
          <p:cNvPr id="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39982" y="2574949"/>
            <a:ext cx="1154112"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9757" y="5312075"/>
            <a:ext cx="1479550" cy="142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39982" y="3773943"/>
            <a:ext cx="10826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530069" y="5440374"/>
            <a:ext cx="1438275"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70802" y="4144182"/>
            <a:ext cx="1431925"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65019" y="1009674"/>
            <a:ext cx="1652588" cy="111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110163" y="2450320"/>
            <a:ext cx="1509712" cy="85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816057" y="1279549"/>
            <a:ext cx="1501775" cy="101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8599532" y="3309157"/>
            <a:ext cx="1963738" cy="1238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28674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3"/>
          <a:stretch>
            <a:fillRect/>
          </a:stretch>
        </p:blipFill>
        <p:spPr>
          <a:xfrm>
            <a:off x="-1057" y="-43270"/>
            <a:ext cx="12193057" cy="6901270"/>
          </a:xfrm>
          <a:prstGeom prst="rect">
            <a:avLst/>
          </a:prstGeom>
        </p:spPr>
      </p:pic>
      <p:grpSp>
        <p:nvGrpSpPr>
          <p:cNvPr id="2" name="Группа 1"/>
          <p:cNvGrpSpPr/>
          <p:nvPr/>
        </p:nvGrpSpPr>
        <p:grpSpPr>
          <a:xfrm>
            <a:off x="832513" y="406066"/>
            <a:ext cx="11072975" cy="1349581"/>
            <a:chOff x="832513" y="406067"/>
            <a:chExt cx="11072975" cy="1311128"/>
          </a:xfrm>
        </p:grpSpPr>
        <p:sp>
          <p:nvSpPr>
            <p:cNvPr id="4" name="Заголовок 1"/>
            <p:cNvSpPr txBox="1">
              <a:spLocks/>
            </p:cNvSpPr>
            <p:nvPr/>
          </p:nvSpPr>
          <p:spPr>
            <a:xfrm>
              <a:off x="832513" y="406067"/>
              <a:ext cx="1107297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endParaRPr lang="uk-UA" dirty="0"/>
            </a:p>
          </p:txBody>
        </p:sp>
        <p:sp>
          <p:nvSpPr>
            <p:cNvPr id="5" name="TextBox 3"/>
            <p:cNvSpPr txBox="1">
              <a:spLocks noChangeArrowheads="1"/>
            </p:cNvSpPr>
            <p:nvPr/>
          </p:nvSpPr>
          <p:spPr bwMode="auto">
            <a:xfrm>
              <a:off x="1314328" y="406067"/>
              <a:ext cx="10591160" cy="13111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90000"/>
                </a:lnSpc>
                <a:spcBef>
                  <a:spcPct val="0"/>
                </a:spcBef>
              </a:pPr>
              <a:r>
                <a:rPr lang="uk-UA" altLang="uk-UA" sz="4400" b="1" dirty="0">
                  <a:solidFill>
                    <a:schemeClr val="dk1"/>
                  </a:solidFill>
                  <a:latin typeface="Gabriola" panose="04040605051002020D02" pitchFamily="82" charset="0"/>
                </a:rPr>
                <a:t>Країни-лідери з виробництва автомобілів, млн. штук (2016 рік)</a:t>
              </a:r>
              <a:endParaRPr lang="ru-RU" altLang="uk-UA" sz="4400" b="1" dirty="0">
                <a:solidFill>
                  <a:schemeClr val="dk1"/>
                </a:solidFill>
                <a:latin typeface="Gabriola" panose="04040605051002020D02" pitchFamily="82" charset="0"/>
              </a:endParaRPr>
            </a:p>
          </p:txBody>
        </p:sp>
      </p:grpSp>
      <p:graphicFrame>
        <p:nvGraphicFramePr>
          <p:cNvPr id="6" name="Содержимое 4"/>
          <p:cNvGraphicFramePr>
            <a:graphicFrameLocks/>
          </p:cNvGraphicFramePr>
          <p:nvPr>
            <p:extLst>
              <p:ext uri="{D42A27DB-BD31-4B8C-83A1-F6EECF244321}">
                <p14:modId xmlns:p14="http://schemas.microsoft.com/office/powerpoint/2010/main" val="2641253704"/>
              </p:ext>
            </p:extLst>
          </p:nvPr>
        </p:nvGraphicFramePr>
        <p:xfrm>
          <a:off x="-50800" y="1030289"/>
          <a:ext cx="11956288" cy="5888037"/>
        </p:xfrm>
        <a:graphic>
          <a:graphicData uri="http://schemas.openxmlformats.org/presentationml/2006/ole">
            <mc:AlternateContent xmlns:mc="http://schemas.openxmlformats.org/markup-compatibility/2006">
              <mc:Choice xmlns:v="urn:schemas-microsoft-com:vml" Requires="v">
                <p:oleObj spid="_x0000_s1028" r:id="rId4" imgW="9028959" imgH="5889246" progId="Excel.Chart.8">
                  <p:embed/>
                </p:oleObj>
              </mc:Choice>
              <mc:Fallback>
                <p:oleObj r:id="rId4" imgW="9028959" imgH="5889246" progId="Excel.Chart.8">
                  <p:embed/>
                  <p:pic>
                    <p:nvPicPr>
                      <p:cNvPr id="23554" name="Содержимое 4"/>
                      <p:cNvPicPr>
                        <a:picLocks noGrp="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800" y="1030289"/>
                        <a:ext cx="11956288" cy="5888037"/>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31957712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pPr>
              <a:defRPr/>
            </a:pPr>
            <a:r>
              <a:rPr lang="uk-UA" altLang="ru-RU" dirty="0"/>
              <a:t>ХІМІЧНА ПРОМИСЛОВІСТЬ</a:t>
            </a:r>
          </a:p>
        </p:txBody>
      </p:sp>
      <p:sp>
        <p:nvSpPr>
          <p:cNvPr id="5" name="AutoShape 3"/>
          <p:cNvSpPr>
            <a:spLocks noChangeArrowheads="1"/>
          </p:cNvSpPr>
          <p:nvPr/>
        </p:nvSpPr>
        <p:spPr bwMode="auto">
          <a:xfrm>
            <a:off x="491998" y="1261872"/>
            <a:ext cx="6750050" cy="3328415"/>
          </a:xfrm>
          <a:prstGeom prst="roundRect">
            <a:avLst>
              <a:gd name="adj" fmla="val 16667"/>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wrap="none" anchor="ctr"/>
          <a:lstStyle/>
          <a:p>
            <a:pPr marL="342900" indent="-342900" fontAlgn="base">
              <a:spcBef>
                <a:spcPct val="0"/>
              </a:spcBef>
              <a:spcAft>
                <a:spcPct val="0"/>
              </a:spcAft>
              <a:buFont typeface="Wingdings" panose="05000000000000000000" pitchFamily="2" charset="2"/>
              <a:buChar char="Ø"/>
            </a:pPr>
            <a:r>
              <a:rPr lang="uk-UA" altLang="ru-RU" sz="2000" kern="0" dirty="0">
                <a:solidFill>
                  <a:prstClr val="black"/>
                </a:solidFill>
                <a:latin typeface="Times New Roman" pitchFamily="18" charset="0"/>
                <a:cs typeface="Times New Roman" pitchFamily="18" charset="0"/>
              </a:rPr>
              <a:t>Основна хімія:</a:t>
            </a:r>
          </a:p>
          <a:p>
            <a:pPr marL="342900" indent="-342900" fontAlgn="base">
              <a:spcBef>
                <a:spcPct val="0"/>
              </a:spcBef>
              <a:spcAft>
                <a:spcPct val="0"/>
              </a:spcAft>
              <a:buFont typeface="Wingdings" panose="05000000000000000000" pitchFamily="2" charset="2"/>
              <a:buChar char="Ø"/>
            </a:pPr>
            <a:r>
              <a:rPr lang="uk-UA" altLang="ru-RU" sz="2000" kern="0" dirty="0">
                <a:solidFill>
                  <a:prstClr val="black"/>
                </a:solidFill>
                <a:latin typeface="Times New Roman" pitchFamily="18" charset="0"/>
                <a:cs typeface="Times New Roman" pitchFamily="18" charset="0"/>
              </a:rPr>
              <a:t> синтез міндобрив (Шанхай, Далянь, Нанкін) </a:t>
            </a:r>
          </a:p>
          <a:p>
            <a:pPr marL="342900" indent="-342900" fontAlgn="base">
              <a:spcBef>
                <a:spcPct val="0"/>
              </a:spcBef>
              <a:spcAft>
                <a:spcPct val="0"/>
              </a:spcAft>
              <a:buFont typeface="Wingdings" panose="05000000000000000000" pitchFamily="2" charset="2"/>
              <a:buChar char="Ø"/>
            </a:pPr>
            <a:r>
              <a:rPr lang="uk-UA" altLang="ru-RU" sz="2000" kern="0" dirty="0">
                <a:solidFill>
                  <a:prstClr val="black"/>
                </a:solidFill>
                <a:latin typeface="Times New Roman" pitchFamily="18" charset="0"/>
                <a:cs typeface="Times New Roman" pitchFamily="18" charset="0"/>
              </a:rPr>
              <a:t>- </a:t>
            </a:r>
            <a:r>
              <a:rPr lang="en-US" altLang="ru-RU" sz="2000" kern="0" dirty="0">
                <a:solidFill>
                  <a:prstClr val="black"/>
                </a:solidFill>
                <a:latin typeface="Times New Roman" pitchFamily="18" charset="0"/>
                <a:cs typeface="Times New Roman" pitchFamily="18" charset="0"/>
              </a:rPr>
              <a:t>II </a:t>
            </a:r>
            <a:r>
              <a:rPr lang="uk-UA" altLang="ru-RU" sz="2000" kern="0" dirty="0">
                <a:solidFill>
                  <a:prstClr val="black"/>
                </a:solidFill>
                <a:latin typeface="Times New Roman" pitchFamily="18" charset="0"/>
                <a:cs typeface="Times New Roman" pitchFamily="18" charset="0"/>
              </a:rPr>
              <a:t>місце в світі</a:t>
            </a:r>
          </a:p>
          <a:p>
            <a:pPr marL="342900" indent="-342900" fontAlgn="base">
              <a:spcBef>
                <a:spcPct val="0"/>
              </a:spcBef>
              <a:spcAft>
                <a:spcPct val="0"/>
              </a:spcAft>
              <a:buFont typeface="Wingdings" panose="05000000000000000000" pitchFamily="2" charset="2"/>
              <a:buChar char="Ø"/>
            </a:pPr>
            <a:r>
              <a:rPr lang="uk-UA" altLang="ru-RU" sz="2000" kern="0" dirty="0">
                <a:solidFill>
                  <a:prstClr val="black"/>
                </a:solidFill>
                <a:latin typeface="Times New Roman" pitchFamily="18" charset="0"/>
                <a:cs typeface="Times New Roman" pitchFamily="18" charset="0"/>
              </a:rPr>
              <a:t> хімія полімерів (Шанхай), </a:t>
            </a:r>
          </a:p>
          <a:p>
            <a:pPr marL="342900" indent="-342900" fontAlgn="base">
              <a:spcBef>
                <a:spcPct val="0"/>
              </a:spcBef>
              <a:spcAft>
                <a:spcPct val="0"/>
              </a:spcAft>
              <a:buFont typeface="Wingdings" panose="05000000000000000000" pitchFamily="2" charset="2"/>
              <a:buChar char="Ø"/>
            </a:pPr>
            <a:r>
              <a:rPr lang="uk-UA" altLang="ru-RU" sz="2000" kern="0" dirty="0">
                <a:solidFill>
                  <a:prstClr val="black"/>
                </a:solidFill>
                <a:latin typeface="Times New Roman" pitchFamily="18" charset="0"/>
                <a:cs typeface="Times New Roman" pitchFamily="18" charset="0"/>
              </a:rPr>
              <a:t>(в першу десятку – п</a:t>
            </a:r>
            <a:r>
              <a:rPr lang="uk-UA" sz="2000" kern="0" dirty="0">
                <a:solidFill>
                  <a:prstClr val="black"/>
                </a:solidFill>
                <a:latin typeface="Times New Roman" pitchFamily="18" charset="0"/>
                <a:cs typeface="Times New Roman" pitchFamily="18" charset="0"/>
              </a:rPr>
              <a:t>олімери з нафти: </a:t>
            </a:r>
          </a:p>
          <a:p>
            <a:pPr marL="342900" indent="-342900" fontAlgn="base">
              <a:spcBef>
                <a:spcPct val="0"/>
              </a:spcBef>
              <a:spcAft>
                <a:spcPct val="0"/>
              </a:spcAft>
              <a:buFont typeface="Wingdings" panose="05000000000000000000" pitchFamily="2" charset="2"/>
              <a:buChar char="Ø"/>
            </a:pPr>
            <a:r>
              <a:rPr lang="uk-UA" sz="2000" kern="0" dirty="0">
                <a:solidFill>
                  <a:prstClr val="black"/>
                </a:solidFill>
                <a:latin typeface="Times New Roman" pitchFamily="18" charset="0"/>
                <a:cs typeface="Times New Roman" pitchFamily="18" charset="0"/>
              </a:rPr>
              <a:t>пластмаси, хімічні волокна, синтетичний каучук</a:t>
            </a:r>
            <a:r>
              <a:rPr lang="uk-UA" altLang="ru-RU" sz="2000" kern="0" dirty="0">
                <a:solidFill>
                  <a:prstClr val="black"/>
                </a:solidFill>
                <a:latin typeface="Times New Roman" pitchFamily="18" charset="0"/>
                <a:cs typeface="Times New Roman" pitchFamily="18" charset="0"/>
              </a:rPr>
              <a:t>)</a:t>
            </a:r>
          </a:p>
          <a:p>
            <a:pPr marL="342900" indent="-342900" fontAlgn="base">
              <a:spcBef>
                <a:spcPct val="0"/>
              </a:spcBef>
              <a:spcAft>
                <a:spcPct val="0"/>
              </a:spcAft>
              <a:buFont typeface="Wingdings" panose="05000000000000000000" pitchFamily="2" charset="2"/>
              <a:buChar char="Ø"/>
            </a:pPr>
            <a:r>
              <a:rPr lang="uk-UA" sz="2000" kern="0" dirty="0">
                <a:solidFill>
                  <a:prstClr val="black"/>
                </a:solidFill>
                <a:latin typeface="Times New Roman" pitchFamily="18" charset="0"/>
                <a:cs typeface="Times New Roman" pitchFamily="18" charset="0"/>
              </a:rPr>
              <a:t>фармацевтика</a:t>
            </a:r>
            <a:endParaRPr lang="ru-RU" sz="2000" kern="0" dirty="0">
              <a:solidFill>
                <a:prstClr val="black"/>
              </a:solidFill>
              <a:latin typeface="Times New Roman" pitchFamily="18" charset="0"/>
              <a:cs typeface="Times New Roman" pitchFamily="18" charset="0"/>
            </a:endParaRPr>
          </a:p>
          <a:p>
            <a:pPr marL="342900" indent="-342900" fontAlgn="base">
              <a:spcBef>
                <a:spcPct val="0"/>
              </a:spcBef>
              <a:spcAft>
                <a:spcPct val="0"/>
              </a:spcAft>
              <a:buFont typeface="Wingdings" panose="05000000000000000000" pitchFamily="2" charset="2"/>
              <a:buChar char="Ø"/>
            </a:pPr>
            <a:endParaRPr lang="uk-UA" altLang="ru-RU" sz="2000" kern="0" dirty="0">
              <a:solidFill>
                <a:prstClr val="black"/>
              </a:solidFill>
              <a:latin typeface="Times New Roman" pitchFamily="18" charset="0"/>
              <a:cs typeface="Times New Roman" pitchFamily="18" charset="0"/>
            </a:endParaRPr>
          </a:p>
          <a:p>
            <a:pPr marL="342900" indent="-342900" fontAlgn="base">
              <a:spcBef>
                <a:spcPct val="0"/>
              </a:spcBef>
              <a:spcAft>
                <a:spcPct val="0"/>
              </a:spcAft>
              <a:buFont typeface="Wingdings" panose="05000000000000000000" pitchFamily="2" charset="2"/>
              <a:buChar char="Ø"/>
            </a:pPr>
            <a:endParaRPr lang="ru-RU" altLang="ru-RU" sz="2000" kern="0" dirty="0">
              <a:solidFill>
                <a:prstClr val="black"/>
              </a:solidFill>
              <a:latin typeface="Times New Roman" pitchFamily="18" charset="0"/>
              <a:cs typeface="Times New Roman" pitchFamily="18" charset="0"/>
            </a:endParaRPr>
          </a:p>
        </p:txBody>
      </p:sp>
      <p:pic>
        <p:nvPicPr>
          <p:cNvPr id="6" name="Picture 4"/>
          <p:cNvPicPr>
            <a:picLocks noChangeAspect="1" noChangeArrowheads="1"/>
          </p:cNvPicPr>
          <p:nvPr/>
        </p:nvPicPr>
        <p:blipFill>
          <a:blip r:embed="rId3"/>
          <a:srcRect/>
          <a:stretch>
            <a:fillRect/>
          </a:stretch>
        </p:blipFill>
        <p:spPr bwMode="auto">
          <a:xfrm>
            <a:off x="9105433" y="2260374"/>
            <a:ext cx="2843212" cy="39528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15155" y="5078187"/>
            <a:ext cx="2027238" cy="113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387758" y="1986441"/>
            <a:ext cx="1717675" cy="138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68919" y="4792821"/>
            <a:ext cx="1682750" cy="168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44655" y="4033996"/>
            <a:ext cx="1598612"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Прямоугольник 1"/>
          <p:cNvSpPr>
            <a:spLocks noChangeArrowheads="1"/>
          </p:cNvSpPr>
          <p:nvPr/>
        </p:nvSpPr>
        <p:spPr bwMode="auto">
          <a:xfrm>
            <a:off x="9062276" y="1186815"/>
            <a:ext cx="26019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fontAlgn="base" hangingPunct="1">
              <a:spcBef>
                <a:spcPct val="0"/>
              </a:spcBef>
              <a:spcAft>
                <a:spcPct val="0"/>
              </a:spcAft>
            </a:pPr>
            <a:r>
              <a:rPr lang="uk-UA" altLang="ru-RU" b="1" dirty="0">
                <a:solidFill>
                  <a:srgbClr val="FF0000"/>
                </a:solidFill>
                <a:latin typeface="Times New Roman" panose="02020603050405020304" pitchFamily="18" charset="0"/>
                <a:cs typeface="Times New Roman" panose="02020603050405020304" pitchFamily="18" charset="0"/>
              </a:rPr>
              <a:t>Картосхема хімічна, текстильна та лісова промисловість</a:t>
            </a:r>
            <a:endParaRPr lang="ru-RU" altLang="ru-RU"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98346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0"/>
            <a:ext cx="12193057" cy="6901270"/>
          </a:xfrm>
          <a:prstGeom prst="rect">
            <a:avLst/>
          </a:prstGeom>
        </p:spPr>
      </p:pic>
      <p:grpSp>
        <p:nvGrpSpPr>
          <p:cNvPr id="2" name="Группа 1"/>
          <p:cNvGrpSpPr/>
          <p:nvPr/>
        </p:nvGrpSpPr>
        <p:grpSpPr>
          <a:xfrm>
            <a:off x="832513" y="406066"/>
            <a:ext cx="11072975" cy="701731"/>
            <a:chOff x="832513" y="406067"/>
            <a:chExt cx="11072975" cy="681737"/>
          </a:xfrm>
        </p:grpSpPr>
        <p:sp>
          <p:nvSpPr>
            <p:cNvPr id="4" name="Заголовок 1"/>
            <p:cNvSpPr txBox="1">
              <a:spLocks/>
            </p:cNvSpPr>
            <p:nvPr/>
          </p:nvSpPr>
          <p:spPr>
            <a:xfrm>
              <a:off x="832513" y="406067"/>
              <a:ext cx="1107297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endParaRPr lang="uk-UA" dirty="0"/>
            </a:p>
          </p:txBody>
        </p:sp>
        <p:sp>
          <p:nvSpPr>
            <p:cNvPr id="5" name="TextBox 3"/>
            <p:cNvSpPr txBox="1">
              <a:spLocks noChangeArrowheads="1"/>
            </p:cNvSpPr>
            <p:nvPr/>
          </p:nvSpPr>
          <p:spPr bwMode="auto">
            <a:xfrm>
              <a:off x="1314328" y="406067"/>
              <a:ext cx="10591160" cy="68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90000"/>
                </a:lnSpc>
                <a:spcBef>
                  <a:spcPct val="0"/>
                </a:spcBef>
                <a:defRPr/>
              </a:pPr>
              <a:r>
                <a:rPr lang="uk-UA" altLang="uk-UA" sz="4400" b="1" dirty="0">
                  <a:solidFill>
                    <a:schemeClr val="dk1"/>
                  </a:solidFill>
                  <a:latin typeface="Gabriola" panose="04040605051002020D02" pitchFamily="82" charset="0"/>
                </a:rPr>
                <a:t>Легка промисловість</a:t>
              </a:r>
              <a:endParaRPr lang="ru-RU" altLang="uk-UA" sz="4400" b="1" dirty="0">
                <a:solidFill>
                  <a:schemeClr val="dk1"/>
                </a:solidFill>
                <a:latin typeface="Gabriola" panose="04040605051002020D02" pitchFamily="82" charset="0"/>
              </a:endParaRPr>
            </a:p>
          </p:txBody>
        </p:sp>
      </p:grpSp>
      <p:graphicFrame>
        <p:nvGraphicFramePr>
          <p:cNvPr id="7" name="Group 22"/>
          <p:cNvGraphicFramePr>
            <a:graphicFrameLocks noGrp="1"/>
          </p:cNvGraphicFramePr>
          <p:nvPr>
            <p:extLst>
              <p:ext uri="{D42A27DB-BD31-4B8C-83A1-F6EECF244321}">
                <p14:modId xmlns:p14="http://schemas.microsoft.com/office/powerpoint/2010/main" val="2914430631"/>
              </p:ext>
            </p:extLst>
          </p:nvPr>
        </p:nvGraphicFramePr>
        <p:xfrm>
          <a:off x="639762" y="1604963"/>
          <a:ext cx="11265725" cy="2209800"/>
        </p:xfrm>
        <a:graphic>
          <a:graphicData uri="http://schemas.openxmlformats.org/drawingml/2006/table">
            <a:tbl>
              <a:tblPr/>
              <a:tblGrid>
                <a:gridCol w="3692407">
                  <a:extLst>
                    <a:ext uri="{9D8B030D-6E8A-4147-A177-3AD203B41FA5}">
                      <a16:colId xmlns:a16="http://schemas.microsoft.com/office/drawing/2014/main" val="20000"/>
                    </a:ext>
                  </a:extLst>
                </a:gridCol>
                <a:gridCol w="7573318">
                  <a:extLst>
                    <a:ext uri="{9D8B030D-6E8A-4147-A177-3AD203B41FA5}">
                      <a16:colId xmlns:a16="http://schemas.microsoft.com/office/drawing/2014/main" val="20001"/>
                    </a:ext>
                  </a:extLst>
                </a:gridCol>
              </a:tblGrid>
              <a:tr h="670541">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1900" b="1" i="0" u="none" strike="noStrike" cap="none" normalizeH="0" baseline="0" dirty="0">
                          <a:ln>
                            <a:noFill/>
                          </a:ln>
                          <a:solidFill>
                            <a:srgbClr val="FFFFFF"/>
                          </a:solidFill>
                          <a:effectLst/>
                          <a:latin typeface="Bookman Old Style" pitchFamily="18" charset="0"/>
                        </a:rPr>
                        <a:t>Галузь промисловості</a:t>
                      </a:r>
                      <a:endParaRPr kumimoji="0" lang="ru-RU" sz="1900" b="1" i="0" u="none" strike="noStrike" cap="none" normalizeH="0" baseline="0" dirty="0">
                        <a:ln>
                          <a:noFill/>
                        </a:ln>
                        <a:solidFill>
                          <a:schemeClr val="tx1"/>
                        </a:solidFill>
                        <a:effectLst/>
                        <a:latin typeface="Bookman Old Style" pitchFamily="18" charset="0"/>
                      </a:endParaRPr>
                    </a:p>
                  </a:txBody>
                  <a:tcPr marL="91445" marR="91445" marT="45698" marB="45698"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solidFill>
                      <a:srgbClr val="5ECCF3"/>
                    </a:solidFill>
                  </a:tcPr>
                </a:tc>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1900" b="1" i="0" u="none" strike="noStrike" cap="none" normalizeH="0" baseline="0">
                          <a:ln>
                            <a:noFill/>
                          </a:ln>
                          <a:solidFill>
                            <a:srgbClr val="FFFFFF"/>
                          </a:solidFill>
                          <a:effectLst/>
                          <a:latin typeface="Bookman Old Style" pitchFamily="18" charset="0"/>
                        </a:rPr>
                        <a:t>Основні виробництва</a:t>
                      </a:r>
                      <a:endParaRPr kumimoji="0" lang="ru-RU" sz="1900" b="1" i="0" u="none" strike="noStrike" cap="none" normalizeH="0" baseline="0">
                        <a:ln>
                          <a:noFill/>
                        </a:ln>
                        <a:solidFill>
                          <a:schemeClr val="tx1"/>
                        </a:solidFill>
                        <a:effectLst/>
                        <a:latin typeface="Bookman Old Style" pitchFamily="18" charset="0"/>
                      </a:endParaRPr>
                    </a:p>
                  </a:txBody>
                  <a:tcPr marL="91445" marR="91445" marT="45698" marB="45698"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a:noFill/>
                    </a:lnTlToBr>
                    <a:lnBlToTr>
                      <a:noFill/>
                    </a:lnBlToTr>
                    <a:solidFill>
                      <a:srgbClr val="5ECCF3"/>
                    </a:solidFill>
                  </a:tcPr>
                </a:tc>
                <a:extLst>
                  <a:ext uri="{0D108BD9-81ED-4DB2-BD59-A6C34878D82A}">
                    <a16:rowId xmlns:a16="http://schemas.microsoft.com/office/drawing/2014/main" val="10000"/>
                  </a:ext>
                </a:extLst>
              </a:tr>
              <a:tr h="1539259">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1900" b="1" i="0" u="none" strike="noStrike" cap="none" normalizeH="0" baseline="0" dirty="0">
                          <a:ln>
                            <a:noFill/>
                          </a:ln>
                          <a:solidFill>
                            <a:srgbClr val="A50021"/>
                          </a:solidFill>
                          <a:effectLst/>
                          <a:latin typeface="Bookman Old Style" pitchFamily="18" charset="0"/>
                        </a:rPr>
                        <a:t>Легка промисловість</a:t>
                      </a:r>
                      <a:endParaRPr kumimoji="0" lang="ru-RU" sz="1900" b="1" i="0" u="none" strike="noStrike" cap="none" normalizeH="0" baseline="0" dirty="0">
                        <a:ln>
                          <a:noFill/>
                        </a:ln>
                        <a:solidFill>
                          <a:srgbClr val="A50021"/>
                        </a:solidFill>
                        <a:effectLst/>
                        <a:latin typeface="Bookman Old Style" pitchFamily="18" charset="0"/>
                      </a:endParaRPr>
                    </a:p>
                  </a:txBody>
                  <a:tcPr marL="91445" marR="91445" marT="45698" marB="45698"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8D0D0"/>
                    </a:solidFill>
                  </a:tcPr>
                </a:tc>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uk-UA" sz="1900" b="1" i="0" u="none" strike="noStrike" cap="none" normalizeH="0" baseline="0" dirty="0">
                          <a:ln>
                            <a:noFill/>
                          </a:ln>
                          <a:solidFill>
                            <a:srgbClr val="000000"/>
                          </a:solidFill>
                          <a:effectLst/>
                          <a:latin typeface="Bookman Old Style" pitchFamily="18" charset="0"/>
                        </a:rPr>
                        <a:t>Текстильна </a:t>
                      </a:r>
                      <a:r>
                        <a:rPr kumimoji="0" lang="uk-UA" sz="1900" b="0" i="0" u="none" strike="noStrike" cap="none" normalizeH="0" baseline="0" dirty="0">
                          <a:ln>
                            <a:noFill/>
                          </a:ln>
                          <a:solidFill>
                            <a:srgbClr val="000000"/>
                          </a:solidFill>
                          <a:effectLst/>
                          <a:latin typeface="Bookman Old Style" pitchFamily="18" charset="0"/>
                        </a:rPr>
                        <a:t>(Шанхай, Пекін, Тяньцзінь (вовняні, шовкові, бавовняні тканини))</a:t>
                      </a:r>
                    </a:p>
                    <a:p>
                      <a:pPr marL="0" marR="0" lvl="0" indent="0" algn="l" defTabSz="914400" rtl="0" eaLnBrk="1" fontAlgn="base" latinLnBrk="0" hangingPunct="1">
                        <a:lnSpc>
                          <a:spcPct val="100000"/>
                        </a:lnSpc>
                        <a:spcBef>
                          <a:spcPct val="0"/>
                        </a:spcBef>
                        <a:spcAft>
                          <a:spcPct val="0"/>
                        </a:spcAft>
                        <a:buClrTx/>
                        <a:buSzTx/>
                        <a:buFontTx/>
                        <a:buNone/>
                        <a:tabLst/>
                      </a:pPr>
                      <a:r>
                        <a:rPr kumimoji="0" lang="uk-UA" sz="1900" b="1" i="0" u="none" strike="noStrike" cap="none" normalizeH="0" baseline="0" dirty="0">
                          <a:ln>
                            <a:noFill/>
                          </a:ln>
                          <a:solidFill>
                            <a:srgbClr val="000000"/>
                          </a:solidFill>
                          <a:effectLst/>
                          <a:latin typeface="Bookman Old Style" pitchFamily="18" charset="0"/>
                        </a:rPr>
                        <a:t>Швейна </a:t>
                      </a:r>
                      <a:r>
                        <a:rPr kumimoji="0" lang="uk-UA" sz="1900" b="0" i="0" u="none" strike="noStrike" cap="none" normalizeH="0" baseline="0" dirty="0">
                          <a:ln>
                            <a:noFill/>
                          </a:ln>
                          <a:solidFill>
                            <a:srgbClr val="000000"/>
                          </a:solidFill>
                          <a:effectLst/>
                          <a:latin typeface="Bookman Old Style" pitchFamily="18" charset="0"/>
                        </a:rPr>
                        <a:t>(дешевий одяг із синтетичних тканин)</a:t>
                      </a:r>
                    </a:p>
                    <a:p>
                      <a:pPr marL="0" marR="0" lvl="0" indent="0" algn="l" defTabSz="914400" rtl="0" eaLnBrk="1" fontAlgn="base" latinLnBrk="0" hangingPunct="1">
                        <a:lnSpc>
                          <a:spcPct val="100000"/>
                        </a:lnSpc>
                        <a:spcBef>
                          <a:spcPct val="0"/>
                        </a:spcBef>
                        <a:spcAft>
                          <a:spcPct val="0"/>
                        </a:spcAft>
                        <a:buClrTx/>
                        <a:buSzTx/>
                        <a:buFontTx/>
                        <a:buNone/>
                        <a:tabLst/>
                      </a:pPr>
                      <a:r>
                        <a:rPr kumimoji="0" lang="uk-UA" sz="1900" b="1" i="0" u="none" strike="noStrike" cap="none" normalizeH="0" baseline="0" dirty="0">
                          <a:ln>
                            <a:noFill/>
                          </a:ln>
                          <a:solidFill>
                            <a:srgbClr val="000000"/>
                          </a:solidFill>
                          <a:effectLst/>
                          <a:latin typeface="Bookman Old Style" pitchFamily="18" charset="0"/>
                        </a:rPr>
                        <a:t>Взуттєва</a:t>
                      </a:r>
                    </a:p>
                  </a:txBody>
                  <a:tcPr marL="91445" marR="91445" marT="45698" marB="45698" horzOverflow="overflow">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a:noFill/>
                    </a:lnTlToBr>
                    <a:lnBlToTr>
                      <a:noFill/>
                    </a:lnBlToTr>
                    <a:solidFill>
                      <a:srgbClr val="E8D0D0"/>
                    </a:solidFill>
                  </a:tcPr>
                </a:tc>
                <a:extLst>
                  <a:ext uri="{0D108BD9-81ED-4DB2-BD59-A6C34878D82A}">
                    <a16:rowId xmlns:a16="http://schemas.microsoft.com/office/drawing/2014/main" val="10001"/>
                  </a:ext>
                </a:extLst>
              </a:tr>
            </a:tbl>
          </a:graphicData>
        </a:graphic>
      </p:graphicFrame>
      <p:pic>
        <p:nvPicPr>
          <p:cNvPr id="8" name="Picture 4" descr="http://pomiliaiko.com.ua/i/1247594441585-x.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01799" y="3987801"/>
            <a:ext cx="4103688" cy="285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Users\User\Desktop\China_promishlennost_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3550" y="4026695"/>
            <a:ext cx="1944687" cy="140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Прямоугольник 1"/>
          <p:cNvSpPr>
            <a:spLocks noChangeArrowheads="1"/>
          </p:cNvSpPr>
          <p:nvPr/>
        </p:nvSpPr>
        <p:spPr bwMode="auto">
          <a:xfrm>
            <a:off x="1820863" y="908050"/>
            <a:ext cx="988345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fontAlgn="base" hangingPunct="1">
              <a:spcBef>
                <a:spcPct val="0"/>
              </a:spcBef>
              <a:spcAft>
                <a:spcPct val="0"/>
              </a:spcAft>
            </a:pPr>
            <a:r>
              <a:rPr lang="en-US" altLang="ru-RU" sz="2800" b="1" dirty="0">
                <a:solidFill>
                  <a:srgbClr val="660033"/>
                </a:solidFill>
                <a:latin typeface="Times New Roman" panose="02020603050405020304" pitchFamily="18" charset="0"/>
                <a:cs typeface="Times New Roman" panose="02020603050405020304" pitchFamily="18" charset="0"/>
              </a:rPr>
              <a:t>II </a:t>
            </a:r>
            <a:r>
              <a:rPr lang="uk-UA" altLang="ru-RU" sz="2800" b="1" dirty="0">
                <a:solidFill>
                  <a:srgbClr val="660033"/>
                </a:solidFill>
                <a:latin typeface="Times New Roman" panose="02020603050405020304" pitchFamily="18" charset="0"/>
                <a:cs typeface="Times New Roman" panose="02020603050405020304" pitchFamily="18" charset="0"/>
              </a:rPr>
              <a:t>місце за виробництвом тканин</a:t>
            </a:r>
          </a:p>
        </p:txBody>
      </p:sp>
      <p:pic>
        <p:nvPicPr>
          <p:cNvPr id="12" name="Picture 2" descr="http://huashen.biz/pictures/rose/chn-8104-b.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40590" y="4023520"/>
            <a:ext cx="1909762" cy="140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2" descr="http://www.epochtimes.ru/images/stories/06/photos2011/186_130212_costum_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92786" y="5286057"/>
            <a:ext cx="1968500"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24097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grpSp>
        <p:nvGrpSpPr>
          <p:cNvPr id="2" name="Группа 1"/>
          <p:cNvGrpSpPr/>
          <p:nvPr/>
        </p:nvGrpSpPr>
        <p:grpSpPr>
          <a:xfrm>
            <a:off x="832513" y="406066"/>
            <a:ext cx="11072975" cy="701731"/>
            <a:chOff x="832513" y="406067"/>
            <a:chExt cx="11072975" cy="681736"/>
          </a:xfrm>
        </p:grpSpPr>
        <p:sp>
          <p:nvSpPr>
            <p:cNvPr id="4" name="Заголовок 1"/>
            <p:cNvSpPr txBox="1">
              <a:spLocks/>
            </p:cNvSpPr>
            <p:nvPr/>
          </p:nvSpPr>
          <p:spPr>
            <a:xfrm>
              <a:off x="832513" y="406067"/>
              <a:ext cx="1107297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endParaRPr lang="uk-UA" dirty="0"/>
            </a:p>
          </p:txBody>
        </p:sp>
        <p:sp>
          <p:nvSpPr>
            <p:cNvPr id="5" name="TextBox 3"/>
            <p:cNvSpPr txBox="1">
              <a:spLocks noChangeArrowheads="1"/>
            </p:cNvSpPr>
            <p:nvPr/>
          </p:nvSpPr>
          <p:spPr bwMode="auto">
            <a:xfrm>
              <a:off x="1314328" y="406067"/>
              <a:ext cx="10591160" cy="6817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lnSpc>
                  <a:spcPct val="90000"/>
                </a:lnSpc>
                <a:spcBef>
                  <a:spcPct val="0"/>
                </a:spcBef>
                <a:defRPr/>
              </a:pPr>
              <a:r>
                <a:rPr lang="uk-UA" altLang="uk-UA" sz="4400" b="1" dirty="0">
                  <a:solidFill>
                    <a:schemeClr val="dk1"/>
                  </a:solidFill>
                  <a:latin typeface="Gabriola" panose="04040605051002020D02" pitchFamily="82" charset="0"/>
                </a:rPr>
                <a:t>Первинний сектор</a:t>
              </a:r>
              <a:endParaRPr lang="ru-RU" altLang="uk-UA" sz="4400" b="1" dirty="0">
                <a:solidFill>
                  <a:schemeClr val="dk1"/>
                </a:solidFill>
                <a:latin typeface="Gabriola" panose="04040605051002020D02" pitchFamily="82" charset="0"/>
              </a:endParaRPr>
            </a:p>
          </p:txBody>
        </p:sp>
      </p:grpSp>
      <p:sp>
        <p:nvSpPr>
          <p:cNvPr id="7" name="Прямоугольник 5"/>
          <p:cNvSpPr>
            <a:spLocks noChangeArrowheads="1"/>
          </p:cNvSpPr>
          <p:nvPr/>
        </p:nvSpPr>
        <p:spPr bwMode="auto">
          <a:xfrm>
            <a:off x="2852928" y="1233283"/>
            <a:ext cx="7168896" cy="584775"/>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pPr marL="44450" algn="ctr" fontAlgn="base">
              <a:spcBef>
                <a:spcPct val="0"/>
              </a:spcBef>
              <a:spcAft>
                <a:spcPct val="0"/>
              </a:spcAft>
            </a:pPr>
            <a:r>
              <a:rPr lang="uk-UA" altLang="uk-UA" sz="32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Сільське господарство</a:t>
            </a:r>
            <a:endParaRPr lang="ru-RU" altLang="uk-UA" sz="32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endParaRPr>
          </a:p>
        </p:txBody>
      </p:sp>
      <p:sp>
        <p:nvSpPr>
          <p:cNvPr id="8" name="Прямоугольник 3"/>
          <p:cNvSpPr>
            <a:spLocks noChangeArrowheads="1"/>
          </p:cNvSpPr>
          <p:nvPr/>
        </p:nvSpPr>
        <p:spPr bwMode="auto">
          <a:xfrm>
            <a:off x="5982716" y="2137093"/>
            <a:ext cx="592277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fontAlgn="base" hangingPunct="1">
              <a:spcBef>
                <a:spcPct val="0"/>
              </a:spcBef>
              <a:spcAft>
                <a:spcPct val="0"/>
              </a:spcAft>
            </a:pPr>
            <a:r>
              <a:rPr lang="uk-UA" altLang="uk-UA" sz="2400" b="1" dirty="0">
                <a:solidFill>
                  <a:prstClr val="black"/>
                </a:solidFill>
                <a:latin typeface="Times New Roman" panose="02020603050405020304" pitchFamily="18" charset="0"/>
                <a:cs typeface="Times New Roman" panose="02020603050405020304" pitchFamily="18" charset="0"/>
              </a:rPr>
              <a:t>Зернові культури </a:t>
            </a:r>
            <a:r>
              <a:rPr lang="uk-UA" altLang="uk-UA" sz="2400" dirty="0">
                <a:solidFill>
                  <a:prstClr val="black"/>
                </a:solidFill>
                <a:latin typeface="Times New Roman" panose="02020603050405020304" pitchFamily="18" charset="0"/>
                <a:cs typeface="Times New Roman" panose="02020603050405020304" pitchFamily="18" charset="0"/>
              </a:rPr>
              <a:t>– рис (І), пшениця (І) </a:t>
            </a:r>
            <a:r>
              <a:rPr lang="uk-UA" altLang="uk-UA" sz="2400" dirty="0" err="1">
                <a:solidFill>
                  <a:prstClr val="black"/>
                </a:solidFill>
                <a:latin typeface="Times New Roman" panose="02020603050405020304" pitchFamily="18" charset="0"/>
                <a:cs typeface="Times New Roman" panose="02020603050405020304" pitchFamily="18" charset="0"/>
              </a:rPr>
              <a:t>сх</a:t>
            </a:r>
            <a:r>
              <a:rPr lang="uk-UA" altLang="uk-UA" sz="2400" dirty="0">
                <a:solidFill>
                  <a:prstClr val="black"/>
                </a:solidFill>
                <a:latin typeface="Times New Roman" panose="02020603050405020304" pitchFamily="18" charset="0"/>
                <a:cs typeface="Times New Roman" panose="02020603050405020304" pitchFamily="18" charset="0"/>
              </a:rPr>
              <a:t>., гаолян, просо (Пн.-</a:t>
            </a:r>
            <a:r>
              <a:rPr lang="uk-UA" altLang="uk-UA" sz="2400" dirty="0" err="1">
                <a:solidFill>
                  <a:prstClr val="black"/>
                </a:solidFill>
                <a:latin typeface="Times New Roman" panose="02020603050405020304" pitchFamily="18" charset="0"/>
                <a:cs typeface="Times New Roman" panose="02020603050405020304" pitchFamily="18" charset="0"/>
              </a:rPr>
              <a:t>Сх</a:t>
            </a:r>
            <a:r>
              <a:rPr lang="uk-UA" altLang="uk-UA" sz="2400" dirty="0">
                <a:solidFill>
                  <a:prstClr val="black"/>
                </a:solidFill>
                <a:latin typeface="Times New Roman" panose="02020603050405020304" pitchFamily="18" charset="0"/>
                <a:cs typeface="Times New Roman" panose="02020603050405020304" pitchFamily="18" charset="0"/>
              </a:rPr>
              <a:t>.), ячмінь (Тибет)</a:t>
            </a:r>
            <a:endParaRPr lang="ru-RU" altLang="uk-UA" sz="2400" b="1" dirty="0">
              <a:solidFill>
                <a:prstClr val="black"/>
              </a:solidFill>
              <a:latin typeface="Times New Roman" panose="02020603050405020304" pitchFamily="18" charset="0"/>
              <a:cs typeface="Times New Roman" panose="02020603050405020304" pitchFamily="18" charset="0"/>
            </a:endParaRPr>
          </a:p>
        </p:txBody>
      </p:sp>
      <p:pic>
        <p:nvPicPr>
          <p:cNvPr id="9" name="Picture 2" descr="http://img1.liveinternet.ru/images/attach/c/0/63/325/63325275_9e7df055aaa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1024" y="3100389"/>
            <a:ext cx="1550988"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http://ohioline.osu.edu/b866/images/b866_3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438769" y="3197225"/>
            <a:ext cx="1100137"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Прямоугольник 2"/>
          <p:cNvSpPr>
            <a:spLocks noChangeArrowheads="1"/>
          </p:cNvSpPr>
          <p:nvPr/>
        </p:nvSpPr>
        <p:spPr bwMode="auto">
          <a:xfrm>
            <a:off x="1570358" y="4257761"/>
            <a:ext cx="556679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fontAlgn="base" hangingPunct="1">
              <a:spcBef>
                <a:spcPct val="0"/>
              </a:spcBef>
              <a:spcAft>
                <a:spcPct val="0"/>
              </a:spcAft>
            </a:pPr>
            <a:r>
              <a:rPr lang="uk-UA" altLang="uk-UA" sz="2400" b="1" dirty="0">
                <a:solidFill>
                  <a:prstClr val="black"/>
                </a:solidFill>
                <a:latin typeface="Times New Roman" panose="02020603050405020304" pitchFamily="18" charset="0"/>
                <a:cs typeface="Times New Roman" panose="02020603050405020304" pitchFamily="18" charset="0"/>
              </a:rPr>
              <a:t>Технічні культури </a:t>
            </a:r>
            <a:r>
              <a:rPr lang="uk-UA" altLang="uk-UA" sz="2400" dirty="0">
                <a:solidFill>
                  <a:prstClr val="black"/>
                </a:solidFill>
                <a:latin typeface="Times New Roman" panose="02020603050405020304" pitchFamily="18" charset="0"/>
                <a:cs typeface="Times New Roman" panose="02020603050405020304" pitchFamily="18" charset="0"/>
              </a:rPr>
              <a:t>– тютюн (І), соя (</a:t>
            </a:r>
            <a:r>
              <a:rPr lang="en-US" altLang="uk-UA" sz="2400" dirty="0">
                <a:solidFill>
                  <a:prstClr val="black"/>
                </a:solidFill>
                <a:latin typeface="Times New Roman" panose="02020603050405020304" pitchFamily="18" charset="0"/>
                <a:cs typeface="Times New Roman" panose="02020603050405020304" pitchFamily="18" charset="0"/>
              </a:rPr>
              <a:t>V</a:t>
            </a:r>
            <a:r>
              <a:rPr lang="uk-UA" altLang="uk-UA" sz="2400" dirty="0">
                <a:solidFill>
                  <a:prstClr val="black"/>
                </a:solidFill>
                <a:latin typeface="Times New Roman" panose="02020603050405020304" pitchFamily="18" charset="0"/>
                <a:cs typeface="Times New Roman" panose="02020603050405020304" pitchFamily="18" charset="0"/>
              </a:rPr>
              <a:t>), бавовник (ІІ), чай (І), цукрова тростина (ІІІ), цукрові буряки (ІХ)</a:t>
            </a:r>
            <a:endParaRPr lang="ru-RU" altLang="uk-UA" sz="2400" b="1" dirty="0">
              <a:solidFill>
                <a:prstClr val="black"/>
              </a:solidFill>
              <a:latin typeface="Times New Roman" panose="02020603050405020304" pitchFamily="18" charset="0"/>
              <a:cs typeface="Times New Roman" panose="02020603050405020304" pitchFamily="18" charset="0"/>
            </a:endParaRPr>
          </a:p>
        </p:txBody>
      </p:sp>
      <p:pic>
        <p:nvPicPr>
          <p:cNvPr id="13" name="Picture 8" descr="http://age2.ru/im/2008/04/peanu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92833" y="5443887"/>
            <a:ext cx="1736725" cy="138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0" descr="http://farm4.static.flickr.com/3137/2889570210_18fbb3c724_o.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11723" y="5411343"/>
            <a:ext cx="1577975" cy="140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2" descr="http://gooddrinks.ru/wp-content/uploads/2009/07/65.jpg"/>
          <p:cNvPicPr>
            <a:picLocks noChangeAspect="1" noChangeArrowheads="1"/>
          </p:cNvPicPr>
          <p:nvPr/>
        </p:nvPicPr>
        <p:blipFill>
          <a:blip r:embed="rId7">
            <a:extLst>
              <a:ext uri="{28A0092B-C50C-407E-A947-70E740481C1C}">
                <a14:useLocalDpi xmlns:a14="http://schemas.microsoft.com/office/drawing/2010/main" val="0"/>
              </a:ext>
            </a:extLst>
          </a:blip>
          <a:srcRect l="13664" r="13773"/>
          <a:stretch>
            <a:fillRect/>
          </a:stretch>
        </p:blipFill>
        <p:spPr bwMode="auto">
          <a:xfrm>
            <a:off x="10249355" y="5041143"/>
            <a:ext cx="1363662"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4" descr="http://coffemanika.ru/wp-content/uploads/2009/11/%D1%80%D1%83%D1%87%D0%BD%D0%B0%D1%8F-%D1%83%D0%B1%D0%BE%D1%80%D0%BA%D0%B0-%D1%81%D0%B0%D1%85%D0%B0%D1%80%D0%BD%D0%BE%D0%B3%D0%BE-%D1%82%D1%80%D0%BE%D1%81%D1%82%D0%BD%D0%B8%D0%BA%D0%B0.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239587" y="5443887"/>
            <a:ext cx="1406525" cy="136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6" descr="http://exo.in.ua/pictures/news/2010/01/22-byryaku.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053514" y="5443887"/>
            <a:ext cx="1781175"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2" descr="C:\Users\User\Desktop\chay.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084625" y="3106738"/>
            <a:ext cx="1820863"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Прямоугольник 3"/>
          <p:cNvSpPr>
            <a:spLocks noChangeArrowheads="1"/>
          </p:cNvSpPr>
          <p:nvPr/>
        </p:nvSpPr>
        <p:spPr bwMode="auto">
          <a:xfrm>
            <a:off x="-1057" y="2466646"/>
            <a:ext cx="5697261" cy="1631216"/>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fontAlgn="base" hangingPunct="1">
              <a:spcBef>
                <a:spcPct val="0"/>
              </a:spcBef>
              <a:spcAft>
                <a:spcPct val="0"/>
              </a:spcAft>
            </a:pPr>
            <a:r>
              <a:rPr lang="uk-UA" altLang="uk-UA" sz="2000" b="1" dirty="0">
                <a:solidFill>
                  <a:prstClr val="black"/>
                </a:solidFill>
                <a:latin typeface="Times New Roman" panose="02020603050405020304" pitchFamily="18" charset="0"/>
                <a:cs typeface="Times New Roman" panose="02020603050405020304" pitchFamily="18" charset="0"/>
              </a:rPr>
              <a:t>Провідною галуззю сільського господарства Китаю є рослинництво. Воно виробляє 60 % валової продукції сільського господарства. За різноманітністю сільськогосподарської продукції КНР займає перше місце у світі. </a:t>
            </a:r>
          </a:p>
        </p:txBody>
      </p:sp>
    </p:spTree>
    <p:extLst>
      <p:ext uri="{BB962C8B-B14F-4D97-AF65-F5344CB8AC3E}">
        <p14:creationId xmlns:p14="http://schemas.microsoft.com/office/powerpoint/2010/main" val="20760267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Сільське господарство</a:t>
            </a:r>
          </a:p>
        </p:txBody>
      </p:sp>
      <p:sp>
        <p:nvSpPr>
          <p:cNvPr id="6" name="Прямоугольник 5"/>
          <p:cNvSpPr>
            <a:spLocks noChangeArrowheads="1"/>
          </p:cNvSpPr>
          <p:nvPr/>
        </p:nvSpPr>
        <p:spPr bwMode="auto">
          <a:xfrm>
            <a:off x="2332037" y="1406474"/>
            <a:ext cx="9411472" cy="1015663"/>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hangingPunct="1"/>
            <a:r>
              <a:rPr lang="ru-RU" altLang="uk-UA" sz="2000" b="1" dirty="0">
                <a:latin typeface="Times New Roman" panose="02020603050405020304" pitchFamily="18" charset="0"/>
                <a:cs typeface="Times New Roman" panose="02020603050405020304" pitchFamily="18" charset="0"/>
              </a:rPr>
              <a:t> Рис - </a:t>
            </a:r>
            <a:r>
              <a:rPr lang="ru-RU" altLang="uk-UA" sz="2000" b="1" dirty="0" err="1">
                <a:latin typeface="Times New Roman" panose="02020603050405020304" pitchFamily="18" charset="0"/>
                <a:cs typeface="Times New Roman" panose="02020603050405020304" pitchFamily="18" charset="0"/>
              </a:rPr>
              <a:t>основна</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продовольча</a:t>
            </a:r>
            <a:r>
              <a:rPr lang="ru-RU" altLang="uk-UA" sz="2000" b="1" dirty="0">
                <a:latin typeface="Times New Roman" panose="02020603050405020304" pitchFamily="18" charset="0"/>
                <a:cs typeface="Times New Roman" panose="02020603050405020304" pitchFamily="18" charset="0"/>
              </a:rPr>
              <a:t> культура. </a:t>
            </a:r>
            <a:r>
              <a:rPr lang="ru-RU" altLang="uk-UA" sz="2000" b="1" dirty="0" err="1">
                <a:latin typeface="Times New Roman" panose="02020603050405020304" pitchFamily="18" charset="0"/>
                <a:cs typeface="Times New Roman" panose="02020603050405020304" pitchFamily="18" charset="0"/>
              </a:rPr>
              <a:t>Його</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умови</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вирощування</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неоднакові</a:t>
            </a:r>
            <a:r>
              <a:rPr lang="ru-RU" altLang="uk-UA" sz="2000" b="1" dirty="0">
                <a:latin typeface="Times New Roman" panose="02020603050405020304" pitchFamily="18" charset="0"/>
                <a:cs typeface="Times New Roman" panose="02020603050405020304" pitchFamily="18" charset="0"/>
              </a:rPr>
              <a:t> на </a:t>
            </a:r>
            <a:r>
              <a:rPr lang="ru-RU" altLang="uk-UA" sz="2000" b="1" dirty="0" err="1">
                <a:latin typeface="Times New Roman" panose="02020603050405020304" pitchFamily="18" charset="0"/>
                <a:cs typeface="Times New Roman" panose="02020603050405020304" pitchFamily="18" charset="0"/>
              </a:rPr>
              <a:t>поливній</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Південний</a:t>
            </a:r>
            <a:r>
              <a:rPr lang="ru-RU" altLang="uk-UA" sz="2000" b="1" dirty="0">
                <a:latin typeface="Times New Roman" panose="02020603050405020304" pitchFamily="18" charset="0"/>
                <a:cs typeface="Times New Roman" panose="02020603050405020304" pitchFamily="18" charset="0"/>
              </a:rPr>
              <a:t> Китай) і </a:t>
            </a:r>
            <a:r>
              <a:rPr lang="ru-RU" altLang="uk-UA" sz="2000" b="1" dirty="0" err="1">
                <a:latin typeface="Times New Roman" panose="02020603050405020304" pitchFamily="18" charset="0"/>
                <a:cs typeface="Times New Roman" panose="02020603050405020304" pitchFamily="18" charset="0"/>
              </a:rPr>
              <a:t>суходільній</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Північний</a:t>
            </a:r>
            <a:r>
              <a:rPr lang="ru-RU" altLang="uk-UA" sz="2000" b="1" dirty="0">
                <a:latin typeface="Times New Roman" panose="02020603050405020304" pitchFamily="18" charset="0"/>
                <a:cs typeface="Times New Roman" panose="02020603050405020304" pitchFamily="18" charset="0"/>
              </a:rPr>
              <a:t> Китай) </a:t>
            </a:r>
            <a:r>
              <a:rPr lang="ru-RU" altLang="uk-UA" sz="2000" b="1" dirty="0" err="1">
                <a:latin typeface="Times New Roman" panose="02020603050405020304" pitchFamily="18" charset="0"/>
                <a:cs typeface="Times New Roman" panose="02020603050405020304" pitchFamily="18" charset="0"/>
              </a:rPr>
              <a:t>частині</a:t>
            </a:r>
            <a:r>
              <a:rPr lang="ru-RU" altLang="uk-UA" sz="2000" b="1" dirty="0">
                <a:latin typeface="Times New Roman" panose="02020603050405020304" pitchFamily="18" charset="0"/>
                <a:cs typeface="Times New Roman" panose="02020603050405020304" pitchFamily="18" charset="0"/>
              </a:rPr>
              <a:t> Китаю. На </a:t>
            </a:r>
            <a:r>
              <a:rPr lang="ru-RU" altLang="uk-UA" sz="2000" b="1" dirty="0" err="1">
                <a:latin typeface="Times New Roman" panose="02020603050405020304" pitchFamily="18" charset="0"/>
                <a:cs typeface="Times New Roman" panose="02020603050405020304" pitchFamily="18" charset="0"/>
              </a:rPr>
              <a:t>півдні</a:t>
            </a:r>
            <a:r>
              <a:rPr lang="ru-RU" altLang="uk-UA" sz="2000" b="1" dirty="0">
                <a:latin typeface="Times New Roman" panose="02020603050405020304" pitchFamily="18" charset="0"/>
                <a:cs typeface="Times New Roman" panose="02020603050405020304" pitchFamily="18" charset="0"/>
              </a:rPr>
              <a:t> Китаю </a:t>
            </a:r>
            <a:r>
              <a:rPr lang="ru-RU" altLang="uk-UA" sz="2000" b="1" dirty="0" err="1">
                <a:latin typeface="Times New Roman" panose="02020603050405020304" pitchFamily="18" charset="0"/>
                <a:cs typeface="Times New Roman" panose="02020603050405020304" pitchFamily="18" charset="0"/>
              </a:rPr>
              <a:t>збирають</a:t>
            </a:r>
            <a:r>
              <a:rPr lang="ru-RU" altLang="uk-UA" sz="2000" b="1" dirty="0">
                <a:latin typeface="Times New Roman" panose="02020603050405020304" pitchFamily="18" charset="0"/>
                <a:cs typeface="Times New Roman" panose="02020603050405020304" pitchFamily="18" charset="0"/>
              </a:rPr>
              <a:t> по два </a:t>
            </a:r>
            <a:r>
              <a:rPr lang="ru-RU" altLang="uk-UA" sz="2000" b="1" dirty="0" err="1">
                <a:latin typeface="Times New Roman" panose="02020603050405020304" pitchFamily="18" charset="0"/>
                <a:cs typeface="Times New Roman" panose="02020603050405020304" pitchFamily="18" charset="0"/>
              </a:rPr>
              <a:t>врожаї</a:t>
            </a:r>
            <a:r>
              <a:rPr lang="ru-RU" altLang="uk-UA" sz="2000" b="1" dirty="0">
                <a:latin typeface="Times New Roman" panose="02020603050405020304" pitchFamily="18" charset="0"/>
                <a:cs typeface="Times New Roman" panose="02020603050405020304" pitchFamily="18" charset="0"/>
              </a:rPr>
              <a:t> на </a:t>
            </a:r>
            <a:r>
              <a:rPr lang="ru-RU" altLang="uk-UA" sz="2000" b="1" dirty="0" err="1">
                <a:latin typeface="Times New Roman" panose="02020603050405020304" pitchFamily="18" charset="0"/>
                <a:cs typeface="Times New Roman" panose="02020603050405020304" pitchFamily="18" charset="0"/>
              </a:rPr>
              <a:t>рік</a:t>
            </a:r>
            <a:endParaRPr lang="ru-RU" altLang="uk-UA" sz="2000" b="1" dirty="0">
              <a:latin typeface="Times New Roman" panose="02020603050405020304" pitchFamily="18" charset="0"/>
              <a:cs typeface="Times New Roman" panose="02020603050405020304" pitchFamily="18" charset="0"/>
            </a:endParaRPr>
          </a:p>
        </p:txBody>
      </p:sp>
      <p:pic>
        <p:nvPicPr>
          <p:cNvPr id="7" name="Picture 2" descr="http://mediasubs.ru/group/uploads/vs/vse-o-gmo/image2/JmMDgtZmY.jpg"/>
          <p:cNvPicPr>
            <a:picLocks noChangeAspect="1" noChangeArrowheads="1"/>
          </p:cNvPicPr>
          <p:nvPr/>
        </p:nvPicPr>
        <p:blipFill>
          <a:blip r:embed="rId3" cstate="print"/>
          <a:srcRect/>
          <a:stretch>
            <a:fillRect/>
          </a:stretch>
        </p:blipFill>
        <p:spPr bwMode="auto">
          <a:xfrm>
            <a:off x="171574" y="1407218"/>
            <a:ext cx="2016224" cy="1633142"/>
          </a:xfrm>
          <a:prstGeom prst="snip2DiagRect">
            <a:avLst>
              <a:gd name="adj1" fmla="val 3366"/>
              <a:gd name="adj2" fmla="val 12266"/>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8" name="Прямоугольник 7"/>
          <p:cNvSpPr>
            <a:spLocks noChangeArrowheads="1"/>
          </p:cNvSpPr>
          <p:nvPr/>
        </p:nvSpPr>
        <p:spPr bwMode="auto">
          <a:xfrm>
            <a:off x="2619375" y="3371799"/>
            <a:ext cx="9124134" cy="646331"/>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hangingPunct="1"/>
            <a:r>
              <a:rPr lang="ru-RU" altLang="uk-UA" b="1" dirty="0">
                <a:latin typeface="Times New Roman" panose="02020603050405020304" pitchFamily="18" charset="0"/>
                <a:cs typeface="Times New Roman" panose="02020603050405020304" pitchFamily="18" charset="0"/>
              </a:rPr>
              <a:t> </a:t>
            </a:r>
            <a:r>
              <a:rPr lang="ru-RU" altLang="uk-UA" b="1" dirty="0" err="1">
                <a:latin typeface="Times New Roman" panose="02020603050405020304" pitchFamily="18" charset="0"/>
                <a:cs typeface="Times New Roman" panose="02020603050405020304" pitchFamily="18" charset="0"/>
              </a:rPr>
              <a:t>Пшениця</a:t>
            </a:r>
            <a:r>
              <a:rPr lang="ru-RU" altLang="uk-UA" b="1" dirty="0">
                <a:latin typeface="Times New Roman" panose="02020603050405020304" pitchFamily="18" charset="0"/>
                <a:cs typeface="Times New Roman" panose="02020603050405020304" pitchFamily="18" charset="0"/>
              </a:rPr>
              <a:t> - друга за </a:t>
            </a:r>
            <a:r>
              <a:rPr lang="ru-RU" altLang="uk-UA" b="1" dirty="0" err="1">
                <a:latin typeface="Times New Roman" panose="02020603050405020304" pitchFamily="18" charset="0"/>
                <a:cs typeface="Times New Roman" panose="02020603050405020304" pitchFamily="18" charset="0"/>
              </a:rPr>
              <a:t>значенням</a:t>
            </a:r>
            <a:r>
              <a:rPr lang="ru-RU" altLang="uk-UA" b="1" dirty="0">
                <a:latin typeface="Times New Roman" panose="02020603050405020304" pitchFamily="18" charset="0"/>
                <a:cs typeface="Times New Roman" panose="02020603050405020304" pitchFamily="18" charset="0"/>
              </a:rPr>
              <a:t> культура. В </a:t>
            </a:r>
            <a:r>
              <a:rPr lang="ru-RU" altLang="uk-UA" b="1" dirty="0" err="1">
                <a:latin typeface="Times New Roman" panose="02020603050405020304" pitchFamily="18" charset="0"/>
                <a:cs typeface="Times New Roman" panose="02020603050405020304" pitchFamily="18" charset="0"/>
              </a:rPr>
              <a:t>Китаї</a:t>
            </a:r>
            <a:r>
              <a:rPr lang="ru-RU" altLang="uk-UA" b="1" dirty="0">
                <a:latin typeface="Times New Roman" panose="02020603050405020304" pitchFamily="18" charset="0"/>
                <a:cs typeface="Times New Roman" panose="02020603050405020304" pitchFamily="18" charset="0"/>
              </a:rPr>
              <a:t> </a:t>
            </a:r>
            <a:r>
              <a:rPr lang="ru-RU" altLang="uk-UA" b="1" dirty="0" err="1">
                <a:latin typeface="Times New Roman" panose="02020603050405020304" pitchFamily="18" charset="0"/>
                <a:cs typeface="Times New Roman" panose="02020603050405020304" pitchFamily="18" charset="0"/>
              </a:rPr>
              <a:t>вирощується</a:t>
            </a:r>
            <a:r>
              <a:rPr lang="ru-RU" altLang="uk-UA" b="1" dirty="0">
                <a:latin typeface="Times New Roman" panose="02020603050405020304" pitchFamily="18" charset="0"/>
                <a:cs typeface="Times New Roman" panose="02020603050405020304" pitchFamily="18" charset="0"/>
              </a:rPr>
              <a:t> як </a:t>
            </a:r>
            <a:r>
              <a:rPr lang="ru-RU" altLang="uk-UA" b="1" dirty="0" err="1">
                <a:latin typeface="Times New Roman" panose="02020603050405020304" pitchFamily="18" charset="0"/>
                <a:cs typeface="Times New Roman" panose="02020603050405020304" pitchFamily="18" charset="0"/>
              </a:rPr>
              <a:t>озима</a:t>
            </a:r>
            <a:r>
              <a:rPr lang="ru-RU" altLang="uk-UA" b="1" dirty="0">
                <a:latin typeface="Times New Roman" panose="02020603050405020304" pitchFamily="18" charset="0"/>
                <a:cs typeface="Times New Roman" panose="02020603050405020304" pitchFamily="18" charset="0"/>
              </a:rPr>
              <a:t>, так і яра </a:t>
            </a:r>
            <a:r>
              <a:rPr lang="ru-RU" altLang="uk-UA" b="1" dirty="0" err="1">
                <a:latin typeface="Times New Roman" panose="02020603050405020304" pitchFamily="18" charset="0"/>
                <a:cs typeface="Times New Roman" panose="02020603050405020304" pitchFamily="18" charset="0"/>
              </a:rPr>
              <a:t>пшениця</a:t>
            </a:r>
            <a:r>
              <a:rPr lang="ru-RU" altLang="uk-UA" b="1" dirty="0">
                <a:latin typeface="Times New Roman" panose="02020603050405020304" pitchFamily="18" charset="0"/>
                <a:cs typeface="Times New Roman" panose="02020603050405020304" pitchFamily="18" charset="0"/>
              </a:rPr>
              <a:t>. </a:t>
            </a:r>
            <a:r>
              <a:rPr lang="ru-RU" altLang="uk-UA" b="1" dirty="0" err="1">
                <a:latin typeface="Times New Roman" panose="02020603050405020304" pitchFamily="18" charset="0"/>
                <a:cs typeface="Times New Roman" panose="02020603050405020304" pitchFamily="18" charset="0"/>
              </a:rPr>
              <a:t>Райони</a:t>
            </a:r>
            <a:r>
              <a:rPr lang="ru-RU" altLang="uk-UA" b="1" dirty="0">
                <a:latin typeface="Times New Roman" panose="02020603050405020304" pitchFamily="18" charset="0"/>
                <a:cs typeface="Times New Roman" panose="02020603050405020304" pitchFamily="18" charset="0"/>
              </a:rPr>
              <a:t> </a:t>
            </a:r>
            <a:r>
              <a:rPr lang="ru-RU" altLang="uk-UA" b="1" dirty="0" err="1">
                <a:latin typeface="Times New Roman" panose="02020603050405020304" pitchFamily="18" charset="0"/>
                <a:cs typeface="Times New Roman" panose="02020603050405020304" pitchFamily="18" charset="0"/>
              </a:rPr>
              <a:t>вирощування</a:t>
            </a:r>
            <a:r>
              <a:rPr lang="ru-RU" altLang="uk-UA" b="1" dirty="0">
                <a:latin typeface="Times New Roman" panose="02020603050405020304" pitchFamily="18" charset="0"/>
                <a:cs typeface="Times New Roman" panose="02020603050405020304" pitchFamily="18" charset="0"/>
              </a:rPr>
              <a:t> </a:t>
            </a:r>
            <a:r>
              <a:rPr lang="ru-RU" altLang="uk-UA" b="1" dirty="0" err="1">
                <a:latin typeface="Times New Roman" panose="02020603050405020304" pitchFamily="18" charset="0"/>
                <a:cs typeface="Times New Roman" panose="02020603050405020304" pitchFamily="18" charset="0"/>
              </a:rPr>
              <a:t>озимої</a:t>
            </a:r>
            <a:r>
              <a:rPr lang="ru-RU" altLang="uk-UA" b="1" dirty="0">
                <a:latin typeface="Times New Roman" panose="02020603050405020304" pitchFamily="18" charset="0"/>
                <a:cs typeface="Times New Roman" panose="02020603050405020304" pitchFamily="18" charset="0"/>
              </a:rPr>
              <a:t> </a:t>
            </a:r>
            <a:r>
              <a:rPr lang="ru-RU" altLang="uk-UA" b="1" dirty="0" err="1">
                <a:latin typeface="Times New Roman" panose="02020603050405020304" pitchFamily="18" charset="0"/>
                <a:cs typeface="Times New Roman" panose="02020603050405020304" pitchFamily="18" charset="0"/>
              </a:rPr>
              <a:t>пшениці</a:t>
            </a:r>
            <a:r>
              <a:rPr lang="ru-RU" altLang="uk-UA" b="1" dirty="0">
                <a:latin typeface="Times New Roman" panose="02020603050405020304" pitchFamily="18" charset="0"/>
                <a:cs typeface="Times New Roman" panose="02020603050405020304" pitchFamily="18" charset="0"/>
              </a:rPr>
              <a:t> </a:t>
            </a:r>
            <a:r>
              <a:rPr lang="ru-RU" altLang="uk-UA" b="1" dirty="0" err="1">
                <a:latin typeface="Times New Roman" panose="02020603050405020304" pitchFamily="18" charset="0"/>
                <a:cs typeface="Times New Roman" panose="02020603050405020304" pitchFamily="18" charset="0"/>
              </a:rPr>
              <a:t>розташовані</a:t>
            </a:r>
            <a:r>
              <a:rPr lang="ru-RU" altLang="uk-UA" b="1" dirty="0">
                <a:latin typeface="Times New Roman" panose="02020603050405020304" pitchFamily="18" charset="0"/>
                <a:cs typeface="Times New Roman" panose="02020603050405020304" pitchFamily="18" charset="0"/>
              </a:rPr>
              <a:t> в </a:t>
            </a:r>
            <a:r>
              <a:rPr lang="ru-RU" altLang="uk-UA" b="1" dirty="0" err="1">
                <a:latin typeface="Times New Roman" panose="02020603050405020304" pitchFamily="18" charset="0"/>
                <a:cs typeface="Times New Roman" panose="02020603050405020304" pitchFamily="18" charset="0"/>
              </a:rPr>
              <a:t>басейні</a:t>
            </a:r>
            <a:r>
              <a:rPr lang="ru-RU" altLang="uk-UA" b="1" dirty="0">
                <a:latin typeface="Times New Roman" panose="02020603050405020304" pitchFamily="18" charset="0"/>
                <a:cs typeface="Times New Roman" panose="02020603050405020304" pitchFamily="18" charset="0"/>
              </a:rPr>
              <a:t> р. </a:t>
            </a:r>
            <a:r>
              <a:rPr lang="ru-RU" altLang="uk-UA" b="1" dirty="0" err="1">
                <a:latin typeface="Times New Roman" panose="02020603050405020304" pitchFamily="18" charset="0"/>
                <a:cs typeface="Times New Roman" panose="02020603050405020304" pitchFamily="18" charset="0"/>
              </a:rPr>
              <a:t>Хуанхе</a:t>
            </a:r>
            <a:r>
              <a:rPr lang="ru-RU" altLang="uk-UA" b="1" dirty="0">
                <a:latin typeface="Times New Roman" panose="02020603050405020304" pitchFamily="18" charset="0"/>
                <a:cs typeface="Times New Roman" panose="02020603050405020304" pitchFamily="18" charset="0"/>
              </a:rPr>
              <a:t>. </a:t>
            </a:r>
          </a:p>
        </p:txBody>
      </p:sp>
      <p:pic>
        <p:nvPicPr>
          <p:cNvPr id="9" name="Picture 2" descr="http://telegraf.com.ua/files/2013/07/pshenitsa1.jpg"/>
          <p:cNvPicPr>
            <a:picLocks noChangeAspect="1" noChangeArrowheads="1"/>
          </p:cNvPicPr>
          <p:nvPr/>
        </p:nvPicPr>
        <p:blipFill>
          <a:blip r:embed="rId4"/>
          <a:srcRect/>
          <a:stretch>
            <a:fillRect/>
          </a:stretch>
        </p:blipFill>
        <p:spPr bwMode="auto">
          <a:xfrm>
            <a:off x="0" y="3351161"/>
            <a:ext cx="2443162" cy="1220788"/>
          </a:xfrm>
          <a:prstGeom prst="rect">
            <a:avLst/>
          </a:prstGeom>
          <a:ln>
            <a:noFill/>
          </a:ln>
          <a:effectLst>
            <a:outerShdw blurRad="292100" dist="139700" dir="2700000" algn="tl" rotWithShape="0">
              <a:srgbClr val="333333">
                <a:alpha val="65000"/>
              </a:srgbClr>
            </a:outerShdw>
          </a:effectLst>
        </p:spPr>
      </p:pic>
      <p:sp>
        <p:nvSpPr>
          <p:cNvPr id="10" name="Прямоугольник 9"/>
          <p:cNvSpPr>
            <a:spLocks noChangeArrowheads="1"/>
          </p:cNvSpPr>
          <p:nvPr/>
        </p:nvSpPr>
        <p:spPr bwMode="auto">
          <a:xfrm>
            <a:off x="2819707" y="5328854"/>
            <a:ext cx="9196025" cy="707886"/>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hangingPunct="1"/>
            <a:r>
              <a:rPr lang="ru-RU" altLang="uk-UA" sz="2000" b="1" dirty="0" err="1">
                <a:latin typeface="Times New Roman" panose="02020603050405020304" pitchFamily="18" charset="0"/>
                <a:cs typeface="Times New Roman" panose="02020603050405020304" pitchFamily="18" charset="0"/>
              </a:rPr>
              <a:t>Серед</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інших</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зернових</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важливе</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місце</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займають</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кукурудза</a:t>
            </a:r>
            <a:r>
              <a:rPr lang="ru-RU" altLang="uk-UA" sz="2000" b="1" dirty="0">
                <a:latin typeface="Times New Roman" panose="02020603050405020304" pitchFamily="18" charset="0"/>
                <a:cs typeface="Times New Roman" panose="02020603050405020304" pitchFamily="18" charset="0"/>
              </a:rPr>
              <a:t>, просо, гаолян, </a:t>
            </a:r>
            <a:r>
              <a:rPr lang="ru-RU" altLang="uk-UA" sz="2000" b="1" dirty="0" err="1">
                <a:latin typeface="Times New Roman" panose="02020603050405020304" pitchFamily="18" charset="0"/>
                <a:cs typeface="Times New Roman" panose="02020603050405020304" pitchFamily="18" charset="0"/>
              </a:rPr>
              <a:t>ячмінь</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Зернові</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становлять</a:t>
            </a:r>
            <a:r>
              <a:rPr lang="ru-RU" altLang="uk-UA" sz="2000" b="1" dirty="0">
                <a:latin typeface="Times New Roman" panose="02020603050405020304" pitchFamily="18" charset="0"/>
                <a:cs typeface="Times New Roman" panose="02020603050405020304" pitchFamily="18" charset="0"/>
              </a:rPr>
              <a:t> в </a:t>
            </a:r>
            <a:r>
              <a:rPr lang="ru-RU" altLang="uk-UA" sz="2000" b="1" dirty="0" err="1">
                <a:latin typeface="Times New Roman" panose="02020603050405020304" pitchFamily="18" charset="0"/>
                <a:cs typeface="Times New Roman" panose="02020603050405020304" pitchFamily="18" charset="0"/>
              </a:rPr>
              <a:t>Китаї</a:t>
            </a:r>
            <a:r>
              <a:rPr lang="ru-RU" altLang="uk-UA" sz="2000" b="1" dirty="0">
                <a:latin typeface="Times New Roman" panose="02020603050405020304" pitchFamily="18" charset="0"/>
                <a:cs typeface="Times New Roman" panose="02020603050405020304" pitchFamily="18" charset="0"/>
              </a:rPr>
              <a:t> 3/4 </a:t>
            </a:r>
            <a:r>
              <a:rPr lang="ru-RU" altLang="uk-UA" sz="2000" b="1" dirty="0" err="1">
                <a:latin typeface="Times New Roman" panose="02020603050405020304" pitchFamily="18" charset="0"/>
                <a:cs typeface="Times New Roman" panose="02020603050405020304" pitchFamily="18" charset="0"/>
              </a:rPr>
              <a:t>харчового</a:t>
            </a:r>
            <a:r>
              <a:rPr lang="ru-RU" altLang="uk-UA" sz="2000" b="1" dirty="0">
                <a:latin typeface="Times New Roman" panose="02020603050405020304" pitchFamily="18" charset="0"/>
                <a:cs typeface="Times New Roman" panose="02020603050405020304" pitchFamily="18" charset="0"/>
              </a:rPr>
              <a:t> </a:t>
            </a:r>
            <a:r>
              <a:rPr lang="ru-RU" altLang="uk-UA" sz="2000" b="1" dirty="0" err="1">
                <a:latin typeface="Times New Roman" panose="02020603050405020304" pitchFamily="18" charset="0"/>
                <a:cs typeface="Times New Roman" panose="02020603050405020304" pitchFamily="18" charset="0"/>
              </a:rPr>
              <a:t>раціону</a:t>
            </a:r>
            <a:endParaRPr lang="ru-RU" altLang="uk-UA" sz="2000" b="1" dirty="0">
              <a:latin typeface="Times New Roman" panose="02020603050405020304" pitchFamily="18" charset="0"/>
              <a:cs typeface="Times New Roman" panose="02020603050405020304" pitchFamily="18" charset="0"/>
            </a:endParaRPr>
          </a:p>
        </p:txBody>
      </p:sp>
      <p:pic>
        <p:nvPicPr>
          <p:cNvPr id="12" name="Picture 2" descr="http://ogorodsadovod.com/sites/default/files/u79/2015/01/corn2.jpg"/>
          <p:cNvPicPr>
            <a:picLocks noChangeAspect="1" noChangeArrowheads="1"/>
          </p:cNvPicPr>
          <p:nvPr/>
        </p:nvPicPr>
        <p:blipFill>
          <a:blip r:embed="rId5" cstate="print"/>
          <a:srcRect/>
          <a:stretch>
            <a:fillRect/>
          </a:stretch>
        </p:blipFill>
        <p:spPr bwMode="auto">
          <a:xfrm>
            <a:off x="1417269" y="4763788"/>
            <a:ext cx="1226170" cy="919009"/>
          </a:xfrm>
          <a:prstGeom prst="rect">
            <a:avLst/>
          </a:prstGeom>
          <a:ln>
            <a:noFill/>
          </a:ln>
          <a:effectLst>
            <a:softEdge rad="112500"/>
          </a:effectLst>
        </p:spPr>
      </p:pic>
      <p:pic>
        <p:nvPicPr>
          <p:cNvPr id="13" name="Picture 4" descr="http://all-pages.com/img/publications/publication_9241_4040.jpg"/>
          <p:cNvPicPr>
            <a:picLocks noChangeAspect="1" noChangeArrowheads="1"/>
          </p:cNvPicPr>
          <p:nvPr/>
        </p:nvPicPr>
        <p:blipFill>
          <a:blip r:embed="rId6"/>
          <a:srcRect/>
          <a:stretch>
            <a:fillRect/>
          </a:stretch>
        </p:blipFill>
        <p:spPr bwMode="auto">
          <a:xfrm>
            <a:off x="1222375" y="5683199"/>
            <a:ext cx="1109662" cy="866775"/>
          </a:xfrm>
          <a:prstGeom prst="rect">
            <a:avLst/>
          </a:prstGeom>
          <a:ln>
            <a:noFill/>
          </a:ln>
          <a:effectLst>
            <a:outerShdw blurRad="292100" dist="139700" dir="2700000" algn="tl" rotWithShape="0">
              <a:srgbClr val="333333">
                <a:alpha val="65000"/>
              </a:srgbClr>
            </a:outerShdw>
          </a:effectLst>
        </p:spPr>
      </p:pic>
      <p:pic>
        <p:nvPicPr>
          <p:cNvPr id="14" name="Picture 6" descr="http://ewt-market.ru/wp-content/uploads/2014/02/sorgo.jpg"/>
          <p:cNvPicPr>
            <a:picLocks noChangeAspect="1" noChangeArrowheads="1"/>
          </p:cNvPicPr>
          <p:nvPr/>
        </p:nvPicPr>
        <p:blipFill>
          <a:blip r:embed="rId7" cstate="print"/>
          <a:srcRect/>
          <a:stretch>
            <a:fillRect/>
          </a:stretch>
        </p:blipFill>
        <p:spPr bwMode="auto">
          <a:xfrm>
            <a:off x="57118" y="4651107"/>
            <a:ext cx="1368392" cy="860567"/>
          </a:xfrm>
          <a:prstGeom prst="ellipse">
            <a:avLst/>
          </a:prstGeom>
          <a:ln>
            <a:noFill/>
          </a:ln>
          <a:effectLst>
            <a:softEdge rad="112500"/>
          </a:effectLst>
        </p:spPr>
      </p:pic>
      <p:pic>
        <p:nvPicPr>
          <p:cNvPr id="15" name="Picture 8" descr="http://files.ub.ua/ist/?r=3&amp;w=350&amp;f=/news/news/7/231153_470253_1349175593.jpg"/>
          <p:cNvPicPr>
            <a:picLocks noChangeAspect="1" noChangeArrowheads="1"/>
          </p:cNvPicPr>
          <p:nvPr/>
        </p:nvPicPr>
        <p:blipFill>
          <a:blip r:embed="rId8" cstate="print"/>
          <a:srcRect/>
          <a:stretch>
            <a:fillRect/>
          </a:stretch>
        </p:blipFill>
        <p:spPr bwMode="auto">
          <a:xfrm>
            <a:off x="104711" y="5513720"/>
            <a:ext cx="1028755" cy="821692"/>
          </a:xfrm>
          <a:prstGeom prst="rect">
            <a:avLst/>
          </a:prstGeom>
          <a:ln>
            <a:noFill/>
          </a:ln>
          <a:effectLst>
            <a:softEdge rad="112500"/>
          </a:effectLst>
        </p:spPr>
      </p:pic>
    </p:spTree>
    <p:extLst>
      <p:ext uri="{BB962C8B-B14F-4D97-AF65-F5344CB8AC3E}">
        <p14:creationId xmlns:p14="http://schemas.microsoft.com/office/powerpoint/2010/main" val="948491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4)">
                                      <p:cBhvr>
                                        <p:cTn id="7" dur="2000"/>
                                        <p:tgtEl>
                                          <p:spTgt spid="7"/>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1000"/>
                                        <p:tgtEl>
                                          <p:spTgt spid="8"/>
                                        </p:tgtEl>
                                      </p:cBhvr>
                                    </p:animEffect>
                                    <p:anim calcmode="lin" valueType="num">
                                      <p:cBhvr>
                                        <p:cTn id="14" dur="1000" fill="hold"/>
                                        <p:tgtEl>
                                          <p:spTgt spid="8"/>
                                        </p:tgtEl>
                                        <p:attrNameLst>
                                          <p:attrName>ppt_x</p:attrName>
                                        </p:attrNameLst>
                                      </p:cBhvr>
                                      <p:tavLst>
                                        <p:tav tm="0">
                                          <p:val>
                                            <p:strVal val="#ppt_x"/>
                                          </p:val>
                                        </p:tav>
                                        <p:tav tm="100000">
                                          <p:val>
                                            <p:strVal val="#ppt_x"/>
                                          </p:val>
                                        </p:tav>
                                      </p:tavLst>
                                    </p:anim>
                                    <p:anim calcmode="lin" valueType="num">
                                      <p:cBhvr>
                                        <p:cTn id="15" dur="1000" fill="hold"/>
                                        <p:tgtEl>
                                          <p:spTgt spid="8"/>
                                        </p:tgtEl>
                                        <p:attrNameLst>
                                          <p:attrName>ppt_y</p:attrName>
                                        </p:attrNameLst>
                                      </p:cBhvr>
                                      <p:tavLst>
                                        <p:tav tm="0">
                                          <p:val>
                                            <p:strVal val="#ppt_y+.1"/>
                                          </p:val>
                                        </p:tav>
                                        <p:tav tm="100000">
                                          <p:val>
                                            <p:strVal val="#ppt_y"/>
                                          </p:val>
                                        </p:tav>
                                      </p:tavLst>
                                    </p:anim>
                                  </p:childTnLst>
                                </p:cTn>
                              </p:par>
                              <p:par>
                                <p:cTn id="16" presetID="13" presetClass="entr" presetSubtype="1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2000"/>
                                        <p:tgtEl>
                                          <p:spTgt spid="9"/>
                                        </p:tgtEl>
                                      </p:cBhvr>
                                    </p:animEffect>
                                  </p:childTnLst>
                                </p:cTn>
                              </p:par>
                              <p:par>
                                <p:cTn id="19" presetID="42"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1000"/>
                                        <p:tgtEl>
                                          <p:spTgt spid="10"/>
                                        </p:tgtEl>
                                      </p:cBhvr>
                                    </p:animEffect>
                                    <p:anim calcmode="lin" valueType="num">
                                      <p:cBhvr>
                                        <p:cTn id="22" dur="1000" fill="hold"/>
                                        <p:tgtEl>
                                          <p:spTgt spid="10"/>
                                        </p:tgtEl>
                                        <p:attrNameLst>
                                          <p:attrName>ppt_x</p:attrName>
                                        </p:attrNameLst>
                                      </p:cBhvr>
                                      <p:tavLst>
                                        <p:tav tm="0">
                                          <p:val>
                                            <p:strVal val="#ppt_x"/>
                                          </p:val>
                                        </p:tav>
                                        <p:tav tm="100000">
                                          <p:val>
                                            <p:strVal val="#ppt_x"/>
                                          </p:val>
                                        </p:tav>
                                      </p:tavLst>
                                    </p:anim>
                                    <p:anim calcmode="lin" valueType="num">
                                      <p:cBhvr>
                                        <p:cTn id="23" dur="1000" fill="hold"/>
                                        <p:tgtEl>
                                          <p:spTgt spid="10"/>
                                        </p:tgtEl>
                                        <p:attrNameLst>
                                          <p:attrName>ppt_y</p:attrName>
                                        </p:attrNameLst>
                                      </p:cBhvr>
                                      <p:tavLst>
                                        <p:tav tm="0">
                                          <p:val>
                                            <p:strVal val="#ppt_y+.1"/>
                                          </p:val>
                                        </p:tav>
                                        <p:tav tm="100000">
                                          <p:val>
                                            <p:strVal val="#ppt_y"/>
                                          </p:val>
                                        </p:tav>
                                      </p:tavLst>
                                    </p:anim>
                                  </p:childTnLst>
                                </p:cTn>
                              </p:par>
                              <p:par>
                                <p:cTn id="24" presetID="22" presetClass="entr" presetSubtype="4" fill="hold"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childTnLst>
                          </p:cTn>
                        </p:par>
                        <p:par>
                          <p:cTn id="27" fill="hold">
                            <p:stCondLst>
                              <p:cond delay="2000"/>
                            </p:stCondLst>
                            <p:childTnLst>
                              <p:par>
                                <p:cTn id="28" presetID="22" presetClass="entr" presetSubtype="4"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wipe(down)">
                                      <p:cBhvr>
                                        <p:cTn id="30" dur="500"/>
                                        <p:tgtEl>
                                          <p:spTgt spid="13"/>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up)">
                                      <p:cBhvr>
                                        <p:cTn id="34" dur="500"/>
                                        <p:tgtEl>
                                          <p:spTgt spid="14"/>
                                        </p:tgtEl>
                                      </p:cBhvr>
                                    </p:animEffect>
                                  </p:childTnLst>
                                </p:cTn>
                              </p:par>
                            </p:childTnLst>
                          </p:cTn>
                        </p:par>
                        <p:par>
                          <p:cTn id="35" fill="hold">
                            <p:stCondLst>
                              <p:cond delay="3000"/>
                            </p:stCondLst>
                            <p:childTnLst>
                              <p:par>
                                <p:cTn id="36" presetID="22" presetClass="entr" presetSubtype="1"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up)">
                                      <p:cBhvr>
                                        <p:cTn id="3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Тваринництво</a:t>
            </a:r>
          </a:p>
        </p:txBody>
      </p:sp>
      <p:sp>
        <p:nvSpPr>
          <p:cNvPr id="6" name="Прямоугольник 3"/>
          <p:cNvSpPr>
            <a:spLocks noChangeArrowheads="1"/>
          </p:cNvSpPr>
          <p:nvPr/>
        </p:nvSpPr>
        <p:spPr bwMode="auto">
          <a:xfrm>
            <a:off x="163785" y="1173959"/>
            <a:ext cx="6276204" cy="461962"/>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fontAlgn="base" hangingPunct="1">
              <a:spcBef>
                <a:spcPct val="0"/>
              </a:spcBef>
              <a:spcAft>
                <a:spcPct val="0"/>
              </a:spcAft>
            </a:pPr>
            <a:r>
              <a:rPr lang="uk-UA" altLang="uk-UA" sz="2400" b="1" dirty="0">
                <a:solidFill>
                  <a:srgbClr val="002060"/>
                </a:solidFill>
                <a:latin typeface="Times New Roman" panose="02020603050405020304" pitchFamily="18" charset="0"/>
                <a:cs typeface="Times New Roman" panose="02020603050405020304" pitchFamily="18" charset="0"/>
              </a:rPr>
              <a:t>Свинарство </a:t>
            </a:r>
            <a:r>
              <a:rPr lang="uk-UA" altLang="uk-UA" sz="2400" b="1" dirty="0">
                <a:solidFill>
                  <a:prstClr val="black"/>
                </a:solidFill>
                <a:latin typeface="Times New Roman" panose="02020603050405020304" pitchFamily="18" charset="0"/>
                <a:cs typeface="Times New Roman" panose="02020603050405020304" pitchFamily="18" charset="0"/>
              </a:rPr>
              <a:t> </a:t>
            </a:r>
            <a:r>
              <a:rPr lang="uk-UA" altLang="uk-UA" sz="2400" dirty="0">
                <a:solidFill>
                  <a:prstClr val="black"/>
                </a:solidFill>
                <a:latin typeface="Times New Roman" panose="02020603050405020304" pitchFamily="18" charset="0"/>
                <a:cs typeface="Times New Roman" panose="02020603050405020304" pitchFamily="18" charset="0"/>
              </a:rPr>
              <a:t>– І місце в світі за поголів’ям.</a:t>
            </a:r>
            <a:endParaRPr lang="ru-RU" altLang="uk-UA" sz="2400" b="1" dirty="0">
              <a:solidFill>
                <a:prstClr val="black"/>
              </a:solidFill>
              <a:latin typeface="Times New Roman" panose="02020603050405020304" pitchFamily="18" charset="0"/>
              <a:cs typeface="Times New Roman" panose="02020603050405020304" pitchFamily="18" charset="0"/>
            </a:endParaRPr>
          </a:p>
        </p:txBody>
      </p:sp>
      <p:pic>
        <p:nvPicPr>
          <p:cNvPr id="7" name="Picture 2" descr="http://svynarstvo.in.ua/images/stories/brudne_porosi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8945" y="1708154"/>
            <a:ext cx="1825625" cy="125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4" descr="http://t1.gstatic.com/images?q=tbn:ANd9GcTjrZyVcnMDjjneRkCFBbIBsBYG4Y9xklfJwnIxAmvX4cOt3TanjA&amp;t=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71521" y="1744664"/>
            <a:ext cx="1657350" cy="110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2" descr="C:\Users\User\Desktop\50477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80171" y="1682204"/>
            <a:ext cx="1998663" cy="145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Прямоугольник 3"/>
          <p:cNvSpPr>
            <a:spLocks noChangeArrowheads="1"/>
          </p:cNvSpPr>
          <p:nvPr/>
        </p:nvSpPr>
        <p:spPr bwMode="auto">
          <a:xfrm>
            <a:off x="9252165" y="1129507"/>
            <a:ext cx="2473325" cy="769938"/>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fontAlgn="base" hangingPunct="1">
              <a:spcBef>
                <a:spcPct val="0"/>
              </a:spcBef>
              <a:spcAft>
                <a:spcPct val="0"/>
              </a:spcAft>
            </a:pPr>
            <a:r>
              <a:rPr lang="uk-UA" altLang="uk-UA" sz="2400" b="1" dirty="0">
                <a:solidFill>
                  <a:srgbClr val="C00000"/>
                </a:solidFill>
                <a:latin typeface="Times New Roman" panose="02020603050405020304" pitchFamily="18" charset="0"/>
                <a:cs typeface="Times New Roman" panose="02020603050405020304" pitchFamily="18" charset="0"/>
              </a:rPr>
              <a:t>Птахівництво</a:t>
            </a:r>
            <a:r>
              <a:rPr lang="uk-UA" altLang="uk-UA" sz="2000" b="1" dirty="0">
                <a:solidFill>
                  <a:prstClr val="black"/>
                </a:solidFill>
                <a:latin typeface="Times New Roman" panose="02020603050405020304" pitchFamily="18" charset="0"/>
                <a:cs typeface="Times New Roman" panose="02020603050405020304" pitchFamily="18" charset="0"/>
              </a:rPr>
              <a:t> </a:t>
            </a:r>
            <a:r>
              <a:rPr lang="uk-UA" altLang="uk-UA" sz="2000" dirty="0">
                <a:solidFill>
                  <a:prstClr val="black"/>
                </a:solidFill>
                <a:latin typeface="Times New Roman" panose="02020603050405020304" pitchFamily="18" charset="0"/>
                <a:cs typeface="Times New Roman" panose="02020603050405020304" pitchFamily="18" charset="0"/>
              </a:rPr>
              <a:t>– передмістя.</a:t>
            </a:r>
            <a:endParaRPr lang="ru-RU" altLang="uk-UA" sz="2000" b="1" dirty="0">
              <a:solidFill>
                <a:prstClr val="black"/>
              </a:solidFill>
              <a:latin typeface="Times New Roman" panose="02020603050405020304" pitchFamily="18" charset="0"/>
              <a:cs typeface="Times New Roman" panose="02020603050405020304" pitchFamily="18" charset="0"/>
            </a:endParaRPr>
          </a:p>
        </p:txBody>
      </p:sp>
      <p:pic>
        <p:nvPicPr>
          <p:cNvPr id="13" name="Picture 2" descr="http://agroua.net/img/animals/catalog/breeds/262-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48666" y="1880396"/>
            <a:ext cx="1800225"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Прямоугольник 3"/>
          <p:cNvSpPr>
            <a:spLocks noChangeArrowheads="1"/>
          </p:cNvSpPr>
          <p:nvPr/>
        </p:nvSpPr>
        <p:spPr bwMode="auto">
          <a:xfrm>
            <a:off x="0" y="3225008"/>
            <a:ext cx="5489575" cy="831850"/>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just" eaLnBrk="1" fontAlgn="base" hangingPunct="1">
              <a:spcBef>
                <a:spcPct val="0"/>
              </a:spcBef>
              <a:spcAft>
                <a:spcPct val="0"/>
              </a:spcAft>
            </a:pPr>
            <a:r>
              <a:rPr lang="uk-UA" altLang="uk-UA" sz="2400" b="1" dirty="0">
                <a:solidFill>
                  <a:srgbClr val="7030A0"/>
                </a:solidFill>
                <a:latin typeface="Times New Roman" panose="02020603050405020304" pitchFamily="18" charset="0"/>
                <a:cs typeface="Times New Roman" panose="02020603050405020304" pitchFamily="18" charset="0"/>
              </a:rPr>
              <a:t>Вівчарство, кози, </a:t>
            </a:r>
            <a:r>
              <a:rPr lang="uk-UA" altLang="uk-UA" sz="2400" b="1" dirty="0" err="1">
                <a:solidFill>
                  <a:srgbClr val="7030A0"/>
                </a:solidFill>
                <a:latin typeface="Times New Roman" panose="02020603050405020304" pitchFamily="18" charset="0"/>
                <a:cs typeface="Times New Roman" panose="02020603050405020304" pitchFamily="18" charset="0"/>
              </a:rPr>
              <a:t>яки</a:t>
            </a:r>
            <a:r>
              <a:rPr lang="uk-UA" altLang="uk-UA" sz="2400" b="1" dirty="0">
                <a:solidFill>
                  <a:srgbClr val="7030A0"/>
                </a:solidFill>
                <a:latin typeface="Times New Roman" panose="02020603050405020304" pitchFamily="18" charset="0"/>
                <a:cs typeface="Times New Roman" panose="02020603050405020304" pitchFamily="18" charset="0"/>
              </a:rPr>
              <a:t>, коні, верблюди </a:t>
            </a:r>
            <a:r>
              <a:rPr lang="uk-UA" altLang="uk-UA" sz="2400" dirty="0">
                <a:solidFill>
                  <a:prstClr val="black"/>
                </a:solidFill>
                <a:latin typeface="Times New Roman" panose="02020603050405020304" pitchFamily="18" charset="0"/>
                <a:cs typeface="Times New Roman" panose="02020603050405020304" pitchFamily="18" charset="0"/>
              </a:rPr>
              <a:t>– захід.</a:t>
            </a:r>
            <a:endParaRPr lang="ru-RU" altLang="uk-UA" sz="2400" b="1" dirty="0">
              <a:solidFill>
                <a:prstClr val="black"/>
              </a:solidFill>
              <a:latin typeface="Times New Roman" panose="02020603050405020304" pitchFamily="18" charset="0"/>
              <a:cs typeface="Times New Roman" panose="02020603050405020304" pitchFamily="18" charset="0"/>
            </a:endParaRPr>
          </a:p>
        </p:txBody>
      </p:sp>
      <p:pic>
        <p:nvPicPr>
          <p:cNvPr id="15" name="Picture 2" descr="http://image.tsn.ua/media/images/original/Nov2010/383363939.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17433" y="4079603"/>
            <a:ext cx="1782763"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4" descr="http://www.rabbireport.com/archives/images2007/02/thingsa_that_ma/yaks.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399903" y="4031978"/>
            <a:ext cx="1760537"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Прямоугольник 2"/>
          <p:cNvSpPr>
            <a:spLocks noChangeArrowheads="1"/>
          </p:cNvSpPr>
          <p:nvPr/>
        </p:nvSpPr>
        <p:spPr bwMode="auto">
          <a:xfrm>
            <a:off x="6618257" y="1204629"/>
            <a:ext cx="2473325" cy="831850"/>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fontAlgn="base" hangingPunct="1">
              <a:spcBef>
                <a:spcPct val="0"/>
              </a:spcBef>
              <a:spcAft>
                <a:spcPct val="0"/>
              </a:spcAft>
            </a:pPr>
            <a:r>
              <a:rPr lang="uk-UA" altLang="uk-UA" sz="2400" b="1" dirty="0">
                <a:solidFill>
                  <a:srgbClr val="00B050"/>
                </a:solidFill>
                <a:latin typeface="Times New Roman" panose="02020603050405020304" pitchFamily="18" charset="0"/>
                <a:cs typeface="Times New Roman" panose="02020603050405020304" pitchFamily="18" charset="0"/>
              </a:rPr>
              <a:t>Бджільництво</a:t>
            </a:r>
            <a:r>
              <a:rPr lang="uk-UA" altLang="uk-UA" sz="2400" b="1" dirty="0">
                <a:solidFill>
                  <a:prstClr val="black"/>
                </a:solidFill>
                <a:latin typeface="Times New Roman" panose="02020603050405020304" pitchFamily="18" charset="0"/>
                <a:cs typeface="Times New Roman" panose="02020603050405020304" pitchFamily="18" charset="0"/>
              </a:rPr>
              <a:t> </a:t>
            </a:r>
            <a:r>
              <a:rPr lang="uk-UA" altLang="uk-UA" sz="2400" dirty="0">
                <a:solidFill>
                  <a:prstClr val="black"/>
                </a:solidFill>
                <a:latin typeface="Times New Roman" panose="02020603050405020304" pitchFamily="18" charset="0"/>
                <a:cs typeface="Times New Roman" panose="02020603050405020304" pitchFamily="18" charset="0"/>
              </a:rPr>
              <a:t>– </a:t>
            </a:r>
            <a:r>
              <a:rPr lang="uk-UA" altLang="uk-UA" sz="2400" dirty="0" err="1">
                <a:solidFill>
                  <a:prstClr val="black"/>
                </a:solidFill>
                <a:latin typeface="Times New Roman" panose="02020603050405020304" pitchFamily="18" charset="0"/>
                <a:cs typeface="Times New Roman" panose="02020603050405020304" pitchFamily="18" charset="0"/>
              </a:rPr>
              <a:t>Пд</a:t>
            </a:r>
            <a:r>
              <a:rPr lang="uk-UA" altLang="uk-UA" sz="2400" dirty="0">
                <a:solidFill>
                  <a:prstClr val="black"/>
                </a:solidFill>
                <a:latin typeface="Times New Roman" panose="02020603050405020304" pitchFamily="18" charset="0"/>
                <a:cs typeface="Times New Roman" panose="02020603050405020304" pitchFamily="18" charset="0"/>
              </a:rPr>
              <a:t>.-</a:t>
            </a:r>
            <a:r>
              <a:rPr lang="uk-UA" altLang="uk-UA" sz="2400" dirty="0" err="1">
                <a:solidFill>
                  <a:prstClr val="black"/>
                </a:solidFill>
                <a:latin typeface="Times New Roman" panose="02020603050405020304" pitchFamily="18" charset="0"/>
                <a:cs typeface="Times New Roman" panose="02020603050405020304" pitchFamily="18" charset="0"/>
              </a:rPr>
              <a:t>Сх</a:t>
            </a:r>
            <a:r>
              <a:rPr lang="uk-UA" altLang="uk-UA" sz="2400" dirty="0">
                <a:solidFill>
                  <a:prstClr val="black"/>
                </a:solidFill>
                <a:latin typeface="Times New Roman" panose="02020603050405020304" pitchFamily="18" charset="0"/>
                <a:cs typeface="Times New Roman" panose="02020603050405020304" pitchFamily="18" charset="0"/>
              </a:rPr>
              <a:t>..</a:t>
            </a:r>
            <a:endParaRPr lang="ru-RU" altLang="uk-UA" sz="2400" b="1" dirty="0">
              <a:solidFill>
                <a:prstClr val="black"/>
              </a:solidFill>
              <a:latin typeface="Times New Roman" panose="02020603050405020304" pitchFamily="18" charset="0"/>
              <a:cs typeface="Times New Roman" panose="02020603050405020304" pitchFamily="18" charset="0"/>
            </a:endParaRPr>
          </a:p>
        </p:txBody>
      </p:sp>
      <p:pic>
        <p:nvPicPr>
          <p:cNvPr id="18" name="Picture 2" descr="http://www.philippinebeekeeping.com/img/Palawan%20051.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961950" y="2142415"/>
            <a:ext cx="1785938"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Прямоугольник 3"/>
          <p:cNvSpPr>
            <a:spLocks noChangeArrowheads="1"/>
          </p:cNvSpPr>
          <p:nvPr/>
        </p:nvSpPr>
        <p:spPr bwMode="auto">
          <a:xfrm>
            <a:off x="5864072" y="3640933"/>
            <a:ext cx="6372225" cy="1139825"/>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a:spAutoFit/>
          </a:bodyPr>
          <a:lstStyle/>
          <a:p>
            <a:pPr algn="just" fontAlgn="base">
              <a:spcBef>
                <a:spcPct val="0"/>
              </a:spcBef>
              <a:spcAft>
                <a:spcPct val="0"/>
              </a:spcAft>
              <a:defRPr/>
            </a:pPr>
            <a:r>
              <a:rPr lang="uk-UA" sz="2400" b="1" dirty="0">
                <a:solidFill>
                  <a:srgbClr val="F14124">
                    <a:lumMod val="50000"/>
                  </a:srgbClr>
                </a:solidFill>
                <a:latin typeface="Times New Roman" pitchFamily="18" charset="0"/>
                <a:cs typeface="Times New Roman" pitchFamily="18" charset="0"/>
              </a:rPr>
              <a:t>Шовківництво</a:t>
            </a:r>
            <a:r>
              <a:rPr lang="uk-UA" sz="2000" b="1" dirty="0">
                <a:solidFill>
                  <a:srgbClr val="F14124">
                    <a:lumMod val="50000"/>
                  </a:srgbClr>
                </a:solidFill>
                <a:latin typeface="Times New Roman" pitchFamily="18" charset="0"/>
                <a:cs typeface="Times New Roman" pitchFamily="18" charset="0"/>
              </a:rPr>
              <a:t> </a:t>
            </a:r>
            <a:r>
              <a:rPr lang="uk-UA" sz="2000" dirty="0">
                <a:solidFill>
                  <a:prstClr val="black"/>
                </a:solidFill>
                <a:latin typeface="Times New Roman" pitchFamily="18" charset="0"/>
                <a:cs typeface="Times New Roman" pitchFamily="18" charset="0"/>
              </a:rPr>
              <a:t>– Пд., Пд.-Сх..</a:t>
            </a:r>
          </a:p>
          <a:p>
            <a:pPr algn="just" fontAlgn="base">
              <a:spcBef>
                <a:spcPct val="0"/>
              </a:spcBef>
              <a:spcAft>
                <a:spcPct val="0"/>
              </a:spcAft>
              <a:defRPr/>
            </a:pPr>
            <a:r>
              <a:rPr lang="uk-UA" sz="2400" b="1" dirty="0">
                <a:solidFill>
                  <a:srgbClr val="4E67C8">
                    <a:lumMod val="75000"/>
                  </a:srgbClr>
                </a:solidFill>
                <a:latin typeface="Times New Roman" pitchFamily="18" charset="0"/>
                <a:cs typeface="Times New Roman" pitchFamily="18" charset="0"/>
              </a:rPr>
              <a:t>Рибальство, рибництво, морепродукти</a:t>
            </a:r>
            <a:r>
              <a:rPr lang="uk-UA" sz="2400" b="1" dirty="0">
                <a:solidFill>
                  <a:prstClr val="black"/>
                </a:solidFill>
                <a:latin typeface="Times New Roman" pitchFamily="18" charset="0"/>
                <a:cs typeface="Times New Roman" pitchFamily="18" charset="0"/>
              </a:rPr>
              <a:t> </a:t>
            </a:r>
            <a:r>
              <a:rPr lang="uk-UA" sz="2000" dirty="0">
                <a:solidFill>
                  <a:prstClr val="black"/>
                </a:solidFill>
                <a:latin typeface="Times New Roman" pitchFamily="18" charset="0"/>
                <a:cs typeface="Times New Roman" pitchFamily="18" charset="0"/>
              </a:rPr>
              <a:t>- </a:t>
            </a:r>
            <a:r>
              <a:rPr lang="uk-UA" sz="2000" dirty="0" err="1">
                <a:solidFill>
                  <a:prstClr val="black"/>
                </a:solidFill>
                <a:latin typeface="Times New Roman" pitchFamily="18" charset="0"/>
                <a:cs typeface="Times New Roman" pitchFamily="18" charset="0"/>
              </a:rPr>
              <a:t>Пн.-</a:t>
            </a:r>
            <a:r>
              <a:rPr lang="uk-UA" sz="2000" dirty="0">
                <a:solidFill>
                  <a:prstClr val="black"/>
                </a:solidFill>
                <a:latin typeface="Times New Roman" pitchFamily="18" charset="0"/>
                <a:cs typeface="Times New Roman" pitchFamily="18" charset="0"/>
              </a:rPr>
              <a:t> Сх.</a:t>
            </a:r>
            <a:endParaRPr lang="ru-RU" sz="2000" dirty="0">
              <a:solidFill>
                <a:prstClr val="black"/>
              </a:solidFill>
              <a:latin typeface="Times New Roman" pitchFamily="18" charset="0"/>
              <a:cs typeface="Times New Roman" pitchFamily="18" charset="0"/>
            </a:endParaRPr>
          </a:p>
        </p:txBody>
      </p:sp>
      <p:pic>
        <p:nvPicPr>
          <p:cNvPr id="20" name="Picture 2" descr="http://animalpicture.ru/wp-content/uploads/2010/09/523.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34937" y="4678907"/>
            <a:ext cx="1878012" cy="1228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3" descr="C:\Users\User\Desktop\Shelkovye-shtory-ap14-big.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32186" y="4823390"/>
            <a:ext cx="1512888"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4" descr="C:\Users\User\Desktop\265px-Silk_worm_adult01.JP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324237" y="5148928"/>
            <a:ext cx="1309687" cy="133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 descr="C:\Users\User\Desktop\1147772.jpg"/>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886122" y="5463947"/>
            <a:ext cx="1125538" cy="1347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01276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Імпорт</a:t>
            </a:r>
          </a:p>
        </p:txBody>
      </p:sp>
      <p:sp>
        <p:nvSpPr>
          <p:cNvPr id="6" name="Rectangle 3"/>
          <p:cNvSpPr txBox="1">
            <a:spLocks/>
          </p:cNvSpPr>
          <p:nvPr/>
        </p:nvSpPr>
        <p:spPr bwMode="auto">
          <a:xfrm>
            <a:off x="450024" y="1504075"/>
            <a:ext cx="10906823" cy="5255133"/>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vert="horz" wrap="square" lIns="91440" tIns="45720" rIns="91440" bIns="45720" numCol="1" anchor="t" anchorCtr="0" compatLnSpc="1">
            <a:prstTxWarp prst="textNoShape">
              <a:avLst/>
            </a:prstTxWarp>
            <a:scene3d>
              <a:camera prst="orthographicFront"/>
              <a:lightRig rig="harsh" dir="t"/>
            </a:scene3d>
            <a:sp3d extrusionH="57150" prstMaterial="matte">
              <a:bevelT w="63500" h="12700" prst="angle"/>
              <a:contourClr>
                <a:schemeClr val="bg1">
                  <a:lumMod val="65000"/>
                </a:schemeClr>
              </a:contourClr>
            </a:sp3d>
          </a:bodyPr>
          <a:lst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algn="ctr">
              <a:buFont typeface="Wingdings" panose="05000000000000000000" pitchFamily="2" charset="2"/>
              <a:buChar char="Ø"/>
            </a:pPr>
            <a:r>
              <a:rPr lang="uk-UA" altLang="uk-UA" sz="2800" b="1">
                <a:ln/>
                <a:solidFill>
                  <a:schemeClr val="accent3"/>
                </a:solidFill>
                <a:latin typeface="Times New Roman" panose="02020603050405020304" pitchFamily="18" charset="0"/>
                <a:cs typeface="Times New Roman" panose="02020603050405020304" pitchFamily="18" charset="0"/>
              </a:rPr>
              <a:t>Нестача власних технічних та фінансових можливостей для модернізації національної економіки       заохочення імпорту технологій для виробництва програмного забезпечення, нових матеріалів, нових видів енергії, телекомунікаційної індустрії, розвідки корисних копалин, медицини, тощо.</a:t>
            </a:r>
          </a:p>
          <a:p>
            <a:pPr algn="ctr">
              <a:buFont typeface="Wingdings" panose="05000000000000000000" pitchFamily="2" charset="2"/>
              <a:buChar char="Ø"/>
            </a:pPr>
            <a:r>
              <a:rPr lang="uk-UA" altLang="uk-UA" sz="2800" b="1">
                <a:ln/>
                <a:solidFill>
                  <a:schemeClr val="accent3"/>
                </a:solidFill>
                <a:latin typeface="Times New Roman" panose="02020603050405020304" pitchFamily="18" charset="0"/>
                <a:cs typeface="Times New Roman" panose="02020603050405020304" pitchFamily="18" charset="0"/>
              </a:rPr>
              <a:t>Хайдань (на півн. від столиці)      китайська “Силіконова долина” + </a:t>
            </a:r>
            <a:r>
              <a:rPr lang="en-US" altLang="uk-UA" sz="2800" b="1">
                <a:ln/>
                <a:solidFill>
                  <a:schemeClr val="accent3"/>
                </a:solidFill>
                <a:latin typeface="Times New Roman" panose="02020603050405020304" pitchFamily="18" charset="0"/>
                <a:cs typeface="Times New Roman" panose="02020603050405020304" pitchFamily="18" charset="0"/>
              </a:rPr>
              <a:t>&gt;</a:t>
            </a:r>
            <a:r>
              <a:rPr lang="uk-UA" altLang="uk-UA" sz="2800" b="1">
                <a:ln/>
                <a:solidFill>
                  <a:schemeClr val="accent3"/>
                </a:solidFill>
                <a:latin typeface="Times New Roman" panose="02020603050405020304" pitchFamily="18" charset="0"/>
                <a:cs typeface="Times New Roman" panose="02020603050405020304" pitchFamily="18" charset="0"/>
              </a:rPr>
              <a:t> 120 національних індустріально-технологічних парків;</a:t>
            </a:r>
          </a:p>
          <a:p>
            <a:pPr algn="ctr">
              <a:buFont typeface="Wingdings" panose="05000000000000000000" pitchFamily="2" charset="2"/>
              <a:buChar char="Ø"/>
            </a:pPr>
            <a:r>
              <a:rPr lang="uk-UA" altLang="uk-UA" sz="2800" b="1">
                <a:ln/>
                <a:solidFill>
                  <a:schemeClr val="accent3"/>
                </a:solidFill>
                <a:latin typeface="Times New Roman" panose="02020603050405020304" pitchFamily="18" charset="0"/>
                <a:cs typeface="Times New Roman" panose="02020603050405020304" pitchFamily="18" charset="0"/>
              </a:rPr>
              <a:t>Нині Китай з імпортера технологій став світовим лідером за об’ємом високотехнологічного експорту</a:t>
            </a:r>
            <a:endParaRPr lang="ru-RU" altLang="uk-UA" sz="2800" b="1" dirty="0">
              <a:ln/>
              <a:solidFill>
                <a:schemeClr val="accent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198821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Експорт</a:t>
            </a:r>
          </a:p>
        </p:txBody>
      </p:sp>
      <p:sp>
        <p:nvSpPr>
          <p:cNvPr id="6" name="Rectangle 3"/>
          <p:cNvSpPr txBox="1">
            <a:spLocks/>
          </p:cNvSpPr>
          <p:nvPr/>
        </p:nvSpPr>
        <p:spPr bwMode="auto">
          <a:xfrm>
            <a:off x="450024" y="1504075"/>
            <a:ext cx="10906823" cy="5255133"/>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vert="horz" wrap="square" lIns="91440" tIns="45720" rIns="91440" bIns="45720" numCol="1" anchor="t" anchorCtr="0" compatLnSpc="1">
            <a:prstTxWarp prst="textNoShape">
              <a:avLst/>
            </a:prstTxWarp>
            <a:scene3d>
              <a:camera prst="orthographicFront"/>
              <a:lightRig rig="harsh" dir="t"/>
            </a:scene3d>
            <a:sp3d extrusionH="57150" prstMaterial="matte">
              <a:bevelT w="63500" h="12700" prst="angle"/>
              <a:contourClr>
                <a:schemeClr val="bg1">
                  <a:lumMod val="65000"/>
                </a:schemeClr>
              </a:contourClr>
            </a:sp3d>
          </a:bodyPr>
          <a:lst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pPr algn="just">
              <a:buFont typeface="Wingdings" panose="05000000000000000000" pitchFamily="2" charset="2"/>
              <a:buChar char="§"/>
            </a:pPr>
            <a:r>
              <a:rPr lang="uk-UA" altLang="uk-UA" sz="2800" b="1" dirty="0">
                <a:solidFill>
                  <a:srgbClr val="A50021"/>
                </a:solidFill>
                <a:latin typeface="Times New Roman" panose="02020603050405020304" pitchFamily="18" charset="0"/>
                <a:cs typeface="Times New Roman" panose="02020603050405020304" pitchFamily="18" charset="0"/>
              </a:rPr>
              <a:t>Об’єм експорту</a:t>
            </a:r>
            <a:r>
              <a:rPr lang="uk-UA" altLang="uk-UA" sz="2800" dirty="0">
                <a:latin typeface="Times New Roman" panose="02020603050405020304" pitchFamily="18" charset="0"/>
                <a:cs typeface="Times New Roman" panose="02020603050405020304" pitchFamily="18" charset="0"/>
              </a:rPr>
              <a:t> - І місце в світі: експортних товарів </a:t>
            </a:r>
            <a:r>
              <a:rPr lang="en-US" altLang="uk-UA" sz="2800" dirty="0">
                <a:latin typeface="Times New Roman" panose="02020603050405020304" pitchFamily="18" charset="0"/>
                <a:cs typeface="Times New Roman" panose="02020603050405020304" pitchFamily="18" charset="0"/>
              </a:rPr>
              <a:t>≈</a:t>
            </a:r>
            <a:r>
              <a:rPr lang="uk-UA" altLang="uk-UA" sz="2800" dirty="0">
                <a:latin typeface="Times New Roman" panose="02020603050405020304" pitchFamily="18" charset="0"/>
                <a:cs typeface="Times New Roman" panose="02020603050405020304" pitchFamily="18" charset="0"/>
              </a:rPr>
              <a:t> 50 тис. найменувань; 80% валютних надходжень спрямовуються на імпорт нових технологій та модернізацію виробництва</a:t>
            </a:r>
          </a:p>
          <a:p>
            <a:pPr algn="just">
              <a:buFont typeface="Wingdings" panose="05000000000000000000" pitchFamily="2" charset="2"/>
              <a:buChar char="§"/>
            </a:pPr>
            <a:r>
              <a:rPr lang="uk-UA" altLang="uk-UA" sz="2800" dirty="0">
                <a:latin typeface="Times New Roman" panose="02020603050405020304" pitchFamily="18" charset="0"/>
                <a:cs typeface="Times New Roman" panose="02020603050405020304" pitchFamily="18" charset="0"/>
              </a:rPr>
              <a:t>Китайські товари різної якості експортуються в усі країни світу – </a:t>
            </a:r>
            <a:r>
              <a:rPr lang="uk-UA" altLang="uk-UA" sz="2800" b="1" dirty="0">
                <a:solidFill>
                  <a:srgbClr val="A50021"/>
                </a:solidFill>
                <a:latin typeface="Times New Roman" panose="02020603050405020304" pitchFamily="18" charset="0"/>
                <a:cs typeface="Times New Roman" panose="02020603050405020304" pitchFamily="18" charset="0"/>
              </a:rPr>
              <a:t>“дві економіки Китаю”:</a:t>
            </a:r>
          </a:p>
          <a:p>
            <a:pPr algn="just">
              <a:buFont typeface="Wingdings" panose="05000000000000000000" pitchFamily="2" charset="2"/>
              <a:buChar char="Ø"/>
            </a:pPr>
            <a:r>
              <a:rPr lang="uk-UA" altLang="uk-UA" sz="2800" b="1" dirty="0">
                <a:latin typeface="Times New Roman" panose="02020603050405020304" pitchFamily="18" charset="0"/>
                <a:cs typeface="Times New Roman" panose="02020603050405020304" pitchFamily="18" charset="0"/>
              </a:rPr>
              <a:t>продукція з найвищими стандартами якості</a:t>
            </a:r>
            <a:r>
              <a:rPr lang="uk-UA" altLang="uk-UA" sz="2800" dirty="0">
                <a:latin typeface="Times New Roman" panose="02020603050405020304" pitchFamily="18" charset="0"/>
                <a:cs typeface="Times New Roman" panose="02020603050405020304" pitchFamily="18" charset="0"/>
              </a:rPr>
              <a:t> промислових підприємств-велетнів - у </a:t>
            </a:r>
            <a:r>
              <a:rPr lang="uk-UA" altLang="uk-UA" sz="2800" dirty="0" err="1">
                <a:latin typeface="Times New Roman" panose="02020603050405020304" pitchFamily="18" charset="0"/>
                <a:cs typeface="Times New Roman" panose="02020603050405020304" pitchFamily="18" charset="0"/>
              </a:rPr>
              <a:t>високорозвинуті</a:t>
            </a:r>
            <a:r>
              <a:rPr lang="uk-UA" altLang="uk-UA" sz="2800" dirty="0">
                <a:latin typeface="Times New Roman" panose="02020603050405020304" pitchFamily="18" charset="0"/>
                <a:cs typeface="Times New Roman" panose="02020603050405020304" pitchFamily="18" charset="0"/>
              </a:rPr>
              <a:t> країни;</a:t>
            </a:r>
          </a:p>
          <a:p>
            <a:pPr algn="just">
              <a:buFont typeface="Wingdings" panose="05000000000000000000" pitchFamily="2" charset="2"/>
              <a:buChar char="Ø"/>
            </a:pPr>
            <a:r>
              <a:rPr lang="uk-UA" altLang="uk-UA" sz="2800" b="1" dirty="0">
                <a:latin typeface="Times New Roman" panose="02020603050405020304" pitchFamily="18" charset="0"/>
                <a:cs typeface="Times New Roman" panose="02020603050405020304" pitchFamily="18" charset="0"/>
              </a:rPr>
              <a:t>низькоякісні дешеві товари</a:t>
            </a:r>
            <a:r>
              <a:rPr lang="uk-UA" altLang="uk-UA" sz="2800" dirty="0">
                <a:latin typeface="Times New Roman" panose="02020603050405020304" pitchFamily="18" charset="0"/>
                <a:cs typeface="Times New Roman" panose="02020603050405020304" pitchFamily="18" charset="0"/>
              </a:rPr>
              <a:t> дрібних кустарних підприємств, контрафактна продукція провідних світових брендів - у країни “третього світу”</a:t>
            </a:r>
            <a:endParaRPr lang="en-US" altLang="uk-UA"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62901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Зовнішня торгівля</a:t>
            </a:r>
          </a:p>
        </p:txBody>
      </p:sp>
      <p:graphicFrame>
        <p:nvGraphicFramePr>
          <p:cNvPr id="7" name="Group 30"/>
          <p:cNvGraphicFramePr>
            <a:graphicFrameLocks noGrp="1"/>
          </p:cNvGraphicFramePr>
          <p:nvPr>
            <p:extLst>
              <p:ext uri="{D42A27DB-BD31-4B8C-83A1-F6EECF244321}">
                <p14:modId xmlns:p14="http://schemas.microsoft.com/office/powerpoint/2010/main" val="3808617277"/>
              </p:ext>
            </p:extLst>
          </p:nvPr>
        </p:nvGraphicFramePr>
        <p:xfrm>
          <a:off x="276225" y="1700213"/>
          <a:ext cx="11556111" cy="4721527"/>
        </p:xfrm>
        <a:graphic>
          <a:graphicData uri="http://schemas.openxmlformats.org/drawingml/2006/table">
            <a:tbl>
              <a:tblPr>
                <a:tableStyleId>{E269D01E-BC32-4049-B463-5C60D7B0CCD2}</a:tableStyleId>
              </a:tblPr>
              <a:tblGrid>
                <a:gridCol w="5437666">
                  <a:extLst>
                    <a:ext uri="{9D8B030D-6E8A-4147-A177-3AD203B41FA5}">
                      <a16:colId xmlns:a16="http://schemas.microsoft.com/office/drawing/2014/main" val="20000"/>
                    </a:ext>
                  </a:extLst>
                </a:gridCol>
                <a:gridCol w="6118445">
                  <a:extLst>
                    <a:ext uri="{9D8B030D-6E8A-4147-A177-3AD203B41FA5}">
                      <a16:colId xmlns:a16="http://schemas.microsoft.com/office/drawing/2014/main" val="20001"/>
                    </a:ext>
                  </a:extLst>
                </a:gridCol>
              </a:tblGrid>
              <a:tr h="774967">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dirty="0">
                          <a:ln>
                            <a:noFill/>
                          </a:ln>
                          <a:effectLst/>
                        </a:rPr>
                        <a:t>Експорт</a:t>
                      </a:r>
                      <a:endParaRPr kumimoji="0" lang="ru-RU" sz="2400" b="1" i="0" u="none" strike="noStrike" cap="none" normalizeH="0" baseline="0" dirty="0">
                        <a:ln>
                          <a:noFill/>
                        </a:ln>
                        <a:solidFill>
                          <a:schemeClr val="tx1"/>
                        </a:solidFill>
                        <a:effectLst/>
                        <a:latin typeface="Times New Roman" pitchFamily="18" charset="0"/>
                        <a:cs typeface="Times New Roman" pitchFamily="18" charset="0"/>
                      </a:endParaRPr>
                    </a:p>
                  </a:txBody>
                  <a:tcPr marL="91444" marR="91444" marT="45717" marB="45717" horzOverflow="overflow"/>
                </a:tc>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a:ln>
                            <a:noFill/>
                          </a:ln>
                          <a:effectLst/>
                        </a:rPr>
                        <a:t>Імпорт</a:t>
                      </a:r>
                      <a:endParaRPr kumimoji="0" lang="ru-RU" sz="2400" b="1" i="0" u="none" strike="noStrike" cap="none" normalizeH="0" baseline="0">
                        <a:ln>
                          <a:noFill/>
                        </a:ln>
                        <a:solidFill>
                          <a:schemeClr val="tx1"/>
                        </a:solidFill>
                        <a:effectLst/>
                        <a:latin typeface="Times New Roman" pitchFamily="18" charset="0"/>
                        <a:cs typeface="Times New Roman" pitchFamily="18" charset="0"/>
                      </a:endParaRPr>
                    </a:p>
                  </a:txBody>
                  <a:tcPr marL="91444" marR="91444" marT="45717" marB="45717" horzOverflow="overflow"/>
                </a:tc>
                <a:extLst>
                  <a:ext uri="{0D108BD9-81ED-4DB2-BD59-A6C34878D82A}">
                    <a16:rowId xmlns:a16="http://schemas.microsoft.com/office/drawing/2014/main" val="10000"/>
                  </a:ext>
                </a:extLst>
              </a:tr>
              <a:tr h="1186262">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dirty="0">
                          <a:ln>
                            <a:noFill/>
                          </a:ln>
                          <a:effectLst/>
                        </a:rPr>
                        <a:t>Мінеральна та сільськогосподарська сировина</a:t>
                      </a:r>
                      <a:endParaRPr kumimoji="0" lang="ru-RU" sz="2400" b="0" i="0" u="none" strike="noStrike" cap="none" normalizeH="0" baseline="0" dirty="0">
                        <a:ln>
                          <a:noFill/>
                        </a:ln>
                        <a:solidFill>
                          <a:srgbClr val="000000"/>
                        </a:solidFill>
                        <a:effectLst/>
                        <a:latin typeface="Times New Roman" pitchFamily="18" charset="0"/>
                        <a:cs typeface="Times New Roman" pitchFamily="18" charset="0"/>
                      </a:endParaRPr>
                    </a:p>
                  </a:txBody>
                  <a:tcPr marL="91444" marR="91444" marT="45717" marB="45717" horzOverflow="overflow"/>
                </a:tc>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a:ln>
                            <a:noFill/>
                          </a:ln>
                          <a:effectLst/>
                        </a:rPr>
                        <a:t>Машини і обладнання (40%)</a:t>
                      </a:r>
                      <a:endParaRPr kumimoji="0" lang="ru-RU" sz="2400" b="0" i="0" u="none" strike="noStrike" cap="none" normalizeH="0" baseline="0">
                        <a:ln>
                          <a:noFill/>
                        </a:ln>
                        <a:solidFill>
                          <a:srgbClr val="000000"/>
                        </a:solidFill>
                        <a:effectLst/>
                        <a:latin typeface="Times New Roman" pitchFamily="18" charset="0"/>
                        <a:cs typeface="Times New Roman" pitchFamily="18" charset="0"/>
                      </a:endParaRPr>
                    </a:p>
                  </a:txBody>
                  <a:tcPr marL="91444" marR="91444" marT="45717" marB="45717" horzOverflow="overflow"/>
                </a:tc>
                <a:extLst>
                  <a:ext uri="{0D108BD9-81ED-4DB2-BD59-A6C34878D82A}">
                    <a16:rowId xmlns:a16="http://schemas.microsoft.com/office/drawing/2014/main" val="10001"/>
                  </a:ext>
                </a:extLst>
              </a:tr>
              <a:tr h="456244">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dirty="0">
                          <a:ln>
                            <a:noFill/>
                          </a:ln>
                          <a:effectLst/>
                        </a:rPr>
                        <a:t>Текстиль </a:t>
                      </a:r>
                      <a:endParaRPr kumimoji="0" lang="ru-RU" sz="2400" b="0" i="0" u="none" strike="noStrike" cap="none" normalizeH="0" baseline="0" dirty="0">
                        <a:ln>
                          <a:noFill/>
                        </a:ln>
                        <a:solidFill>
                          <a:srgbClr val="000000"/>
                        </a:solidFill>
                        <a:effectLst/>
                        <a:latin typeface="Times New Roman" pitchFamily="18" charset="0"/>
                        <a:cs typeface="Times New Roman" pitchFamily="18" charset="0"/>
                      </a:endParaRPr>
                    </a:p>
                  </a:txBody>
                  <a:tcPr marL="91444" marR="91444" marT="45717" marB="45717" horzOverflow="overflow"/>
                </a:tc>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dirty="0">
                          <a:ln>
                            <a:noFill/>
                          </a:ln>
                          <a:effectLst/>
                        </a:rPr>
                        <a:t>Нафта, мінеральне паливо, руди</a:t>
                      </a:r>
                      <a:endParaRPr kumimoji="0" lang="ru-RU" sz="2400" b="0" i="0" u="none" strike="noStrike" cap="none" normalizeH="0" baseline="0" dirty="0">
                        <a:ln>
                          <a:noFill/>
                        </a:ln>
                        <a:solidFill>
                          <a:srgbClr val="000000"/>
                        </a:solidFill>
                        <a:effectLst/>
                        <a:latin typeface="Times New Roman" pitchFamily="18" charset="0"/>
                        <a:cs typeface="Times New Roman" pitchFamily="18" charset="0"/>
                      </a:endParaRPr>
                    </a:p>
                  </a:txBody>
                  <a:tcPr marL="91444" marR="91444" marT="45717" marB="45717" horzOverflow="overflow"/>
                </a:tc>
                <a:extLst>
                  <a:ext uri="{0D108BD9-81ED-4DB2-BD59-A6C34878D82A}">
                    <a16:rowId xmlns:a16="http://schemas.microsoft.com/office/drawing/2014/main" val="10002"/>
                  </a:ext>
                </a:extLst>
              </a:tr>
              <a:tr h="740075">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a:ln>
                            <a:noFill/>
                          </a:ln>
                          <a:effectLst/>
                        </a:rPr>
                        <a:t>Меблі, одяг</a:t>
                      </a:r>
                      <a:endParaRPr kumimoji="0" lang="ru-RU" sz="2400" b="0" i="0" u="none" strike="noStrike" cap="none" normalizeH="0" baseline="0">
                        <a:ln>
                          <a:noFill/>
                        </a:ln>
                        <a:solidFill>
                          <a:srgbClr val="000000"/>
                        </a:solidFill>
                        <a:effectLst/>
                        <a:latin typeface="Times New Roman" pitchFamily="18" charset="0"/>
                        <a:cs typeface="Times New Roman" pitchFamily="18" charset="0"/>
                      </a:endParaRPr>
                    </a:p>
                  </a:txBody>
                  <a:tcPr marL="91444" marR="91444" marT="45717" marB="45717" horzOverflow="overflow"/>
                </a:tc>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dirty="0">
                          <a:ln>
                            <a:noFill/>
                          </a:ln>
                          <a:effectLst/>
                        </a:rPr>
                        <a:t>Ядерні реактори</a:t>
                      </a:r>
                      <a:endParaRPr kumimoji="0" lang="ru-RU" sz="2400" b="0" i="0" u="none" strike="noStrike" cap="none" normalizeH="0" baseline="0" dirty="0">
                        <a:ln>
                          <a:noFill/>
                        </a:ln>
                        <a:solidFill>
                          <a:srgbClr val="000000"/>
                        </a:solidFill>
                        <a:effectLst/>
                        <a:latin typeface="Times New Roman" pitchFamily="18" charset="0"/>
                        <a:cs typeface="Times New Roman" pitchFamily="18" charset="0"/>
                      </a:endParaRPr>
                    </a:p>
                  </a:txBody>
                  <a:tcPr marL="91444" marR="91444" marT="45717" marB="45717" horzOverflow="overflow"/>
                </a:tc>
                <a:extLst>
                  <a:ext uri="{0D108BD9-81ED-4DB2-BD59-A6C34878D82A}">
                    <a16:rowId xmlns:a16="http://schemas.microsoft.com/office/drawing/2014/main" val="10003"/>
                  </a:ext>
                </a:extLst>
              </a:tr>
              <a:tr h="740075">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a:ln>
                            <a:noFill/>
                          </a:ln>
                          <a:effectLst/>
                        </a:rPr>
                        <a:t>Інтегральні схеми</a:t>
                      </a:r>
                      <a:endParaRPr kumimoji="0" lang="ru-RU" sz="2400" b="0" i="0" u="none" strike="noStrike" cap="none" normalizeH="0" baseline="0">
                        <a:ln>
                          <a:noFill/>
                        </a:ln>
                        <a:solidFill>
                          <a:srgbClr val="000000"/>
                        </a:solidFill>
                        <a:effectLst/>
                        <a:latin typeface="Times New Roman" pitchFamily="18" charset="0"/>
                        <a:cs typeface="Times New Roman" pitchFamily="18" charset="0"/>
                      </a:endParaRPr>
                    </a:p>
                  </a:txBody>
                  <a:tcPr marL="91444" marR="91444" marT="45717" marB="45717" horzOverflow="overflow"/>
                </a:tc>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dirty="0">
                          <a:ln>
                            <a:noFill/>
                          </a:ln>
                          <a:effectLst/>
                        </a:rPr>
                        <a:t>Автомобілі, літаки</a:t>
                      </a:r>
                      <a:endParaRPr kumimoji="0" lang="ru-RU" sz="2400" b="0" i="0" u="none" strike="noStrike" cap="none" normalizeH="0" baseline="0" dirty="0">
                        <a:ln>
                          <a:noFill/>
                        </a:ln>
                        <a:solidFill>
                          <a:srgbClr val="000000"/>
                        </a:solidFill>
                        <a:effectLst/>
                        <a:latin typeface="Times New Roman" pitchFamily="18" charset="0"/>
                        <a:cs typeface="Times New Roman" pitchFamily="18" charset="0"/>
                      </a:endParaRPr>
                    </a:p>
                  </a:txBody>
                  <a:tcPr marL="91444" marR="91444" marT="45717" marB="45717" horzOverflow="overflow"/>
                </a:tc>
                <a:extLst>
                  <a:ext uri="{0D108BD9-81ED-4DB2-BD59-A6C34878D82A}">
                    <a16:rowId xmlns:a16="http://schemas.microsoft.com/office/drawing/2014/main" val="10004"/>
                  </a:ext>
                </a:extLst>
              </a:tr>
              <a:tr h="821253">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a:ln>
                            <a:noFill/>
                          </a:ln>
                          <a:effectLst/>
                        </a:rPr>
                        <a:t>Верстати, швейні машини, електронну апаратуру</a:t>
                      </a:r>
                      <a:endParaRPr kumimoji="0" lang="ru-RU" sz="2400" b="0" i="0" u="none" strike="noStrike" cap="none" normalizeH="0" baseline="0">
                        <a:ln>
                          <a:noFill/>
                        </a:ln>
                        <a:solidFill>
                          <a:srgbClr val="000000"/>
                        </a:solidFill>
                        <a:effectLst/>
                        <a:latin typeface="Times New Roman" pitchFamily="18" charset="0"/>
                        <a:cs typeface="Times New Roman" pitchFamily="18" charset="0"/>
                      </a:endParaRPr>
                    </a:p>
                  </a:txBody>
                  <a:tcPr marL="91444" marR="91444" marT="45717" marB="45717" horzOverflow="overflow"/>
                </a:tc>
                <a:tc>
                  <a:txBody>
                    <a:bodyPr/>
                    <a:lstStyle>
                      <a:lvl1pPr marL="0" algn="l" defTabSz="914400" rtl="0" eaLnBrk="1" latinLnBrk="0" hangingPunct="1">
                        <a:defRPr sz="1800" kern="1200">
                          <a:solidFill>
                            <a:schemeClr val="tx1"/>
                          </a:solidFill>
                          <a:latin typeface="Trebuchet MS"/>
                        </a:defRPr>
                      </a:lvl1pPr>
                      <a:lvl2pPr marL="457200" algn="l" defTabSz="914400" rtl="0" eaLnBrk="1" latinLnBrk="0" hangingPunct="1">
                        <a:defRPr sz="1800" kern="1200">
                          <a:solidFill>
                            <a:schemeClr val="tx1"/>
                          </a:solidFill>
                          <a:latin typeface="Trebuchet MS"/>
                        </a:defRPr>
                      </a:lvl2pPr>
                      <a:lvl3pPr marL="914400" algn="l" defTabSz="914400" rtl="0" eaLnBrk="1" latinLnBrk="0" hangingPunct="1">
                        <a:defRPr sz="1800" kern="1200">
                          <a:solidFill>
                            <a:schemeClr val="tx1"/>
                          </a:solidFill>
                          <a:latin typeface="Trebuchet MS"/>
                        </a:defRPr>
                      </a:lvl3pPr>
                      <a:lvl4pPr marL="1371600" algn="l" defTabSz="914400" rtl="0" eaLnBrk="1" latinLnBrk="0" hangingPunct="1">
                        <a:defRPr sz="1800" kern="1200">
                          <a:solidFill>
                            <a:schemeClr val="tx1"/>
                          </a:solidFill>
                          <a:latin typeface="Trebuchet MS"/>
                        </a:defRPr>
                      </a:lvl4pPr>
                      <a:lvl5pPr marL="1828800" algn="l" defTabSz="914400" rtl="0" eaLnBrk="1" latinLnBrk="0" hangingPunct="1">
                        <a:defRPr sz="1800" kern="1200">
                          <a:solidFill>
                            <a:schemeClr val="tx1"/>
                          </a:solidFill>
                          <a:latin typeface="Trebuchet MS"/>
                        </a:defRPr>
                      </a:lvl5pPr>
                      <a:lvl6pPr marL="2286000" algn="l" defTabSz="914400" rtl="0" eaLnBrk="1" latinLnBrk="0" hangingPunct="1">
                        <a:defRPr sz="1800" kern="1200">
                          <a:solidFill>
                            <a:schemeClr val="tx1"/>
                          </a:solidFill>
                          <a:latin typeface="Trebuchet MS"/>
                        </a:defRPr>
                      </a:lvl6pPr>
                      <a:lvl7pPr marL="2743200" algn="l" defTabSz="914400" rtl="0" eaLnBrk="1" latinLnBrk="0" hangingPunct="1">
                        <a:defRPr sz="1800" kern="1200">
                          <a:solidFill>
                            <a:schemeClr val="tx1"/>
                          </a:solidFill>
                          <a:latin typeface="Trebuchet MS"/>
                        </a:defRPr>
                      </a:lvl7pPr>
                      <a:lvl8pPr marL="3200400" algn="l" defTabSz="914400" rtl="0" eaLnBrk="1" latinLnBrk="0" hangingPunct="1">
                        <a:defRPr sz="1800" kern="1200">
                          <a:solidFill>
                            <a:schemeClr val="tx1"/>
                          </a:solidFill>
                          <a:latin typeface="Trebuchet MS"/>
                        </a:defRPr>
                      </a:lvl8pPr>
                      <a:lvl9pPr marL="3657600" algn="l" defTabSz="914400" rtl="0" eaLnBrk="1" latinLnBrk="0" hangingPunct="1">
                        <a:defRPr sz="1800" kern="1200">
                          <a:solidFill>
                            <a:schemeClr val="tx1"/>
                          </a:solidFill>
                          <a:latin typeface="Trebuchet MS"/>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k-UA" sz="2400" u="none" strike="noStrike" cap="none" normalizeH="0" baseline="0" dirty="0">
                          <a:ln>
                            <a:noFill/>
                          </a:ln>
                          <a:effectLst/>
                        </a:rPr>
                        <a:t>Оптичне, медичне обладнання</a:t>
                      </a:r>
                      <a:endParaRPr kumimoji="0" lang="ru-RU" sz="2400" b="0" i="0" u="none" strike="noStrike" cap="none" normalizeH="0" baseline="0" dirty="0">
                        <a:ln>
                          <a:noFill/>
                        </a:ln>
                        <a:solidFill>
                          <a:srgbClr val="000000"/>
                        </a:solidFill>
                        <a:effectLst/>
                        <a:latin typeface="Times New Roman" pitchFamily="18" charset="0"/>
                        <a:cs typeface="Times New Roman" pitchFamily="18" charset="0"/>
                      </a:endParaRPr>
                    </a:p>
                  </a:txBody>
                  <a:tcPr marL="91444" marR="91444" marT="45717" marB="45717" horzOverflow="overflow"/>
                </a:tc>
                <a:extLst>
                  <a:ext uri="{0D108BD9-81ED-4DB2-BD59-A6C34878D82A}">
                    <a16:rowId xmlns:a16="http://schemas.microsoft.com/office/drawing/2014/main" val="10005"/>
                  </a:ext>
                </a:extLst>
              </a:tr>
            </a:tbl>
          </a:graphicData>
        </a:graphic>
      </p:graphicFrame>
      <p:sp>
        <p:nvSpPr>
          <p:cNvPr id="3" name="Стрелка вниз 2"/>
          <p:cNvSpPr/>
          <p:nvPr/>
        </p:nvSpPr>
        <p:spPr>
          <a:xfrm>
            <a:off x="6635932" y="1095602"/>
            <a:ext cx="4193177" cy="1358537"/>
          </a:xfrm>
          <a:prstGeom prst="downArrow">
            <a:avLst/>
          </a:prstGeom>
          <a:noFill/>
          <a:ln w="57150"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uk-UA">
              <a:solidFill>
                <a:schemeClr val="accent1"/>
              </a:solidFill>
            </a:endParaRPr>
          </a:p>
        </p:txBody>
      </p:sp>
      <p:sp>
        <p:nvSpPr>
          <p:cNvPr id="8" name="Стрелка вниз 7"/>
          <p:cNvSpPr/>
          <p:nvPr/>
        </p:nvSpPr>
        <p:spPr>
          <a:xfrm rot="10800000">
            <a:off x="873879" y="1095602"/>
            <a:ext cx="4193177" cy="1358537"/>
          </a:xfrm>
          <a:prstGeom prst="downArrow">
            <a:avLst/>
          </a:prstGeom>
          <a:noFill/>
          <a:ln w="57150"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uk-UA"/>
          </a:p>
        </p:txBody>
      </p:sp>
    </p:spTree>
    <p:extLst>
      <p:ext uri="{BB962C8B-B14F-4D97-AF65-F5344CB8AC3E}">
        <p14:creationId xmlns:p14="http://schemas.microsoft.com/office/powerpoint/2010/main" val="23531136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Україна - Китай</a:t>
            </a:r>
          </a:p>
        </p:txBody>
      </p:sp>
      <p:pic>
        <p:nvPicPr>
          <p:cNvPr id="6" name="Picture 2" descr="http://gdb.rferl.org/0F4F0F25-2D2C-436D-BD4D-B788F8924270_mw1024_s_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4326" y="2103848"/>
            <a:ext cx="3528138" cy="1708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2"/>
          <p:cNvSpPr txBox="1">
            <a:spLocks noChangeArrowheads="1"/>
          </p:cNvSpPr>
          <p:nvPr/>
        </p:nvSpPr>
        <p:spPr bwMode="auto">
          <a:xfrm>
            <a:off x="832513" y="1030289"/>
            <a:ext cx="10304879" cy="830997"/>
          </a:xfrm>
          <a:prstGeom prst="rect">
            <a:avLst/>
          </a:prstGeom>
          <a:ln/>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lvl1pPr eaLnBrk="0" hangingPunct="0">
              <a:defRPr>
                <a:solidFill>
                  <a:schemeClr val="tx1"/>
                </a:solidFill>
                <a:latin typeface="Calibri" panose="020F0502020204030204" pitchFamily="34" charset="0"/>
              </a:defRPr>
            </a:lvl1pPr>
            <a:lvl2pPr marL="742950" indent="-285750" eaLnBrk="0" hangingPunct="0">
              <a:defRPr>
                <a:solidFill>
                  <a:schemeClr val="tx1"/>
                </a:solidFill>
                <a:latin typeface="Calibri" panose="020F0502020204030204" pitchFamily="34" charset="0"/>
              </a:defRPr>
            </a:lvl2pPr>
            <a:lvl3pPr marL="1143000" indent="-228600" eaLnBrk="0" hangingPunct="0">
              <a:defRPr>
                <a:solidFill>
                  <a:schemeClr val="tx1"/>
                </a:solidFill>
                <a:latin typeface="Calibri" panose="020F0502020204030204" pitchFamily="34" charset="0"/>
              </a:defRPr>
            </a:lvl3pPr>
            <a:lvl4pPr marL="1600200" indent="-228600" eaLnBrk="0" hangingPunct="0">
              <a:defRPr>
                <a:solidFill>
                  <a:schemeClr val="tx1"/>
                </a:solidFill>
                <a:latin typeface="Calibri" panose="020F0502020204030204" pitchFamily="34" charset="0"/>
              </a:defRPr>
            </a:lvl4pPr>
            <a:lvl5pPr marL="2057400" indent="-228600" eaLnBrk="0" hangingPunct="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uk-UA" altLang="ru-RU" sz="2400" b="1" dirty="0">
                <a:latin typeface="Times New Roman" panose="02020603050405020304" pitchFamily="18" charset="0"/>
                <a:cs typeface="Times New Roman" panose="02020603050405020304" pitchFamily="18" charset="0"/>
              </a:rPr>
              <a:t>У 1992р. були встановлені дипломатичні відносини Китаю з Україною.</a:t>
            </a:r>
          </a:p>
          <a:p>
            <a:pPr eaLnBrk="1" hangingPunct="1"/>
            <a:r>
              <a:rPr lang="uk-UA" altLang="ru-RU" sz="2400" b="1" dirty="0">
                <a:latin typeface="Times New Roman" panose="02020603050405020304" pitchFamily="18" charset="0"/>
                <a:cs typeface="Times New Roman" panose="02020603050405020304" pitchFamily="18" charset="0"/>
              </a:rPr>
              <a:t>КНР є одним з найбільших зовнішньоторговельних партнерів України.</a:t>
            </a:r>
            <a:endParaRPr lang="ru-RU" altLang="ru-RU" sz="24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4474463" y="2334680"/>
            <a:ext cx="7399673" cy="92333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uk-UA" dirty="0">
                <a:solidFill>
                  <a:srgbClr val="202124"/>
                </a:solidFill>
                <a:latin typeface="Google Sans"/>
              </a:rPr>
              <a:t>У 2021 році двосторонній товарообіг склав $18,97 млрд. При цьому, </a:t>
            </a:r>
            <a:r>
              <a:rPr lang="uk-UA" b="1" dirty="0">
                <a:solidFill>
                  <a:schemeClr val="accent5"/>
                </a:solidFill>
                <a:latin typeface="Google Sans"/>
              </a:rPr>
              <a:t>експорт</a:t>
            </a:r>
            <a:r>
              <a:rPr lang="uk-UA" dirty="0">
                <a:solidFill>
                  <a:schemeClr val="accent5"/>
                </a:solidFill>
                <a:latin typeface="Google Sans"/>
              </a:rPr>
              <a:t> </a:t>
            </a:r>
            <a:r>
              <a:rPr lang="uk-UA" dirty="0">
                <a:solidFill>
                  <a:srgbClr val="202124"/>
                </a:solidFill>
                <a:latin typeface="Google Sans"/>
              </a:rPr>
              <a:t>товарів з України до Китаю склав </a:t>
            </a:r>
            <a:r>
              <a:rPr lang="uk-UA" dirty="0">
                <a:solidFill>
                  <a:srgbClr val="040C28"/>
                </a:solidFill>
                <a:latin typeface="Google Sans"/>
              </a:rPr>
              <a:t>$8,0 млрд</a:t>
            </a:r>
            <a:r>
              <a:rPr lang="uk-UA" dirty="0">
                <a:solidFill>
                  <a:srgbClr val="202124"/>
                </a:solidFill>
                <a:latin typeface="Google Sans"/>
              </a:rPr>
              <a:t>. (+12,7%), </a:t>
            </a:r>
            <a:r>
              <a:rPr lang="uk-UA" b="1" dirty="0">
                <a:solidFill>
                  <a:schemeClr val="accent5"/>
                </a:solidFill>
                <a:latin typeface="Google Sans"/>
              </a:rPr>
              <a:t>імпорт</a:t>
            </a:r>
            <a:r>
              <a:rPr lang="uk-UA" dirty="0">
                <a:solidFill>
                  <a:srgbClr val="202124"/>
                </a:solidFill>
                <a:latin typeface="Google Sans"/>
              </a:rPr>
              <a:t> китайських товарів в Україну склав $10,97 млрд.</a:t>
            </a:r>
            <a:endParaRPr lang="uk-UA" dirty="0"/>
          </a:p>
        </p:txBody>
      </p:sp>
      <p:sp>
        <p:nvSpPr>
          <p:cNvPr id="3" name="Прямоугольник 2"/>
          <p:cNvSpPr/>
          <p:nvPr/>
        </p:nvSpPr>
        <p:spPr>
          <a:xfrm>
            <a:off x="4474462" y="3482480"/>
            <a:ext cx="7399673" cy="1200329"/>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uk-UA" dirty="0">
                <a:solidFill>
                  <a:srgbClr val="202124"/>
                </a:solidFill>
                <a:latin typeface="Google Sans"/>
              </a:rPr>
              <a:t>За 2023 року обсяг двосторонньої торгівлі склав $11,51 млрд. </a:t>
            </a:r>
            <a:r>
              <a:rPr lang="uk-UA" b="1" dirty="0">
                <a:solidFill>
                  <a:schemeClr val="accent5"/>
                </a:solidFill>
                <a:latin typeface="Google Sans"/>
              </a:rPr>
              <a:t>Експорт</a:t>
            </a:r>
            <a:r>
              <a:rPr lang="uk-UA" dirty="0">
                <a:solidFill>
                  <a:srgbClr val="202124"/>
                </a:solidFill>
                <a:latin typeface="Google Sans"/>
              </a:rPr>
              <a:t> українських товарів до Китаю склав $2,17 млрд. (+6,61%), </a:t>
            </a:r>
            <a:r>
              <a:rPr lang="uk-UA" b="1" dirty="0">
                <a:solidFill>
                  <a:schemeClr val="accent5"/>
                </a:solidFill>
                <a:latin typeface="Google Sans"/>
              </a:rPr>
              <a:t>імпорт</a:t>
            </a:r>
            <a:r>
              <a:rPr lang="uk-UA" dirty="0">
                <a:solidFill>
                  <a:srgbClr val="202124"/>
                </a:solidFill>
                <a:latin typeface="Google Sans"/>
              </a:rPr>
              <a:t> товарів з Китаю склав $9,33 млрд. (+16,29%). Негативне сальдо для України за цей період склало $7,15 млрд.</a:t>
            </a:r>
          </a:p>
        </p:txBody>
      </p:sp>
      <p:sp>
        <p:nvSpPr>
          <p:cNvPr id="8" name="Прямоугольник 7"/>
          <p:cNvSpPr/>
          <p:nvPr/>
        </p:nvSpPr>
        <p:spPr>
          <a:xfrm>
            <a:off x="184326" y="4907279"/>
            <a:ext cx="6096000" cy="1754326"/>
          </a:xfrm>
          <a:prstGeom prst="rect">
            <a:avLst/>
          </a:prstGeom>
        </p:spPr>
        <p:txBody>
          <a:bodyPr>
            <a:spAutoFit/>
          </a:bodyPr>
          <a:lstStyle/>
          <a:p>
            <a:r>
              <a:rPr lang="uk-UA" dirty="0">
                <a:solidFill>
                  <a:srgbClr val="4D5156"/>
                </a:solidFill>
                <a:latin typeface="Google Sans"/>
              </a:rPr>
              <a:t>На сьогодні понад 900 українських підприємств мають право експорту власної продукції до Китаю, зокрема </a:t>
            </a:r>
            <a:r>
              <a:rPr lang="uk-UA" dirty="0">
                <a:solidFill>
                  <a:srgbClr val="040C28"/>
                </a:solidFill>
                <a:latin typeface="Google Sans"/>
              </a:rPr>
              <a:t>кукурудзи – 227 підприємств, молоко та молочні продукти - 35, соя – 55, ячмінь – 51, шроти та </a:t>
            </a:r>
            <a:r>
              <a:rPr lang="uk-UA" dirty="0" err="1">
                <a:solidFill>
                  <a:srgbClr val="040C28"/>
                </a:solidFill>
                <a:latin typeface="Google Sans"/>
              </a:rPr>
              <a:t>жоми</a:t>
            </a:r>
            <a:r>
              <a:rPr lang="uk-UA" dirty="0">
                <a:solidFill>
                  <a:srgbClr val="040C28"/>
                </a:solidFill>
                <a:latin typeface="Google Sans"/>
              </a:rPr>
              <a:t> – 48, яловичина - 6 і заморожена лохина та чорниця – 10</a:t>
            </a:r>
            <a:endParaRPr lang="uk-UA" dirty="0"/>
          </a:p>
        </p:txBody>
      </p:sp>
    </p:spTree>
    <p:extLst>
      <p:ext uri="{BB962C8B-B14F-4D97-AF65-F5344CB8AC3E}">
        <p14:creationId xmlns:p14="http://schemas.microsoft.com/office/powerpoint/2010/main" val="5727475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Україна - Китай</a:t>
            </a:r>
          </a:p>
        </p:txBody>
      </p:sp>
      <p:sp>
        <p:nvSpPr>
          <p:cNvPr id="8" name="Прямоугольник 7"/>
          <p:cNvSpPr/>
          <p:nvPr/>
        </p:nvSpPr>
        <p:spPr>
          <a:xfrm>
            <a:off x="940527" y="1264514"/>
            <a:ext cx="9849394" cy="923330"/>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uk-UA" dirty="0">
                <a:solidFill>
                  <a:schemeClr val="tx1"/>
                </a:solidFill>
                <a:latin typeface="Google Sans"/>
              </a:rPr>
              <a:t>На сьогодні понад 900 українських підприємств мають право експорту власної продукції до Китаю, зокрема кукурудзи – 227 підприємств, молоко та молочні продукти - 35, соя – 55, ячмінь – 51, шроти та </a:t>
            </a:r>
            <a:r>
              <a:rPr lang="uk-UA" dirty="0" err="1">
                <a:solidFill>
                  <a:schemeClr val="tx1"/>
                </a:solidFill>
                <a:latin typeface="Google Sans"/>
              </a:rPr>
              <a:t>жоми</a:t>
            </a:r>
            <a:r>
              <a:rPr lang="uk-UA" dirty="0">
                <a:solidFill>
                  <a:schemeClr val="tx1"/>
                </a:solidFill>
                <a:latin typeface="Google Sans"/>
              </a:rPr>
              <a:t> – 48, яловичина - 6 і заморожена лохина та чорниця – 10</a:t>
            </a:r>
            <a:endParaRPr lang="uk-UA" dirty="0">
              <a:solidFill>
                <a:schemeClr val="tx1"/>
              </a:solidFill>
            </a:endParaRPr>
          </a:p>
        </p:txBody>
      </p:sp>
      <p:sp>
        <p:nvSpPr>
          <p:cNvPr id="5" name="Прямоугольник 4"/>
          <p:cNvSpPr/>
          <p:nvPr/>
        </p:nvSpPr>
        <p:spPr>
          <a:xfrm>
            <a:off x="1084218" y="6005616"/>
            <a:ext cx="9705703" cy="646331"/>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wrap="square">
            <a:spAutoFit/>
          </a:bodyPr>
          <a:lstStyle/>
          <a:p>
            <a:r>
              <a:rPr lang="uk-UA" dirty="0">
                <a:solidFill>
                  <a:schemeClr val="tx1"/>
                </a:solidFill>
                <a:latin typeface="Google Sans"/>
              </a:rPr>
              <a:t>Споживчі товари, такі як електроніка, одяг, побутова техніка, меблі та засоби особистої гігієни часто відправляються з Китаю в Україну</a:t>
            </a:r>
          </a:p>
        </p:txBody>
      </p:sp>
      <p:pic>
        <p:nvPicPr>
          <p:cNvPr id="10" name="Рисунок 9"/>
          <p:cNvPicPr>
            <a:picLocks noChangeAspect="1"/>
          </p:cNvPicPr>
          <p:nvPr/>
        </p:nvPicPr>
        <p:blipFill>
          <a:blip r:embed="rId3"/>
          <a:stretch>
            <a:fillRect/>
          </a:stretch>
        </p:blipFill>
        <p:spPr>
          <a:xfrm>
            <a:off x="3003402" y="2601910"/>
            <a:ext cx="5812156" cy="2906078"/>
          </a:xfrm>
          <a:prstGeom prst="rect">
            <a:avLst/>
          </a:prstGeom>
        </p:spPr>
      </p:pic>
    </p:spTree>
    <p:extLst>
      <p:ext uri="{BB962C8B-B14F-4D97-AF65-F5344CB8AC3E}">
        <p14:creationId xmlns:p14="http://schemas.microsoft.com/office/powerpoint/2010/main" val="273277974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2"/>
          <a:stretch>
            <a:fillRect/>
          </a:stretch>
        </p:blipFill>
        <p:spPr>
          <a:xfrm>
            <a:off x="-1057" y="-43270"/>
            <a:ext cx="12193057" cy="6901270"/>
          </a:xfrm>
          <a:prstGeom prst="rect">
            <a:avLst/>
          </a:prstGeom>
        </p:spPr>
      </p:pic>
      <p:sp>
        <p:nvSpPr>
          <p:cNvPr id="4" name="Заголовок 1"/>
          <p:cNvSpPr txBox="1">
            <a:spLocks/>
          </p:cNvSpPr>
          <p:nvPr/>
        </p:nvSpPr>
        <p:spPr>
          <a:xfrm>
            <a:off x="832513" y="406067"/>
            <a:ext cx="10153935" cy="624222"/>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Домашнє завдання</a:t>
            </a:r>
          </a:p>
        </p:txBody>
      </p:sp>
      <p:sp>
        <p:nvSpPr>
          <p:cNvPr id="5" name="Заголовок 1"/>
          <p:cNvSpPr txBox="1">
            <a:spLocks/>
          </p:cNvSpPr>
          <p:nvPr/>
        </p:nvSpPr>
        <p:spPr>
          <a:xfrm>
            <a:off x="935143" y="1719443"/>
            <a:ext cx="8302641" cy="2301571"/>
          </a:xfrm>
          <a:prstGeom prst="rect">
            <a:avLst/>
          </a:prstGeom>
          <a:ln>
            <a:solidFill>
              <a:schemeClr val="accent2">
                <a:lumMod val="75000"/>
              </a:schemeClr>
            </a:solidFill>
          </a:ln>
          <a:scene3d>
            <a:camera prst="orthographicFront"/>
            <a:lightRig rig="threePt" dir="t"/>
          </a:scene3d>
          <a:sp3d>
            <a:bevelT prst="convex"/>
          </a:sp3d>
        </p:spPr>
        <p:style>
          <a:lnRef idx="1">
            <a:schemeClr val="accent4"/>
          </a:lnRef>
          <a:fillRef idx="2">
            <a:schemeClr val="accent4"/>
          </a:fillRef>
          <a:effectRef idx="1">
            <a:schemeClr val="accent4"/>
          </a:effectRef>
          <a:fontRef idx="minor">
            <a:schemeClr val="dk1"/>
          </a:fontRef>
        </p:style>
        <p:txBody>
          <a:bodyPr vert="horz" lIns="91440" tIns="45720" rIns="91440" bIns="45720" rtlCol="0" anchor="b">
            <a:noAutofit/>
          </a:bodyPr>
          <a:lstStyle>
            <a:defPPr>
              <a:defRPr lang="uk-UA"/>
            </a:defPPr>
            <a:lvl1pPr algn="ctr">
              <a:lnSpc>
                <a:spcPct val="90000"/>
              </a:lnSpc>
              <a:spcBef>
                <a:spcPct val="0"/>
              </a:spcBef>
              <a:buNone/>
              <a:defRPr sz="4400" b="1">
                <a:latin typeface="Gabriola" panose="04040605051002020D02" pitchFamily="82" charset="0"/>
              </a:defRPr>
            </a:lvl1pPr>
          </a:lstStyle>
          <a:p>
            <a:r>
              <a:rPr lang="uk-UA" dirty="0"/>
              <a:t>§26-27</a:t>
            </a:r>
          </a:p>
          <a:p>
            <a:r>
              <a:rPr lang="uk-UA" sz="4000" dirty="0"/>
              <a:t>5 цікавих фактів про Китай</a:t>
            </a:r>
          </a:p>
          <a:p>
            <a:endParaRPr lang="uk-UA" dirty="0"/>
          </a:p>
        </p:txBody>
      </p:sp>
    </p:spTree>
    <p:extLst>
      <p:ext uri="{BB962C8B-B14F-4D97-AF65-F5344CB8AC3E}">
        <p14:creationId xmlns:p14="http://schemas.microsoft.com/office/powerpoint/2010/main" val="233797431"/>
      </p:ext>
    </p:extLst>
  </p:cSld>
  <p:clrMapOvr>
    <a:masterClrMapping/>
  </p:clrMapOvr>
</p:sld>
</file>

<file path=ppt/theme/theme1.xml><?xml version="1.0" encoding="utf-8"?>
<a:theme xmlns:a="http://schemas.openxmlformats.org/drawingml/2006/main" name="Office Theme">
  <a:themeElements>
    <a:clrScheme name="Тема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Тема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300</TotalTime>
  <Words>2322</Words>
  <Application>Microsoft Office PowerPoint</Application>
  <PresentationFormat>Широкий екран</PresentationFormat>
  <Paragraphs>215</Paragraphs>
  <Slides>37</Slides>
  <Notes>0</Notes>
  <HiddenSlides>0</HiddenSlides>
  <MMClips>0</MMClips>
  <ScaleCrop>false</ScaleCrop>
  <HeadingPairs>
    <vt:vector size="8" baseType="variant">
      <vt:variant>
        <vt:lpstr>Використані шрифти</vt:lpstr>
      </vt:variant>
      <vt:variant>
        <vt:i4>11</vt:i4>
      </vt:variant>
      <vt:variant>
        <vt:lpstr>Тема</vt:lpstr>
      </vt:variant>
      <vt:variant>
        <vt:i4>1</vt:i4>
      </vt:variant>
      <vt:variant>
        <vt:lpstr>Вбудовані сервери OLE</vt:lpstr>
      </vt:variant>
      <vt:variant>
        <vt:i4>1</vt:i4>
      </vt:variant>
      <vt:variant>
        <vt:lpstr>Заголовки слайдів</vt:lpstr>
      </vt:variant>
      <vt:variant>
        <vt:i4>37</vt:i4>
      </vt:variant>
    </vt:vector>
  </HeadingPairs>
  <TitlesOfParts>
    <vt:vector size="50" baseType="lpstr">
      <vt:lpstr>Arial</vt:lpstr>
      <vt:lpstr>Bookman Old Style</vt:lpstr>
      <vt:lpstr>Calibri</vt:lpstr>
      <vt:lpstr>Calibri Light</vt:lpstr>
      <vt:lpstr>Gabriola</vt:lpstr>
      <vt:lpstr>Georgia</vt:lpstr>
      <vt:lpstr>Google Sans</vt:lpstr>
      <vt:lpstr>Mistral</vt:lpstr>
      <vt:lpstr>Times New Roman</vt:lpstr>
      <vt:lpstr>Trebuchet MS</vt:lpstr>
      <vt:lpstr>Wingdings</vt:lpstr>
      <vt:lpstr>Office Theme</vt:lpstr>
      <vt:lpstr>Microsoft Excel Chart</vt:lpstr>
      <vt:lpstr>Китай</vt:lpstr>
      <vt:lpstr>Мета</vt:lpstr>
      <vt:lpstr>АКТУАЛІЗАЦІЯ ОПОРНИХ ЗНАНЬ І ВМІНЬ</vt:lpstr>
      <vt:lpstr>Презентація PowerPoint</vt:lpstr>
      <vt:lpstr>Презентація PowerPoint</vt:lpstr>
      <vt:lpstr>«Візитна картка»</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Полянська</dc:creator>
  <cp:lastModifiedBy>Анна</cp:lastModifiedBy>
  <cp:revision>31</cp:revision>
  <dcterms:created xsi:type="dcterms:W3CDTF">2023-11-29T12:40:56Z</dcterms:created>
  <dcterms:modified xsi:type="dcterms:W3CDTF">2025-02-18T07:54:09Z</dcterms:modified>
</cp:coreProperties>
</file>