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5D3674-B3A0-4FDC-981B-7F8EE0D309F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23C251E-E7C6-4794-980F-45FC4C9DF3EB}">
      <dgm:prSet phldrT="[Текст]"/>
      <dgm:spPr/>
      <dgm:t>
        <a:bodyPr/>
        <a:lstStyle/>
        <a:p>
          <a:r>
            <a:rPr lang="uk-UA" dirty="0" smtClean="0"/>
            <a:t>Домінуючі складники економіки Індії</a:t>
          </a:r>
          <a:endParaRPr lang="ru-RU" dirty="0"/>
        </a:p>
      </dgm:t>
    </dgm:pt>
    <dgm:pt modelId="{0AC496A5-4596-426C-8C45-16596EC821D9}" type="parTrans" cxnId="{661B8012-B7CC-47BF-874E-50086E3D366B}">
      <dgm:prSet/>
      <dgm:spPr/>
      <dgm:t>
        <a:bodyPr/>
        <a:lstStyle/>
        <a:p>
          <a:endParaRPr lang="ru-RU"/>
        </a:p>
      </dgm:t>
    </dgm:pt>
    <dgm:pt modelId="{B90854DA-7620-443B-B05C-49DC30D0CEAC}" type="sibTrans" cxnId="{661B8012-B7CC-47BF-874E-50086E3D366B}">
      <dgm:prSet/>
      <dgm:spPr/>
      <dgm:t>
        <a:bodyPr/>
        <a:lstStyle/>
        <a:p>
          <a:endParaRPr lang="ru-RU"/>
        </a:p>
      </dgm:t>
    </dgm:pt>
    <dgm:pt modelId="{0F9BAC90-CA54-4EF9-862D-DAEB68A449CD}">
      <dgm:prSet phldrT="[Текст]"/>
      <dgm:spPr/>
      <dgm:t>
        <a:bodyPr/>
        <a:lstStyle/>
        <a:p>
          <a:r>
            <a:rPr lang="uk-UA" dirty="0" smtClean="0"/>
            <a:t>Первинний сектор</a:t>
          </a:r>
          <a:endParaRPr lang="ru-RU" dirty="0"/>
        </a:p>
      </dgm:t>
    </dgm:pt>
    <dgm:pt modelId="{4DBA8505-2AE2-4125-8110-AB6D6D14A685}" type="parTrans" cxnId="{FCD1DC1F-E128-49A1-AD5C-CE16280CBBFB}">
      <dgm:prSet/>
      <dgm:spPr/>
      <dgm:t>
        <a:bodyPr/>
        <a:lstStyle/>
        <a:p>
          <a:endParaRPr lang="ru-RU"/>
        </a:p>
      </dgm:t>
    </dgm:pt>
    <dgm:pt modelId="{CC28B807-D11B-4A2E-9715-633FA1760651}" type="sibTrans" cxnId="{FCD1DC1F-E128-49A1-AD5C-CE16280CBBFB}">
      <dgm:prSet/>
      <dgm:spPr/>
      <dgm:t>
        <a:bodyPr/>
        <a:lstStyle/>
        <a:p>
          <a:endParaRPr lang="ru-RU"/>
        </a:p>
      </dgm:t>
    </dgm:pt>
    <dgm:pt modelId="{A302CFEE-10C3-43D8-8577-633A3E3F246A}">
      <dgm:prSet phldrT="[Текст]"/>
      <dgm:spPr/>
      <dgm:t>
        <a:bodyPr/>
        <a:lstStyle/>
        <a:p>
          <a:r>
            <a:rPr lang="uk-UA" dirty="0" smtClean="0"/>
            <a:t>Вторинний сектор</a:t>
          </a:r>
          <a:endParaRPr lang="ru-RU" dirty="0"/>
        </a:p>
      </dgm:t>
    </dgm:pt>
    <dgm:pt modelId="{5D61153F-EE70-41C4-B414-CBA5AB10ACB1}" type="parTrans" cxnId="{E4F9BF64-1B7F-4563-B994-46404098DD13}">
      <dgm:prSet/>
      <dgm:spPr/>
      <dgm:t>
        <a:bodyPr/>
        <a:lstStyle/>
        <a:p>
          <a:endParaRPr lang="ru-RU"/>
        </a:p>
      </dgm:t>
    </dgm:pt>
    <dgm:pt modelId="{2F6CC2C1-04A9-4F78-93D9-55B7F7B363D8}" type="sibTrans" cxnId="{E4F9BF64-1B7F-4563-B994-46404098DD13}">
      <dgm:prSet/>
      <dgm:spPr/>
      <dgm:t>
        <a:bodyPr/>
        <a:lstStyle/>
        <a:p>
          <a:endParaRPr lang="ru-RU"/>
        </a:p>
      </dgm:t>
    </dgm:pt>
    <dgm:pt modelId="{F54204D5-7E0D-43A2-A73A-0B59BFF70BB5}">
      <dgm:prSet phldrT="[Текст]"/>
      <dgm:spPr/>
      <dgm:t>
        <a:bodyPr/>
        <a:lstStyle/>
        <a:p>
          <a:r>
            <a:rPr lang="uk-UA" dirty="0" smtClean="0"/>
            <a:t>Третинний сектор</a:t>
          </a:r>
          <a:endParaRPr lang="ru-RU" dirty="0"/>
        </a:p>
      </dgm:t>
    </dgm:pt>
    <dgm:pt modelId="{17F3A73F-004F-4E91-94DA-8747B15FDB18}" type="parTrans" cxnId="{D0B1FDD1-BA04-4D5C-B2B3-04C21A3C1056}">
      <dgm:prSet/>
      <dgm:spPr/>
      <dgm:t>
        <a:bodyPr/>
        <a:lstStyle/>
        <a:p>
          <a:endParaRPr lang="ru-RU"/>
        </a:p>
      </dgm:t>
    </dgm:pt>
    <dgm:pt modelId="{2E970B6B-2E7C-45AE-A9E0-8AC045D841A1}" type="sibTrans" cxnId="{D0B1FDD1-BA04-4D5C-B2B3-04C21A3C1056}">
      <dgm:prSet/>
      <dgm:spPr/>
      <dgm:t>
        <a:bodyPr/>
        <a:lstStyle/>
        <a:p>
          <a:endParaRPr lang="ru-RU"/>
        </a:p>
      </dgm:t>
    </dgm:pt>
    <dgm:pt modelId="{09D171EC-6F5A-4432-99CC-C88EA1347FDB}" type="pres">
      <dgm:prSet presAssocID="{FD5D3674-B3A0-4FDC-981B-7F8EE0D309F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24FA0C0-D573-4631-BA8E-F9A2998FED15}" type="pres">
      <dgm:prSet presAssocID="{A23C251E-E7C6-4794-980F-45FC4C9DF3EB}" presName="hierRoot1" presStyleCnt="0">
        <dgm:presLayoutVars>
          <dgm:hierBranch val="init"/>
        </dgm:presLayoutVars>
      </dgm:prSet>
      <dgm:spPr/>
    </dgm:pt>
    <dgm:pt modelId="{D9099563-8252-43B3-84E2-A48DF890AA67}" type="pres">
      <dgm:prSet presAssocID="{A23C251E-E7C6-4794-980F-45FC4C9DF3EB}" presName="rootComposite1" presStyleCnt="0"/>
      <dgm:spPr/>
    </dgm:pt>
    <dgm:pt modelId="{0FE8CB15-FDE4-41DF-8927-A5F1268A18C1}" type="pres">
      <dgm:prSet presAssocID="{A23C251E-E7C6-4794-980F-45FC4C9DF3EB}" presName="rootText1" presStyleLbl="node0" presStyleIdx="0" presStyleCnt="1" custScaleX="245850" custScaleY="47517" custLinFactNeighborX="118" custLinFactNeighborY="11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8EBA25-7B6F-4C70-907B-392E3A7CBEC1}" type="pres">
      <dgm:prSet presAssocID="{A23C251E-E7C6-4794-980F-45FC4C9DF3E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53D2BFD-52AB-427B-B474-D46F5C9EFA1F}" type="pres">
      <dgm:prSet presAssocID="{A23C251E-E7C6-4794-980F-45FC4C9DF3EB}" presName="hierChild2" presStyleCnt="0"/>
      <dgm:spPr/>
    </dgm:pt>
    <dgm:pt modelId="{0A905CA7-12CB-4541-AC5E-AA429B32D926}" type="pres">
      <dgm:prSet presAssocID="{4DBA8505-2AE2-4125-8110-AB6D6D14A685}" presName="Name37" presStyleLbl="parChTrans1D2" presStyleIdx="0" presStyleCnt="3"/>
      <dgm:spPr/>
      <dgm:t>
        <a:bodyPr/>
        <a:lstStyle/>
        <a:p>
          <a:endParaRPr lang="ru-RU"/>
        </a:p>
      </dgm:t>
    </dgm:pt>
    <dgm:pt modelId="{8037C68F-A5DF-43E0-8FB2-3A5273F3508E}" type="pres">
      <dgm:prSet presAssocID="{0F9BAC90-CA54-4EF9-862D-DAEB68A449CD}" presName="hierRoot2" presStyleCnt="0">
        <dgm:presLayoutVars>
          <dgm:hierBranch val="init"/>
        </dgm:presLayoutVars>
      </dgm:prSet>
      <dgm:spPr/>
    </dgm:pt>
    <dgm:pt modelId="{396B1ED0-0952-4351-9673-31BA88243EF8}" type="pres">
      <dgm:prSet presAssocID="{0F9BAC90-CA54-4EF9-862D-DAEB68A449CD}" presName="rootComposite" presStyleCnt="0"/>
      <dgm:spPr/>
    </dgm:pt>
    <dgm:pt modelId="{CE336887-4ECC-4ED4-9382-67610D3FE27D}" type="pres">
      <dgm:prSet presAssocID="{0F9BAC90-CA54-4EF9-862D-DAEB68A449CD}" presName="rootText" presStyleLbl="node2" presStyleIdx="0" presStyleCnt="3" custScaleX="84043" custScaleY="59648" custLinFactNeighborX="5383" custLinFactNeighborY="-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6A6AEA5-6123-40E6-8F93-D66BE5E979FD}" type="pres">
      <dgm:prSet presAssocID="{0F9BAC90-CA54-4EF9-862D-DAEB68A449CD}" presName="rootConnector" presStyleLbl="node2" presStyleIdx="0" presStyleCnt="3"/>
      <dgm:spPr/>
      <dgm:t>
        <a:bodyPr/>
        <a:lstStyle/>
        <a:p>
          <a:endParaRPr lang="ru-RU"/>
        </a:p>
      </dgm:t>
    </dgm:pt>
    <dgm:pt modelId="{96DEA93F-62A7-41C6-A119-2DDF88920B53}" type="pres">
      <dgm:prSet presAssocID="{0F9BAC90-CA54-4EF9-862D-DAEB68A449CD}" presName="hierChild4" presStyleCnt="0"/>
      <dgm:spPr/>
    </dgm:pt>
    <dgm:pt modelId="{964F14EF-B806-475E-AD97-5EEB8EEB225C}" type="pres">
      <dgm:prSet presAssocID="{0F9BAC90-CA54-4EF9-862D-DAEB68A449CD}" presName="hierChild5" presStyleCnt="0"/>
      <dgm:spPr/>
    </dgm:pt>
    <dgm:pt modelId="{052F3B98-2064-41FD-9B35-BD68777155E2}" type="pres">
      <dgm:prSet presAssocID="{5D61153F-EE70-41C4-B414-CBA5AB10ACB1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45E256-2B7C-4C3C-9C41-5D9A16029D75}" type="pres">
      <dgm:prSet presAssocID="{A302CFEE-10C3-43D8-8577-633A3E3F246A}" presName="hierRoot2" presStyleCnt="0">
        <dgm:presLayoutVars>
          <dgm:hierBranch val="init"/>
        </dgm:presLayoutVars>
      </dgm:prSet>
      <dgm:spPr/>
    </dgm:pt>
    <dgm:pt modelId="{71EA33E5-41FB-4966-BC8C-825B2DAD7B00}" type="pres">
      <dgm:prSet presAssocID="{A302CFEE-10C3-43D8-8577-633A3E3F246A}" presName="rootComposite" presStyleCnt="0"/>
      <dgm:spPr/>
    </dgm:pt>
    <dgm:pt modelId="{175A600A-FA4A-4D74-B124-1EAF56F4C842}" type="pres">
      <dgm:prSet presAssocID="{A302CFEE-10C3-43D8-8577-633A3E3F246A}" presName="rootText" presStyleLbl="node2" presStyleIdx="1" presStyleCnt="3" custScaleX="91812" custScaleY="58165" custLinFactNeighborX="-2516" custLinFactNeighborY="-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2B68EC-EC72-47CF-AEBB-AB5F6775323C}" type="pres">
      <dgm:prSet presAssocID="{A302CFEE-10C3-43D8-8577-633A3E3F246A}" presName="rootConnector" presStyleLbl="node2" presStyleIdx="1" presStyleCnt="3"/>
      <dgm:spPr/>
      <dgm:t>
        <a:bodyPr/>
        <a:lstStyle/>
        <a:p>
          <a:endParaRPr lang="ru-RU"/>
        </a:p>
      </dgm:t>
    </dgm:pt>
    <dgm:pt modelId="{10174879-CAE4-40A4-8B71-A45EFE8018D8}" type="pres">
      <dgm:prSet presAssocID="{A302CFEE-10C3-43D8-8577-633A3E3F246A}" presName="hierChild4" presStyleCnt="0"/>
      <dgm:spPr/>
    </dgm:pt>
    <dgm:pt modelId="{1FACEC98-358B-46A7-B137-E4CC660BAAFD}" type="pres">
      <dgm:prSet presAssocID="{A302CFEE-10C3-43D8-8577-633A3E3F246A}" presName="hierChild5" presStyleCnt="0"/>
      <dgm:spPr/>
    </dgm:pt>
    <dgm:pt modelId="{A1AA794E-4832-414E-AE87-49A503468F8F}" type="pres">
      <dgm:prSet presAssocID="{17F3A73F-004F-4E91-94DA-8747B15FDB18}" presName="Name37" presStyleLbl="parChTrans1D2" presStyleIdx="2" presStyleCnt="3"/>
      <dgm:spPr/>
      <dgm:t>
        <a:bodyPr/>
        <a:lstStyle/>
        <a:p>
          <a:endParaRPr lang="ru-RU"/>
        </a:p>
      </dgm:t>
    </dgm:pt>
    <dgm:pt modelId="{9B3A75BF-E085-4800-A14C-4DB6EE5D6976}" type="pres">
      <dgm:prSet presAssocID="{F54204D5-7E0D-43A2-A73A-0B59BFF70BB5}" presName="hierRoot2" presStyleCnt="0">
        <dgm:presLayoutVars>
          <dgm:hierBranch val="init"/>
        </dgm:presLayoutVars>
      </dgm:prSet>
      <dgm:spPr/>
    </dgm:pt>
    <dgm:pt modelId="{5831FA88-5792-4C86-871D-AE081C1C66D2}" type="pres">
      <dgm:prSet presAssocID="{F54204D5-7E0D-43A2-A73A-0B59BFF70BB5}" presName="rootComposite" presStyleCnt="0"/>
      <dgm:spPr/>
    </dgm:pt>
    <dgm:pt modelId="{8DEB9CB1-E96F-4460-A47A-78D9088AF42C}" type="pres">
      <dgm:prSet presAssocID="{F54204D5-7E0D-43A2-A73A-0B59BFF70BB5}" presName="rootText" presStyleLbl="node2" presStyleIdx="2" presStyleCnt="3" custScaleX="77563" custScaleY="54581" custLinFactNeighborX="-7489" custLinFactNeighborY="1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E1C666C-9C93-4B58-8B02-404227484AC9}" type="pres">
      <dgm:prSet presAssocID="{F54204D5-7E0D-43A2-A73A-0B59BFF70BB5}" presName="rootConnector" presStyleLbl="node2" presStyleIdx="2" presStyleCnt="3"/>
      <dgm:spPr/>
      <dgm:t>
        <a:bodyPr/>
        <a:lstStyle/>
        <a:p>
          <a:endParaRPr lang="ru-RU"/>
        </a:p>
      </dgm:t>
    </dgm:pt>
    <dgm:pt modelId="{2F83B3B0-69C9-4915-AB2C-1371DBFC4F54}" type="pres">
      <dgm:prSet presAssocID="{F54204D5-7E0D-43A2-A73A-0B59BFF70BB5}" presName="hierChild4" presStyleCnt="0"/>
      <dgm:spPr/>
    </dgm:pt>
    <dgm:pt modelId="{607FC0CE-F1D4-412D-91E2-AFC091C137A9}" type="pres">
      <dgm:prSet presAssocID="{F54204D5-7E0D-43A2-A73A-0B59BFF70BB5}" presName="hierChild5" presStyleCnt="0"/>
      <dgm:spPr/>
    </dgm:pt>
    <dgm:pt modelId="{20EB3351-5FD3-45B7-A7AE-A3D7EEF30009}" type="pres">
      <dgm:prSet presAssocID="{A23C251E-E7C6-4794-980F-45FC4C9DF3EB}" presName="hierChild3" presStyleCnt="0"/>
      <dgm:spPr/>
    </dgm:pt>
  </dgm:ptLst>
  <dgm:cxnLst>
    <dgm:cxn modelId="{5EE28425-DB92-4409-89B6-764FC4FE6008}" type="presOf" srcId="{17F3A73F-004F-4E91-94DA-8747B15FDB18}" destId="{A1AA794E-4832-414E-AE87-49A503468F8F}" srcOrd="0" destOrd="0" presId="urn:microsoft.com/office/officeart/2005/8/layout/orgChart1"/>
    <dgm:cxn modelId="{22DB2AE3-FB2F-4896-BAE8-B164D15F84FE}" type="presOf" srcId="{0F9BAC90-CA54-4EF9-862D-DAEB68A449CD}" destId="{CE336887-4ECC-4ED4-9382-67610D3FE27D}" srcOrd="0" destOrd="0" presId="urn:microsoft.com/office/officeart/2005/8/layout/orgChart1"/>
    <dgm:cxn modelId="{0B120387-64D4-4EEE-9CC1-0B663BC5000E}" type="presOf" srcId="{F54204D5-7E0D-43A2-A73A-0B59BFF70BB5}" destId="{8DEB9CB1-E96F-4460-A47A-78D9088AF42C}" srcOrd="0" destOrd="0" presId="urn:microsoft.com/office/officeart/2005/8/layout/orgChart1"/>
    <dgm:cxn modelId="{7C84F29F-6C67-4BA0-B73A-A06484EC83F7}" type="presOf" srcId="{F54204D5-7E0D-43A2-A73A-0B59BFF70BB5}" destId="{4E1C666C-9C93-4B58-8B02-404227484AC9}" srcOrd="1" destOrd="0" presId="urn:microsoft.com/office/officeart/2005/8/layout/orgChart1"/>
    <dgm:cxn modelId="{E4F9BF64-1B7F-4563-B994-46404098DD13}" srcId="{A23C251E-E7C6-4794-980F-45FC4C9DF3EB}" destId="{A302CFEE-10C3-43D8-8577-633A3E3F246A}" srcOrd="1" destOrd="0" parTransId="{5D61153F-EE70-41C4-B414-CBA5AB10ACB1}" sibTransId="{2F6CC2C1-04A9-4F78-93D9-55B7F7B363D8}"/>
    <dgm:cxn modelId="{661B8012-B7CC-47BF-874E-50086E3D366B}" srcId="{FD5D3674-B3A0-4FDC-981B-7F8EE0D309F6}" destId="{A23C251E-E7C6-4794-980F-45FC4C9DF3EB}" srcOrd="0" destOrd="0" parTransId="{0AC496A5-4596-426C-8C45-16596EC821D9}" sibTransId="{B90854DA-7620-443B-B05C-49DC30D0CEAC}"/>
    <dgm:cxn modelId="{B410269C-FA9D-42E3-94CA-BB6F89DFC387}" type="presOf" srcId="{FD5D3674-B3A0-4FDC-981B-7F8EE0D309F6}" destId="{09D171EC-6F5A-4432-99CC-C88EA1347FDB}" srcOrd="0" destOrd="0" presId="urn:microsoft.com/office/officeart/2005/8/layout/orgChart1"/>
    <dgm:cxn modelId="{FCD1DC1F-E128-49A1-AD5C-CE16280CBBFB}" srcId="{A23C251E-E7C6-4794-980F-45FC4C9DF3EB}" destId="{0F9BAC90-CA54-4EF9-862D-DAEB68A449CD}" srcOrd="0" destOrd="0" parTransId="{4DBA8505-2AE2-4125-8110-AB6D6D14A685}" sibTransId="{CC28B807-D11B-4A2E-9715-633FA1760651}"/>
    <dgm:cxn modelId="{6DC78748-47C3-4846-9719-2059B3AA5637}" type="presOf" srcId="{A302CFEE-10C3-43D8-8577-633A3E3F246A}" destId="{175A600A-FA4A-4D74-B124-1EAF56F4C842}" srcOrd="0" destOrd="0" presId="urn:microsoft.com/office/officeart/2005/8/layout/orgChart1"/>
    <dgm:cxn modelId="{25BFFADD-922B-481A-B7EF-7CF268366C08}" type="presOf" srcId="{5D61153F-EE70-41C4-B414-CBA5AB10ACB1}" destId="{052F3B98-2064-41FD-9B35-BD68777155E2}" srcOrd="0" destOrd="0" presId="urn:microsoft.com/office/officeart/2005/8/layout/orgChart1"/>
    <dgm:cxn modelId="{D0B1FDD1-BA04-4D5C-B2B3-04C21A3C1056}" srcId="{A23C251E-E7C6-4794-980F-45FC4C9DF3EB}" destId="{F54204D5-7E0D-43A2-A73A-0B59BFF70BB5}" srcOrd="2" destOrd="0" parTransId="{17F3A73F-004F-4E91-94DA-8747B15FDB18}" sibTransId="{2E970B6B-2E7C-45AE-A9E0-8AC045D841A1}"/>
    <dgm:cxn modelId="{FD5F68A3-7AC8-4759-8D7D-C64818CF370F}" type="presOf" srcId="{A302CFEE-10C3-43D8-8577-633A3E3F246A}" destId="{482B68EC-EC72-47CF-AEBB-AB5F6775323C}" srcOrd="1" destOrd="0" presId="urn:microsoft.com/office/officeart/2005/8/layout/orgChart1"/>
    <dgm:cxn modelId="{927FE629-8E7D-4064-BEE6-F48BC3AE82C1}" type="presOf" srcId="{0F9BAC90-CA54-4EF9-862D-DAEB68A449CD}" destId="{06A6AEA5-6123-40E6-8F93-D66BE5E979FD}" srcOrd="1" destOrd="0" presId="urn:microsoft.com/office/officeart/2005/8/layout/orgChart1"/>
    <dgm:cxn modelId="{739FF3A0-53CA-4D77-A17C-EB29710CB39A}" type="presOf" srcId="{4DBA8505-2AE2-4125-8110-AB6D6D14A685}" destId="{0A905CA7-12CB-4541-AC5E-AA429B32D926}" srcOrd="0" destOrd="0" presId="urn:microsoft.com/office/officeart/2005/8/layout/orgChart1"/>
    <dgm:cxn modelId="{F1E16565-07F5-47D6-B3B2-FB793C592B61}" type="presOf" srcId="{A23C251E-E7C6-4794-980F-45FC4C9DF3EB}" destId="{D08EBA25-7B6F-4C70-907B-392E3A7CBEC1}" srcOrd="1" destOrd="0" presId="urn:microsoft.com/office/officeart/2005/8/layout/orgChart1"/>
    <dgm:cxn modelId="{7232B205-5347-4AAD-800E-52BFA0A35D31}" type="presOf" srcId="{A23C251E-E7C6-4794-980F-45FC4C9DF3EB}" destId="{0FE8CB15-FDE4-41DF-8927-A5F1268A18C1}" srcOrd="0" destOrd="0" presId="urn:microsoft.com/office/officeart/2005/8/layout/orgChart1"/>
    <dgm:cxn modelId="{E2E75F9F-0C02-4BC6-9188-8E64D2C33B80}" type="presParOf" srcId="{09D171EC-6F5A-4432-99CC-C88EA1347FDB}" destId="{C24FA0C0-D573-4631-BA8E-F9A2998FED15}" srcOrd="0" destOrd="0" presId="urn:microsoft.com/office/officeart/2005/8/layout/orgChart1"/>
    <dgm:cxn modelId="{D04B96DD-3B1A-4E04-8916-146D682FE320}" type="presParOf" srcId="{C24FA0C0-D573-4631-BA8E-F9A2998FED15}" destId="{D9099563-8252-43B3-84E2-A48DF890AA67}" srcOrd="0" destOrd="0" presId="urn:microsoft.com/office/officeart/2005/8/layout/orgChart1"/>
    <dgm:cxn modelId="{0837F2F8-D153-4565-B96B-8B5BAA8CC263}" type="presParOf" srcId="{D9099563-8252-43B3-84E2-A48DF890AA67}" destId="{0FE8CB15-FDE4-41DF-8927-A5F1268A18C1}" srcOrd="0" destOrd="0" presId="urn:microsoft.com/office/officeart/2005/8/layout/orgChart1"/>
    <dgm:cxn modelId="{3AD388E6-5383-47B4-BB50-A3DB99CF920D}" type="presParOf" srcId="{D9099563-8252-43B3-84E2-A48DF890AA67}" destId="{D08EBA25-7B6F-4C70-907B-392E3A7CBEC1}" srcOrd="1" destOrd="0" presId="urn:microsoft.com/office/officeart/2005/8/layout/orgChart1"/>
    <dgm:cxn modelId="{1E2AA11C-0D3B-40C0-8CCE-DBE44B61B0A8}" type="presParOf" srcId="{C24FA0C0-D573-4631-BA8E-F9A2998FED15}" destId="{953D2BFD-52AB-427B-B474-D46F5C9EFA1F}" srcOrd="1" destOrd="0" presId="urn:microsoft.com/office/officeart/2005/8/layout/orgChart1"/>
    <dgm:cxn modelId="{254FD3AC-5F49-4A7F-B400-A51A6A49C766}" type="presParOf" srcId="{953D2BFD-52AB-427B-B474-D46F5C9EFA1F}" destId="{0A905CA7-12CB-4541-AC5E-AA429B32D926}" srcOrd="0" destOrd="0" presId="urn:microsoft.com/office/officeart/2005/8/layout/orgChart1"/>
    <dgm:cxn modelId="{2A9730A9-7C2C-4703-BCC9-3460D52116FF}" type="presParOf" srcId="{953D2BFD-52AB-427B-B474-D46F5C9EFA1F}" destId="{8037C68F-A5DF-43E0-8FB2-3A5273F3508E}" srcOrd="1" destOrd="0" presId="urn:microsoft.com/office/officeart/2005/8/layout/orgChart1"/>
    <dgm:cxn modelId="{8285F1ED-B592-48EF-BBFC-D1C650D2B510}" type="presParOf" srcId="{8037C68F-A5DF-43E0-8FB2-3A5273F3508E}" destId="{396B1ED0-0952-4351-9673-31BA88243EF8}" srcOrd="0" destOrd="0" presId="urn:microsoft.com/office/officeart/2005/8/layout/orgChart1"/>
    <dgm:cxn modelId="{0A5C9F02-9E83-45DC-AEBA-9829259B99ED}" type="presParOf" srcId="{396B1ED0-0952-4351-9673-31BA88243EF8}" destId="{CE336887-4ECC-4ED4-9382-67610D3FE27D}" srcOrd="0" destOrd="0" presId="urn:microsoft.com/office/officeart/2005/8/layout/orgChart1"/>
    <dgm:cxn modelId="{7CBBFCFC-5A20-422E-96CF-A8B79A65847E}" type="presParOf" srcId="{396B1ED0-0952-4351-9673-31BA88243EF8}" destId="{06A6AEA5-6123-40E6-8F93-D66BE5E979FD}" srcOrd="1" destOrd="0" presId="urn:microsoft.com/office/officeart/2005/8/layout/orgChart1"/>
    <dgm:cxn modelId="{067661D5-552B-4954-835D-7337AF76FC32}" type="presParOf" srcId="{8037C68F-A5DF-43E0-8FB2-3A5273F3508E}" destId="{96DEA93F-62A7-41C6-A119-2DDF88920B53}" srcOrd="1" destOrd="0" presId="urn:microsoft.com/office/officeart/2005/8/layout/orgChart1"/>
    <dgm:cxn modelId="{E6F93BE7-519A-4E35-A8FD-D7F353643AC4}" type="presParOf" srcId="{8037C68F-A5DF-43E0-8FB2-3A5273F3508E}" destId="{964F14EF-B806-475E-AD97-5EEB8EEB225C}" srcOrd="2" destOrd="0" presId="urn:microsoft.com/office/officeart/2005/8/layout/orgChart1"/>
    <dgm:cxn modelId="{7ECF1634-24E4-4A9E-8B95-4B1E86FBD04C}" type="presParOf" srcId="{953D2BFD-52AB-427B-B474-D46F5C9EFA1F}" destId="{052F3B98-2064-41FD-9B35-BD68777155E2}" srcOrd="2" destOrd="0" presId="urn:microsoft.com/office/officeart/2005/8/layout/orgChart1"/>
    <dgm:cxn modelId="{8616E310-E14F-43B5-AD7A-84C54E424C23}" type="presParOf" srcId="{953D2BFD-52AB-427B-B474-D46F5C9EFA1F}" destId="{4D45E256-2B7C-4C3C-9C41-5D9A16029D75}" srcOrd="3" destOrd="0" presId="urn:microsoft.com/office/officeart/2005/8/layout/orgChart1"/>
    <dgm:cxn modelId="{5F20FCA3-517A-446C-863F-97333DAC35BD}" type="presParOf" srcId="{4D45E256-2B7C-4C3C-9C41-5D9A16029D75}" destId="{71EA33E5-41FB-4966-BC8C-825B2DAD7B00}" srcOrd="0" destOrd="0" presId="urn:microsoft.com/office/officeart/2005/8/layout/orgChart1"/>
    <dgm:cxn modelId="{9729D6CF-AA57-4C33-B242-B624E0C1C007}" type="presParOf" srcId="{71EA33E5-41FB-4966-BC8C-825B2DAD7B00}" destId="{175A600A-FA4A-4D74-B124-1EAF56F4C842}" srcOrd="0" destOrd="0" presId="urn:microsoft.com/office/officeart/2005/8/layout/orgChart1"/>
    <dgm:cxn modelId="{233C00A3-471B-4208-827C-39D0A5B5956F}" type="presParOf" srcId="{71EA33E5-41FB-4966-BC8C-825B2DAD7B00}" destId="{482B68EC-EC72-47CF-AEBB-AB5F6775323C}" srcOrd="1" destOrd="0" presId="urn:microsoft.com/office/officeart/2005/8/layout/orgChart1"/>
    <dgm:cxn modelId="{74E8F079-0EF6-4BA7-A794-7820EEC5925B}" type="presParOf" srcId="{4D45E256-2B7C-4C3C-9C41-5D9A16029D75}" destId="{10174879-CAE4-40A4-8B71-A45EFE8018D8}" srcOrd="1" destOrd="0" presId="urn:microsoft.com/office/officeart/2005/8/layout/orgChart1"/>
    <dgm:cxn modelId="{7C8219F6-F8B0-4D79-9ECE-4ACF17A9A705}" type="presParOf" srcId="{4D45E256-2B7C-4C3C-9C41-5D9A16029D75}" destId="{1FACEC98-358B-46A7-B137-E4CC660BAAFD}" srcOrd="2" destOrd="0" presId="urn:microsoft.com/office/officeart/2005/8/layout/orgChart1"/>
    <dgm:cxn modelId="{71FBB954-E4C1-4EFE-8150-B9EC089ACF1A}" type="presParOf" srcId="{953D2BFD-52AB-427B-B474-D46F5C9EFA1F}" destId="{A1AA794E-4832-414E-AE87-49A503468F8F}" srcOrd="4" destOrd="0" presId="urn:microsoft.com/office/officeart/2005/8/layout/orgChart1"/>
    <dgm:cxn modelId="{AB171B11-79A2-490B-BAA3-0BF70B7A601B}" type="presParOf" srcId="{953D2BFD-52AB-427B-B474-D46F5C9EFA1F}" destId="{9B3A75BF-E085-4800-A14C-4DB6EE5D6976}" srcOrd="5" destOrd="0" presId="urn:microsoft.com/office/officeart/2005/8/layout/orgChart1"/>
    <dgm:cxn modelId="{B0D03D11-ABE6-400E-A60D-F164BD20C851}" type="presParOf" srcId="{9B3A75BF-E085-4800-A14C-4DB6EE5D6976}" destId="{5831FA88-5792-4C86-871D-AE081C1C66D2}" srcOrd="0" destOrd="0" presId="urn:microsoft.com/office/officeart/2005/8/layout/orgChart1"/>
    <dgm:cxn modelId="{AA0470AE-1F86-4E8D-BDD5-E517CA010587}" type="presParOf" srcId="{5831FA88-5792-4C86-871D-AE081C1C66D2}" destId="{8DEB9CB1-E96F-4460-A47A-78D9088AF42C}" srcOrd="0" destOrd="0" presId="urn:microsoft.com/office/officeart/2005/8/layout/orgChart1"/>
    <dgm:cxn modelId="{B5FDB45D-AD55-423D-BA96-B87538E35AE1}" type="presParOf" srcId="{5831FA88-5792-4C86-871D-AE081C1C66D2}" destId="{4E1C666C-9C93-4B58-8B02-404227484AC9}" srcOrd="1" destOrd="0" presId="urn:microsoft.com/office/officeart/2005/8/layout/orgChart1"/>
    <dgm:cxn modelId="{66BF458F-4449-41ED-8980-6695AEF5DDEE}" type="presParOf" srcId="{9B3A75BF-E085-4800-A14C-4DB6EE5D6976}" destId="{2F83B3B0-69C9-4915-AB2C-1371DBFC4F54}" srcOrd="1" destOrd="0" presId="urn:microsoft.com/office/officeart/2005/8/layout/orgChart1"/>
    <dgm:cxn modelId="{2A114AF5-245E-407E-8F35-CD70245C6F5F}" type="presParOf" srcId="{9B3A75BF-E085-4800-A14C-4DB6EE5D6976}" destId="{607FC0CE-F1D4-412D-91E2-AFC091C137A9}" srcOrd="2" destOrd="0" presId="urn:microsoft.com/office/officeart/2005/8/layout/orgChart1"/>
    <dgm:cxn modelId="{29C7A36F-F8F4-48A6-BE28-E1669D2473EC}" type="presParOf" srcId="{C24FA0C0-D573-4631-BA8E-F9A2998FED15}" destId="{20EB3351-5FD3-45B7-A7AE-A3D7EEF30009}" srcOrd="2" destOrd="0" presId="urn:microsoft.com/office/officeart/2005/8/layout/orgChar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12E37A8-8696-4761-8399-0071CF98D457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6461842-6239-4027-8A64-D3AEEBDFF1A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785794"/>
            <a:ext cx="8229600" cy="1500198"/>
          </a:xfrm>
        </p:spPr>
        <p:txBody>
          <a:bodyPr/>
          <a:lstStyle/>
          <a:p>
            <a:r>
              <a:rPr lang="uk-UA" dirty="0" smtClean="0"/>
              <a:t>І Н Д І 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Администратор\Desktop\ІНДІ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357430"/>
            <a:ext cx="8286808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ОСОБЛИВЛСТІ  СТРУКТУРИ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500042"/>
          <a:ext cx="8429684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14348" y="3500438"/>
            <a:ext cx="24288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dirty="0" smtClean="0"/>
              <a:t>Рослинництво: рис, пшениця, бавовник, джут, цукрова тростина, тютюн, арахіс, чай, тропічні фрукти.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Тваринництво: вівці, домашня птиця, свині, велика рогата худоба.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Рибальство: креветки.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00430" y="3643314"/>
            <a:ext cx="25003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dirty="0" smtClean="0"/>
              <a:t>Металургія.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Машинобудування.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Хімічне виробництво.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Текстильне та швейне виробництво.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572264" y="3643314"/>
            <a:ext cx="20717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dirty="0" err="1" smtClean="0"/>
              <a:t>Комп</a:t>
            </a:r>
            <a:r>
              <a:rPr lang="en-US" dirty="0" smtClean="0"/>
              <a:t>’</a:t>
            </a:r>
            <a:r>
              <a:rPr lang="uk-UA" dirty="0" err="1" smtClean="0"/>
              <a:t>ютерне</a:t>
            </a:r>
            <a:r>
              <a:rPr lang="uk-UA" dirty="0" smtClean="0"/>
              <a:t> програмування.</a:t>
            </a:r>
          </a:p>
          <a:p>
            <a:pPr>
              <a:buFont typeface="Arial" pitchFamily="34" charset="0"/>
              <a:buChar char="•"/>
            </a:pPr>
            <a:r>
              <a:rPr lang="uk-UA" dirty="0" err="1" smtClean="0"/>
              <a:t>ІТ-аутсорсинг</a:t>
            </a:r>
            <a:r>
              <a:rPr lang="uk-UA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Фінансова діяльність.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Кіноіндустрія.</a:t>
            </a:r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Транспортна система.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ОСОБЛИВОСТІ  СТРУКТУРИ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043362" cy="4709160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Аграрно-індустріальна країна.</a:t>
            </a:r>
          </a:p>
          <a:p>
            <a:r>
              <a:rPr lang="uk-UA" dirty="0" smtClean="0"/>
              <a:t>Легка, харчова промисловість-важка промисловість та високотехнологічне виробництво.</a:t>
            </a:r>
          </a:p>
          <a:p>
            <a:r>
              <a:rPr lang="uk-UA" dirty="0" smtClean="0"/>
              <a:t>Поширене кустарні ремесла: ручне ткацтво, обробка рису та зернових.</a:t>
            </a:r>
          </a:p>
          <a:p>
            <a:r>
              <a:rPr lang="uk-UA" dirty="0" smtClean="0"/>
              <a:t>Кустарне виробництво цукру, гончарство, обробка шкур, виробництво сірників.</a:t>
            </a:r>
          </a:p>
          <a:p>
            <a:r>
              <a:rPr lang="uk-UA" dirty="0" smtClean="0"/>
              <a:t>Художні ремесла.</a:t>
            </a:r>
            <a:endParaRPr lang="ru-RU" dirty="0"/>
          </a:p>
        </p:txBody>
      </p:sp>
      <p:pic>
        <p:nvPicPr>
          <p:cNvPr id="2050" name="Picture 2" descr="C:\Users\Администратор\Desktop\проми інді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643050"/>
            <a:ext cx="4643470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ОСОБЛИВОСТІ  СТРУКТУРИ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Напрямки розвитку.</a:t>
            </a:r>
          </a:p>
          <a:p>
            <a:r>
              <a:rPr lang="uk-UA" dirty="0" smtClean="0"/>
              <a:t>Сільське господарство.</a:t>
            </a:r>
          </a:p>
          <a:p>
            <a:r>
              <a:rPr lang="uk-UA" dirty="0" err="1" smtClean="0"/>
              <a:t>Елекроенергетика</a:t>
            </a:r>
            <a:r>
              <a:rPr lang="uk-UA" dirty="0" smtClean="0"/>
              <a:t>.</a:t>
            </a:r>
          </a:p>
          <a:p>
            <a:r>
              <a:rPr lang="uk-UA" dirty="0" smtClean="0"/>
              <a:t>Освіта, охорона здоров</a:t>
            </a:r>
            <a:r>
              <a:rPr lang="en-US" dirty="0" smtClean="0"/>
              <a:t>’</a:t>
            </a:r>
            <a:r>
              <a:rPr lang="uk-UA" dirty="0" smtClean="0"/>
              <a:t>я.</a:t>
            </a:r>
          </a:p>
          <a:p>
            <a:r>
              <a:rPr lang="uk-UA" dirty="0" smtClean="0"/>
              <a:t>Інформаційні технології.</a:t>
            </a:r>
          </a:p>
          <a:p>
            <a:r>
              <a:rPr lang="uk-UA" dirty="0" smtClean="0"/>
              <a:t>Стратегічні промислові виробництва: обробно-промисловий комплекс, електроніка, авіабудування, аерокосмічна промисловість, телекомунікації.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Спеціалізація сільського господарства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6314" y="1600200"/>
            <a:ext cx="3900486" cy="4709160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Багатоукладне сільське господарство.</a:t>
            </a:r>
          </a:p>
          <a:p>
            <a:r>
              <a:rPr lang="uk-UA" dirty="0" smtClean="0"/>
              <a:t>У землеволодінні переважає первинний сектор.</a:t>
            </a:r>
          </a:p>
          <a:p>
            <a:r>
              <a:rPr lang="uk-UA" dirty="0" smtClean="0"/>
              <a:t>Крупні поміщицькі плантації - товарне виробництво;</a:t>
            </a:r>
          </a:p>
          <a:p>
            <a:r>
              <a:rPr lang="uk-UA" dirty="0" smtClean="0"/>
              <a:t>Дрібні селянські господарства – споживче виробництво</a:t>
            </a:r>
          </a:p>
          <a:p>
            <a:r>
              <a:rPr lang="uk-UA" dirty="0" smtClean="0"/>
              <a:t>Переважає рослинництво 75</a:t>
            </a:r>
            <a:r>
              <a:rPr lang="ru-RU" dirty="0" smtClean="0"/>
              <a:t>%</a:t>
            </a:r>
          </a:p>
          <a:p>
            <a:r>
              <a:rPr lang="uk-UA" dirty="0" smtClean="0"/>
              <a:t>Тваринництво 25</a:t>
            </a:r>
            <a:r>
              <a:rPr lang="ru-RU" dirty="0" smtClean="0"/>
              <a:t>%</a:t>
            </a:r>
            <a:endParaRPr lang="ru-RU" dirty="0"/>
          </a:p>
        </p:txBody>
      </p:sp>
      <p:pic>
        <p:nvPicPr>
          <p:cNvPr id="3074" name="Picture 2" descr="C:\Users\Администратор\Desktop\рос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4500594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 Е Т А Л У Р Г І 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829180" cy="4709160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Високі темпи зростання чорної металургії.</a:t>
            </a:r>
          </a:p>
          <a:p>
            <a:r>
              <a:rPr lang="uk-UA" dirty="0" smtClean="0"/>
              <a:t>Освоєно виробництво широкого асортименту </a:t>
            </a:r>
          </a:p>
          <a:p>
            <a:r>
              <a:rPr lang="uk-UA" dirty="0" smtClean="0"/>
              <a:t>Прокату та виробів із сталі.</a:t>
            </a:r>
          </a:p>
          <a:p>
            <a:r>
              <a:rPr lang="uk-UA" dirty="0" smtClean="0"/>
              <a:t>Кольорові метали:</a:t>
            </a:r>
          </a:p>
          <a:p>
            <a:r>
              <a:rPr lang="uk-UA" dirty="0" smtClean="0"/>
              <a:t>Виробництво алюмінію із власних бокситів,</a:t>
            </a:r>
          </a:p>
          <a:p>
            <a:r>
              <a:rPr lang="uk-UA" dirty="0" smtClean="0"/>
              <a:t>Мідь, свинець, цинк</a:t>
            </a:r>
          </a:p>
          <a:p>
            <a:r>
              <a:rPr lang="uk-UA" dirty="0" smtClean="0"/>
              <a:t>Для потреб машинобудування Індія довозить від 20 до 60</a:t>
            </a:r>
            <a:r>
              <a:rPr lang="ru-RU" dirty="0" smtClean="0"/>
              <a:t>%  </a:t>
            </a:r>
            <a:r>
              <a:rPr lang="ru-RU" dirty="0" err="1" smtClean="0"/>
              <a:t>різних</a:t>
            </a:r>
            <a:r>
              <a:rPr lang="ru-RU" dirty="0" smtClean="0"/>
              <a:t> </a:t>
            </a:r>
            <a:r>
              <a:rPr lang="ru-RU" dirty="0" err="1" smtClean="0"/>
              <a:t>кольорових</a:t>
            </a:r>
            <a:r>
              <a:rPr lang="ru-RU" dirty="0" smtClean="0"/>
              <a:t> </a:t>
            </a:r>
            <a:r>
              <a:rPr lang="ru-RU" dirty="0" err="1" smtClean="0"/>
              <a:t>металів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8" name="Picture 2" descr="C:\Users\Администратор\Desktop\Без названияме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2071678"/>
            <a:ext cx="2571768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 А Ш И Н О Б У Д У В А Н </a:t>
            </a:r>
            <a:r>
              <a:rPr lang="uk-UA" dirty="0" err="1" smtClean="0"/>
              <a:t>Н</a:t>
            </a:r>
            <a:r>
              <a:rPr lang="uk-UA" dirty="0" smtClean="0"/>
              <a:t> 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4810" y="1600200"/>
            <a:ext cx="4471990" cy="4709160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Стрімко змінюється.</a:t>
            </a:r>
          </a:p>
          <a:p>
            <a:r>
              <a:rPr lang="uk-UA" dirty="0" smtClean="0"/>
              <a:t>Розвиваються </a:t>
            </a:r>
            <a:r>
              <a:rPr lang="uk-UA" dirty="0" err="1" smtClean="0"/>
              <a:t>праце-</a:t>
            </a:r>
            <a:r>
              <a:rPr lang="uk-UA" dirty="0" smtClean="0"/>
              <a:t> та наукомісткі виробництва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використовують</a:t>
            </a:r>
            <a:r>
              <a:rPr lang="ru-RU" dirty="0" smtClean="0"/>
              <a:t> </a:t>
            </a:r>
            <a:r>
              <a:rPr lang="ru-RU" dirty="0" err="1" smtClean="0"/>
              <a:t>місцеву</a:t>
            </a:r>
            <a:r>
              <a:rPr lang="ru-RU" dirty="0" smtClean="0"/>
              <a:t> </a:t>
            </a:r>
            <a:r>
              <a:rPr lang="ru-RU" dirty="0" err="1" smtClean="0"/>
              <a:t>дешеву</a:t>
            </a:r>
            <a:r>
              <a:rPr lang="ru-RU" dirty="0" smtClean="0"/>
              <a:t> </a:t>
            </a:r>
            <a:r>
              <a:rPr lang="ru-RU" dirty="0" err="1" smtClean="0"/>
              <a:t>робочу</a:t>
            </a:r>
            <a:r>
              <a:rPr lang="ru-RU" dirty="0" smtClean="0"/>
              <a:t> силу.</a:t>
            </a:r>
          </a:p>
          <a:p>
            <a:r>
              <a:rPr lang="uk-UA" dirty="0" smtClean="0"/>
              <a:t>Складають мотоцикли, велосипеди, побутову техніку, розробляють </a:t>
            </a:r>
            <a:r>
              <a:rPr lang="uk-UA" dirty="0" err="1" smtClean="0"/>
              <a:t>комп</a:t>
            </a:r>
            <a:r>
              <a:rPr lang="en-US" dirty="0" smtClean="0"/>
              <a:t>’</a:t>
            </a:r>
            <a:r>
              <a:rPr lang="uk-UA" dirty="0" err="1" smtClean="0"/>
              <a:t>ютерні</a:t>
            </a:r>
            <a:r>
              <a:rPr lang="uk-UA" dirty="0" smtClean="0"/>
              <a:t> програми, розвиваються у великих містах: Мумбаї, Ченнаї.</a:t>
            </a:r>
          </a:p>
          <a:p>
            <a:r>
              <a:rPr lang="uk-UA" dirty="0" smtClean="0"/>
              <a:t>Зростає автомобілебудування, радіоелектронна промисловість.</a:t>
            </a:r>
          </a:p>
        </p:txBody>
      </p:sp>
      <p:pic>
        <p:nvPicPr>
          <p:cNvPr id="5122" name="Picture 2" descr="C:\Users\Администратор\Desktop\маш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3857652" cy="43577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Х І М І Ч Н Е   В И Р О Б Н И Ц Т В 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709160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Синтез мінеральних добрив.</a:t>
            </a:r>
          </a:p>
          <a:p>
            <a:r>
              <a:rPr lang="uk-UA" dirty="0" smtClean="0"/>
              <a:t>Хімія полімерів.</a:t>
            </a:r>
          </a:p>
          <a:p>
            <a:r>
              <a:rPr lang="uk-UA" dirty="0" smtClean="0"/>
              <a:t>Виробництво лугів, соди, штучних волокон, парфумів, побутової хімії.</a:t>
            </a:r>
          </a:p>
          <a:p>
            <a:r>
              <a:rPr lang="uk-UA" dirty="0" smtClean="0"/>
              <a:t>Фармацевтика (антибіотики, стероїди, </a:t>
            </a:r>
            <a:r>
              <a:rPr lang="uk-UA" dirty="0" smtClean="0"/>
              <a:t>гормони.</a:t>
            </a:r>
            <a:endParaRPr lang="uk-UA" dirty="0" smtClean="0"/>
          </a:p>
          <a:p>
            <a:r>
              <a:rPr lang="uk-UA" dirty="0" smtClean="0"/>
              <a:t>Вакцини, препарати з лікарських </a:t>
            </a:r>
            <a:r>
              <a:rPr lang="uk-UA" dirty="0" smtClean="0"/>
              <a:t>трав.</a:t>
            </a:r>
            <a:endParaRPr lang="ru-RU" dirty="0"/>
          </a:p>
        </p:txBody>
      </p:sp>
      <p:pic>
        <p:nvPicPr>
          <p:cNvPr id="6146" name="Picture 2" descr="C:\Users\Администратор\Desktop\хімі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643050"/>
            <a:ext cx="4143404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Т Е К С Т И Л Ь Н А  Т А  Х А Р Ч О В А   П Р О М И С Л О В І С Т 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614866" cy="4709160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Використовує власну сировину та дешеву робочу силу.</a:t>
            </a:r>
          </a:p>
          <a:p>
            <a:r>
              <a:rPr lang="uk-UA" dirty="0" smtClean="0"/>
              <a:t>Виробництво тканин, одягу.</a:t>
            </a:r>
          </a:p>
          <a:p>
            <a:r>
              <a:rPr lang="uk-UA" dirty="0" smtClean="0"/>
              <a:t>Тканини та одяг з натурального шовку,</a:t>
            </a:r>
          </a:p>
          <a:p>
            <a:r>
              <a:rPr lang="uk-UA" dirty="0" smtClean="0"/>
              <a:t>Килими,</a:t>
            </a:r>
            <a:r>
              <a:rPr lang="ru-RU" dirty="0" smtClean="0"/>
              <a:t> </a:t>
            </a:r>
            <a:r>
              <a:rPr lang="ru-RU" dirty="0" err="1" smtClean="0"/>
              <a:t>шалі</a:t>
            </a:r>
            <a:r>
              <a:rPr lang="ru-RU" dirty="0" smtClean="0"/>
              <a:t>, </a:t>
            </a:r>
            <a:r>
              <a:rPr lang="ru-RU" dirty="0" err="1" smtClean="0"/>
              <a:t>ковдри</a:t>
            </a:r>
            <a:r>
              <a:rPr lang="ru-RU" dirty="0" smtClean="0"/>
              <a:t>.</a:t>
            </a:r>
          </a:p>
          <a:p>
            <a:r>
              <a:rPr lang="uk-UA" dirty="0" smtClean="0"/>
              <a:t>Має експортне значення: бавовняні, джутові тканини.</a:t>
            </a:r>
          </a:p>
        </p:txBody>
      </p:sp>
      <p:pic>
        <p:nvPicPr>
          <p:cNvPr id="7170" name="Picture 2" descr="C:\Users\Администратор\Desktop\лег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714488"/>
            <a:ext cx="4016372" cy="2000264"/>
          </a:xfrm>
          <a:prstGeom prst="rect">
            <a:avLst/>
          </a:prstGeom>
          <a:noFill/>
        </p:spPr>
      </p:pic>
      <p:pic>
        <p:nvPicPr>
          <p:cNvPr id="7171" name="Picture 3" descr="C:\Users\Администратор\Desktop\тк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929066"/>
            <a:ext cx="4143372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О С О Б Л И В С Т І  С Т Р У К Т У Р 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58204" cy="5094938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Зростає роль сфери послуг.</a:t>
            </a:r>
          </a:p>
          <a:p>
            <a:r>
              <a:rPr lang="uk-UA" dirty="0" smtClean="0"/>
              <a:t>Розвиток науки.</a:t>
            </a:r>
          </a:p>
          <a:p>
            <a:r>
              <a:rPr lang="uk-UA" dirty="0" smtClean="0"/>
              <a:t>Третина співробітників компанії </a:t>
            </a:r>
            <a:r>
              <a:rPr lang="en-US" dirty="0" smtClean="0"/>
              <a:t>Microsoft</a:t>
            </a:r>
            <a:r>
              <a:rPr lang="uk-UA" dirty="0" smtClean="0"/>
              <a:t> є вихідцями з Індії.</a:t>
            </a:r>
          </a:p>
          <a:p>
            <a:r>
              <a:rPr lang="uk-UA" dirty="0" smtClean="0"/>
              <a:t>Домінуюче положення на ринку </a:t>
            </a:r>
            <a:r>
              <a:rPr lang="uk-UA" dirty="0" err="1" smtClean="0"/>
              <a:t>ІТ-аутсорсингу</a:t>
            </a:r>
            <a:r>
              <a:rPr lang="uk-UA" dirty="0" smtClean="0"/>
              <a:t>.</a:t>
            </a:r>
          </a:p>
          <a:p>
            <a:r>
              <a:rPr lang="uk-UA" dirty="0" smtClean="0"/>
              <a:t>Основними ринками збуту </a:t>
            </a:r>
            <a:r>
              <a:rPr lang="uk-UA" dirty="0" err="1" smtClean="0"/>
              <a:t>ІТ-продукції</a:t>
            </a:r>
            <a:r>
              <a:rPr lang="uk-UA" dirty="0" smtClean="0"/>
              <a:t> є США.</a:t>
            </a:r>
          </a:p>
          <a:p>
            <a:r>
              <a:rPr lang="uk-UA" dirty="0" smtClean="0"/>
              <a:t>Зростає роль освіти.</a:t>
            </a:r>
          </a:p>
          <a:p>
            <a:r>
              <a:rPr lang="uk-UA" dirty="0" smtClean="0"/>
              <a:t>Сформувалася система фінансових послуг.</a:t>
            </a:r>
          </a:p>
          <a:p>
            <a:r>
              <a:rPr lang="uk-UA" dirty="0" smtClean="0"/>
              <a:t>Мумбай є центром кіноіндустрії.</a:t>
            </a:r>
          </a:p>
          <a:p>
            <a:r>
              <a:rPr lang="uk-UA" dirty="0" smtClean="0"/>
              <a:t>Сформувалась потужна транспортна система.</a:t>
            </a:r>
          </a:p>
          <a:p>
            <a:r>
              <a:rPr lang="uk-UA" dirty="0" smtClean="0"/>
              <a:t>Головну роль виконує залізничний транспорт, поступається США, Росії, Китаю.</a:t>
            </a:r>
          </a:p>
          <a:p>
            <a:r>
              <a:rPr lang="uk-UA" dirty="0" smtClean="0"/>
              <a:t>Використовується гужовий транспорт.</a:t>
            </a:r>
          </a:p>
          <a:p>
            <a:endParaRPr lang="uk-UA" dirty="0" smtClean="0"/>
          </a:p>
          <a:p>
            <a:pPr>
              <a:buNone/>
            </a:pPr>
            <a:r>
              <a:rPr lang="uk-UA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 О В Н І Ш Н І  Е К О Н О М І Ч Н І З В</a:t>
            </a:r>
            <a:r>
              <a:rPr lang="en-US" dirty="0" smtClean="0"/>
              <a:t> ’</a:t>
            </a:r>
            <a:r>
              <a:rPr lang="uk-UA" dirty="0" smtClean="0"/>
              <a:t> Я З К 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 smtClean="0"/>
              <a:t>Роль у світовій торгівлі постійно зростає.</a:t>
            </a:r>
          </a:p>
          <a:p>
            <a:r>
              <a:rPr lang="uk-UA" dirty="0" smtClean="0"/>
              <a:t>Попит на тканини у США та країнах Європи. </a:t>
            </a:r>
          </a:p>
          <a:p>
            <a:r>
              <a:rPr lang="uk-UA" dirty="0" smtClean="0"/>
              <a:t>Основу експорту становить сільськогосподарська та промислова сировина, продовольчі товари,</a:t>
            </a:r>
          </a:p>
          <a:p>
            <a:r>
              <a:rPr lang="uk-UA" dirty="0" smtClean="0"/>
              <a:t>Тканини та одяг, фармацевтика, коштовне каміння та ювелірні вироби, машини й устаткування, побутова техніка, сталь та металовироби, а також продукція програмового забезпечення.</a:t>
            </a:r>
          </a:p>
          <a:p>
            <a:r>
              <a:rPr lang="uk-UA" dirty="0" smtClean="0"/>
              <a:t>Імпорт: нафта й нафтопродукти, машини й устаткування, транспортні засоби, прокат кольорових металів, електронні комплектуючі, мінеральні добрива.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 Я К У Ю  З А  У В А Г У 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Администратор\Desktop\И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8286808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126</TotalTime>
  <Words>630</Words>
  <Application>Microsoft Office PowerPoint</Application>
  <PresentationFormat>Экран (4:3)</PresentationFormat>
  <Paragraphs>84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І Н Д І Я</vt:lpstr>
      <vt:lpstr>ОСОБЛИВЛСТІ  СТРУКТУРИ</vt:lpstr>
      <vt:lpstr>ОСОБЛИВОСТІ  СТРУКТУРИ</vt:lpstr>
      <vt:lpstr>ОСОБЛИВОСТІ  СТРУКТУРИ</vt:lpstr>
      <vt:lpstr>Спеціалізація сільського господарства</vt:lpstr>
      <vt:lpstr>М Е Т А Л У Р Г І Я</vt:lpstr>
      <vt:lpstr>М А Ш И Н О Б У Д У В А Н Н Я</vt:lpstr>
      <vt:lpstr>Х І М І Ч Н Е   В И Р О Б Н И Ц Т В О</vt:lpstr>
      <vt:lpstr>Т Е К С Т И Л Ь Н А  Т А  Х А Р Ч О В А   П Р О М И С Л О В І С Т Ь</vt:lpstr>
      <vt:lpstr>О С О Б Л И В С Т І  С Т Р У К Т У Р И</vt:lpstr>
      <vt:lpstr>З О В Н І Ш Н І  Е К О Н О М І Ч Н І З В ’ Я З К И</vt:lpstr>
      <vt:lpstr>Д Я К У Ю  З А  У В А Г У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 Н Д І Я</dc:title>
  <dc:creator>User</dc:creator>
  <cp:lastModifiedBy>User</cp:lastModifiedBy>
  <cp:revision>13</cp:revision>
  <dcterms:created xsi:type="dcterms:W3CDTF">2022-02-02T17:32:57Z</dcterms:created>
  <dcterms:modified xsi:type="dcterms:W3CDTF">2024-01-11T20:32:27Z</dcterms:modified>
</cp:coreProperties>
</file>