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DC9283-40F3-4DBB-BEBD-95B133A734EB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340D1EB-4B49-48CB-BB7A-77BF7E20E3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428604"/>
            <a:ext cx="8553480" cy="11430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 </a:t>
            </a:r>
            <a:r>
              <a:rPr lang="uk-UA" dirty="0" smtClean="0"/>
              <a:t>І </a:t>
            </a:r>
            <a:r>
              <a:rPr lang="uk-UA" smtClean="0"/>
              <a:t>В Н І </a:t>
            </a:r>
            <a:r>
              <a:rPr lang="uk-UA" dirty="0" smtClean="0"/>
              <a:t>Ч Н А    </a:t>
            </a:r>
            <a:r>
              <a:rPr lang="uk-UA" dirty="0" err="1" smtClean="0"/>
              <a:t>А</a:t>
            </a:r>
            <a:r>
              <a:rPr lang="uk-UA" dirty="0" smtClean="0"/>
              <a:t> М Е Р И К 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півн амери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928802"/>
            <a:ext cx="8572560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Географічне положення</a:t>
            </a:r>
            <a:endParaRPr lang="ru-RU" dirty="0"/>
          </a:p>
        </p:txBody>
      </p:sp>
      <p:pic>
        <p:nvPicPr>
          <p:cNvPr id="2050" name="Picture 2" descr="C:\Users\Администратор\Desktop\ПН АМЕРИКА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928802"/>
            <a:ext cx="3500462" cy="428628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2000240"/>
            <a:ext cx="492922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 smtClean="0"/>
              <a:t>Площа: </a:t>
            </a:r>
            <a:r>
              <a:rPr lang="uk-UA" sz="2400" dirty="0" smtClean="0"/>
              <a:t>24,2 тис.</a:t>
            </a:r>
            <a:r>
              <a:rPr lang="ru-RU" sz="2400" dirty="0" smtClean="0"/>
              <a:t> км²</a:t>
            </a:r>
          </a:p>
          <a:p>
            <a:r>
              <a:rPr lang="uk-UA" sz="2400" i="1" dirty="0" smtClean="0"/>
              <a:t>Довжина берегової лінії: </a:t>
            </a:r>
            <a:r>
              <a:rPr lang="uk-UA" sz="2400" dirty="0" smtClean="0"/>
              <a:t>60 тис.</a:t>
            </a:r>
            <a:r>
              <a:rPr lang="ru-RU" sz="2400" dirty="0" smtClean="0"/>
              <a:t> км</a:t>
            </a:r>
          </a:p>
          <a:p>
            <a:r>
              <a:rPr lang="uk-UA" sz="2400" i="1" dirty="0" smtClean="0"/>
              <a:t>Середня висота над рівнем моря: </a:t>
            </a:r>
            <a:r>
              <a:rPr lang="uk-UA" sz="2400" dirty="0" smtClean="0"/>
              <a:t>720 м</a:t>
            </a:r>
          </a:p>
          <a:p>
            <a:r>
              <a:rPr lang="uk-UA" sz="2400" i="1" dirty="0" smtClean="0"/>
              <a:t>Походження назви материка: </a:t>
            </a:r>
            <a:r>
              <a:rPr lang="uk-UA" sz="2400" dirty="0" smtClean="0"/>
              <a:t>як і Південна Америка, на честь італійського мореплавця </a:t>
            </a:r>
            <a:r>
              <a:rPr lang="uk-UA" sz="2400" dirty="0" err="1" smtClean="0"/>
              <a:t>Амері</a:t>
            </a:r>
            <a:r>
              <a:rPr lang="ru-RU" sz="2400" dirty="0" err="1" smtClean="0"/>
              <a:t>ґ</a:t>
            </a:r>
            <a:r>
              <a:rPr lang="uk-UA" sz="2400" dirty="0" smtClean="0"/>
              <a:t>о </a:t>
            </a:r>
            <a:r>
              <a:rPr lang="uk-UA" sz="2400" dirty="0" err="1" smtClean="0"/>
              <a:t>Веспуччі</a:t>
            </a:r>
            <a:r>
              <a:rPr lang="uk-UA" sz="2400" dirty="0" smtClean="0"/>
              <a:t>, який висловив і об</a:t>
            </a:r>
            <a:r>
              <a:rPr lang="ru-RU" sz="2400" dirty="0" err="1" smtClean="0"/>
              <a:t>ґ</a:t>
            </a:r>
            <a:r>
              <a:rPr lang="uk-UA" sz="2400" dirty="0" smtClean="0"/>
              <a:t>рунтував припущення щодо існування Нового </a:t>
            </a:r>
            <a:r>
              <a:rPr lang="uk-UA" sz="2400" dirty="0" smtClean="0"/>
              <a:t>Світу.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Географічне положення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602294" cy="449580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Схожа на </a:t>
            </a:r>
            <a:r>
              <a:rPr lang="uk-UA" dirty="0" smtClean="0"/>
              <a:t>трикутник.</a:t>
            </a:r>
            <a:endParaRPr lang="uk-UA" dirty="0" smtClean="0"/>
          </a:p>
          <a:p>
            <a:r>
              <a:rPr lang="uk-UA" dirty="0" smtClean="0"/>
              <a:t>Чітко простежується гірська система </a:t>
            </a:r>
            <a:r>
              <a:rPr lang="uk-UA" dirty="0" smtClean="0"/>
              <a:t>Кордильєр.</a:t>
            </a:r>
            <a:endParaRPr lang="uk-UA" dirty="0" smtClean="0"/>
          </a:p>
          <a:p>
            <a:r>
              <a:rPr lang="uk-UA" dirty="0" smtClean="0"/>
              <a:t>Простягнулася широкою смугою уздовж західного узбережжя та рівнинні простори, перерізані річковими долинами.</a:t>
            </a:r>
          </a:p>
          <a:p>
            <a:r>
              <a:rPr lang="uk-UA" dirty="0" smtClean="0"/>
              <a:t>Велика протяжність материка з півночі на південь (понад 8 тис. км)</a:t>
            </a:r>
            <a:endParaRPr lang="ru-RU" dirty="0"/>
          </a:p>
        </p:txBody>
      </p:sp>
      <p:pic>
        <p:nvPicPr>
          <p:cNvPr id="4098" name="Picture 2" descr="C:\Users\Администратор\Desktop\а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32388" y="1857364"/>
            <a:ext cx="3797330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Географічне положення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57620" y="1600200"/>
            <a:ext cx="4714908" cy="4495800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Лежить у Північній і західній </a:t>
            </a:r>
            <a:r>
              <a:rPr lang="uk-UA" dirty="0" smtClean="0"/>
              <a:t>півкулях.</a:t>
            </a:r>
            <a:endParaRPr lang="uk-UA" dirty="0" smtClean="0"/>
          </a:p>
          <a:p>
            <a:r>
              <a:rPr lang="uk-UA" dirty="0" smtClean="0"/>
              <a:t>Розташована у всіх кліматичних і географічних поясах, крім екваторіального.</a:t>
            </a:r>
          </a:p>
          <a:p>
            <a:r>
              <a:rPr lang="uk-UA" dirty="0" smtClean="0"/>
              <a:t>Більша частина материка - у помірному та холодному поясах.</a:t>
            </a:r>
          </a:p>
          <a:p>
            <a:r>
              <a:rPr lang="uk-UA" dirty="0" smtClean="0"/>
              <a:t>За площею посідає </a:t>
            </a:r>
            <a:r>
              <a:rPr lang="en-US" dirty="0" smtClean="0"/>
              <a:t>III</a:t>
            </a:r>
            <a:r>
              <a:rPr lang="uk-UA" dirty="0" smtClean="0"/>
              <a:t> місце серед материків.</a:t>
            </a:r>
          </a:p>
          <a:p>
            <a:r>
              <a:rPr lang="uk-UA" dirty="0" smtClean="0"/>
              <a:t>За формою нагадує трикутник.</a:t>
            </a:r>
          </a:p>
          <a:p>
            <a:r>
              <a:rPr lang="uk-UA" dirty="0" smtClean="0"/>
              <a:t>Розташована між Тихим та Атлантичним океанами.</a:t>
            </a:r>
          </a:p>
          <a:p>
            <a:r>
              <a:rPr lang="uk-UA" dirty="0" smtClean="0"/>
              <a:t>На півночі омиває Північний Льодовитий океан.</a:t>
            </a:r>
            <a:endParaRPr lang="ru-RU" dirty="0"/>
          </a:p>
        </p:txBody>
      </p:sp>
      <p:pic>
        <p:nvPicPr>
          <p:cNvPr id="5122" name="Picture 2" descr="C:\Users\Администратор\Desktop\пи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3357586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Географічне положення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857620" y="1643050"/>
            <a:ext cx="4795814" cy="4495800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Із Південною Америкою сполучає Панамський канал.</a:t>
            </a:r>
          </a:p>
          <a:p>
            <a:r>
              <a:rPr lang="uk-UA" dirty="0" smtClean="0"/>
              <a:t>Від Євразії Північну Америку відокремлює </a:t>
            </a:r>
            <a:r>
              <a:rPr lang="uk-UA" dirty="0" err="1" smtClean="0"/>
              <a:t>Берінгова</a:t>
            </a:r>
            <a:r>
              <a:rPr lang="uk-UA" dirty="0" smtClean="0"/>
              <a:t> протока.</a:t>
            </a:r>
          </a:p>
          <a:p>
            <a:r>
              <a:rPr lang="uk-UA" dirty="0" smtClean="0"/>
              <a:t>На півночі,північному заході та північному сході береги сильно розчленовані. Затоки: Мексиканська, </a:t>
            </a:r>
            <a:r>
              <a:rPr lang="uk-UA" dirty="0" err="1" smtClean="0"/>
              <a:t>Гудзонова</a:t>
            </a:r>
            <a:r>
              <a:rPr lang="uk-UA" dirty="0" smtClean="0"/>
              <a:t>, Каліфорнійська Півострови: Лабрадор, Флорида, Каліфорнія, </a:t>
            </a:r>
            <a:r>
              <a:rPr lang="uk-UA" dirty="0" smtClean="0"/>
              <a:t>Аляска.</a:t>
            </a:r>
            <a:endParaRPr lang="ru-RU" dirty="0"/>
          </a:p>
        </p:txBody>
      </p:sp>
      <p:pic>
        <p:nvPicPr>
          <p:cNvPr id="6146" name="Picture 2" descr="C:\Users\Администратор\Desktop\па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3357585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Географічне положення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245104" cy="4495800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Крайні точки:</a:t>
            </a:r>
          </a:p>
          <a:p>
            <a:r>
              <a:rPr lang="uk-UA" dirty="0" smtClean="0"/>
              <a:t>Північна - мис </a:t>
            </a:r>
            <a:r>
              <a:rPr lang="uk-UA" dirty="0" err="1" smtClean="0"/>
              <a:t>Мерчісон</a:t>
            </a:r>
            <a:r>
              <a:rPr lang="uk-UA" dirty="0" smtClean="0"/>
              <a:t> (72</a:t>
            </a:r>
            <a:r>
              <a:rPr lang="ru-RU" dirty="0" smtClean="0"/>
              <a:t>°пн.ш.,95°з.д. )</a:t>
            </a:r>
          </a:p>
          <a:p>
            <a:r>
              <a:rPr lang="uk-UA" dirty="0" err="1" smtClean="0"/>
              <a:t>Південня</a:t>
            </a:r>
            <a:r>
              <a:rPr lang="uk-UA" dirty="0" smtClean="0"/>
              <a:t> - мис Мар</a:t>
            </a:r>
            <a:r>
              <a:rPr lang="en-US" dirty="0" smtClean="0"/>
              <a:t>’</a:t>
            </a:r>
            <a:r>
              <a:rPr lang="uk-UA" dirty="0" err="1" smtClean="0"/>
              <a:t>ято</a:t>
            </a:r>
            <a:r>
              <a:rPr lang="uk-UA" dirty="0" smtClean="0"/>
              <a:t>   ( 7 </a:t>
            </a:r>
            <a:r>
              <a:rPr lang="ru-RU" dirty="0" smtClean="0"/>
              <a:t> пн. </a:t>
            </a:r>
            <a:r>
              <a:rPr lang="ru-RU" dirty="0" err="1" smtClean="0"/>
              <a:t>ш</a:t>
            </a:r>
            <a:r>
              <a:rPr lang="ru-RU" dirty="0" smtClean="0"/>
              <a:t>., 81° </a:t>
            </a:r>
            <a:r>
              <a:rPr lang="ru-RU" dirty="0" err="1" smtClean="0"/>
              <a:t>зх</a:t>
            </a:r>
            <a:r>
              <a:rPr lang="ru-RU" dirty="0" smtClean="0"/>
              <a:t>. д. )</a:t>
            </a:r>
          </a:p>
          <a:p>
            <a:r>
              <a:rPr lang="uk-UA" dirty="0" smtClean="0"/>
              <a:t>Західна - мис Принца Уельського ( 66 </a:t>
            </a:r>
            <a:r>
              <a:rPr lang="ru-RU" dirty="0" err="1" smtClean="0"/>
              <a:t>°пн</a:t>
            </a:r>
            <a:r>
              <a:rPr lang="ru-RU" dirty="0" smtClean="0"/>
              <a:t>. </a:t>
            </a:r>
            <a:r>
              <a:rPr lang="ru-RU" dirty="0" err="1" smtClean="0"/>
              <a:t>ш</a:t>
            </a:r>
            <a:r>
              <a:rPr lang="ru-RU" dirty="0" smtClean="0"/>
              <a:t>.,</a:t>
            </a:r>
          </a:p>
          <a:p>
            <a:r>
              <a:rPr lang="ru-RU" dirty="0" smtClean="0"/>
              <a:t> 168 </a:t>
            </a:r>
            <a:r>
              <a:rPr lang="ru-RU" dirty="0" err="1" smtClean="0"/>
              <a:t>°зх.д</a:t>
            </a:r>
            <a:r>
              <a:rPr lang="ru-RU" dirty="0" smtClean="0"/>
              <a:t>. )</a:t>
            </a:r>
          </a:p>
          <a:p>
            <a:r>
              <a:rPr lang="uk-UA" dirty="0" smtClean="0"/>
              <a:t>Східна - мис </a:t>
            </a:r>
            <a:r>
              <a:rPr lang="uk-UA" dirty="0" err="1" smtClean="0"/>
              <a:t>Сент-Чарльз</a:t>
            </a:r>
            <a:r>
              <a:rPr lang="uk-UA" dirty="0" smtClean="0"/>
              <a:t> (53</a:t>
            </a:r>
            <a:r>
              <a:rPr lang="ru-RU" dirty="0" smtClean="0"/>
              <a:t> </a:t>
            </a:r>
            <a:r>
              <a:rPr lang="ru-RU" dirty="0" err="1" smtClean="0"/>
              <a:t>пн.ш</a:t>
            </a:r>
            <a:r>
              <a:rPr lang="ru-RU" dirty="0" smtClean="0"/>
              <a:t>., 56° </a:t>
            </a:r>
            <a:r>
              <a:rPr lang="ru-RU" dirty="0" err="1" smtClean="0"/>
              <a:t>зх.д</a:t>
            </a:r>
            <a:r>
              <a:rPr lang="ru-RU" dirty="0" smtClean="0"/>
              <a:t>.)</a:t>
            </a:r>
          </a:p>
          <a:p>
            <a:endParaRPr lang="ru-RU" dirty="0"/>
          </a:p>
        </p:txBody>
      </p:sp>
      <p:pic>
        <p:nvPicPr>
          <p:cNvPr id="7170" name="Picture 2" descr="C:\Users\Администратор\Desktop\карт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8550" y="1785926"/>
            <a:ext cx="3806854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Відкриття та дослідження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600200"/>
            <a:ext cx="5143536" cy="4495800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982 р. </a:t>
            </a:r>
            <a:r>
              <a:rPr lang="uk-UA" dirty="0" err="1" smtClean="0"/>
              <a:t>Ерік</a:t>
            </a:r>
            <a:r>
              <a:rPr lang="uk-UA" dirty="0" smtClean="0"/>
              <a:t> </a:t>
            </a:r>
            <a:r>
              <a:rPr lang="uk-UA" dirty="0" err="1" smtClean="0"/>
              <a:t>Рауді</a:t>
            </a:r>
            <a:r>
              <a:rPr lang="uk-UA" dirty="0" smtClean="0"/>
              <a:t> перетнув Атлантичний океан.</a:t>
            </a:r>
          </a:p>
          <a:p>
            <a:r>
              <a:rPr lang="uk-UA" dirty="0" smtClean="0"/>
              <a:t>995 р. </a:t>
            </a:r>
            <a:r>
              <a:rPr lang="uk-UA" dirty="0" err="1" smtClean="0"/>
              <a:t>Лейф</a:t>
            </a:r>
            <a:r>
              <a:rPr lang="uk-UA" dirty="0" smtClean="0"/>
              <a:t> </a:t>
            </a:r>
            <a:r>
              <a:rPr lang="uk-UA" dirty="0" err="1" smtClean="0"/>
              <a:t>Еріксон</a:t>
            </a:r>
            <a:r>
              <a:rPr lang="uk-UA" dirty="0" smtClean="0"/>
              <a:t> досяг півострова Лабрадор.</a:t>
            </a:r>
          </a:p>
          <a:p>
            <a:r>
              <a:rPr lang="uk-UA" dirty="0" smtClean="0"/>
              <a:t>1492-1504 рр. Христофор Колумб відкрили та досліджували острови та півострови Карибського моря.</a:t>
            </a:r>
          </a:p>
          <a:p>
            <a:r>
              <a:rPr lang="uk-UA" dirty="0" smtClean="0"/>
              <a:t>1528-1536 рр. іспанська експедиція під керівництвом </a:t>
            </a:r>
            <a:r>
              <a:rPr lang="uk-UA" dirty="0" err="1" smtClean="0"/>
              <a:t>Альваро</a:t>
            </a:r>
            <a:r>
              <a:rPr lang="uk-UA" dirty="0" smtClean="0"/>
              <a:t> </a:t>
            </a:r>
            <a:r>
              <a:rPr lang="uk-UA" dirty="0" err="1" smtClean="0"/>
              <a:t>Нуньос</a:t>
            </a:r>
            <a:r>
              <a:rPr lang="uk-UA" dirty="0" smtClean="0"/>
              <a:t> </a:t>
            </a:r>
            <a:r>
              <a:rPr lang="uk-UA" dirty="0" err="1" smtClean="0"/>
              <a:t>Кабеза</a:t>
            </a:r>
            <a:r>
              <a:rPr lang="uk-UA" dirty="0" smtClean="0"/>
              <a:t> де </a:t>
            </a:r>
            <a:r>
              <a:rPr lang="uk-UA" dirty="0" err="1" smtClean="0"/>
              <a:t>Вака</a:t>
            </a:r>
            <a:r>
              <a:rPr lang="uk-UA" dirty="0" smtClean="0"/>
              <a:t> були першими європейцями, які перетнули Північну Америку.</a:t>
            </a:r>
            <a:endParaRPr lang="ru-RU" dirty="0"/>
          </a:p>
        </p:txBody>
      </p:sp>
      <p:pic>
        <p:nvPicPr>
          <p:cNvPr id="8194" name="Picture 2" descr="C:\Users\Администратор\Desktop\х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785926"/>
            <a:ext cx="3643338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Відкриття та дослідження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00430" y="1785926"/>
            <a:ext cx="5429288" cy="5072074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1609-1611 рр. англієць Генрі Гудзон досліджували південне узбережжя затоки, яка пізніше названа </a:t>
            </a:r>
            <a:r>
              <a:rPr lang="uk-UA" dirty="0" err="1" smtClean="0"/>
              <a:t>Гудзоновою</a:t>
            </a:r>
            <a:r>
              <a:rPr lang="uk-UA" dirty="0" smtClean="0"/>
              <a:t>.</a:t>
            </a:r>
          </a:p>
          <a:p>
            <a:r>
              <a:rPr lang="uk-UA" dirty="0" smtClean="0"/>
              <a:t>1733-1743 рр. </a:t>
            </a:r>
            <a:r>
              <a:rPr lang="uk-UA" dirty="0" err="1" smtClean="0"/>
              <a:t>Вітус</a:t>
            </a:r>
            <a:r>
              <a:rPr lang="uk-UA" dirty="0" smtClean="0"/>
              <a:t> </a:t>
            </a:r>
            <a:r>
              <a:rPr lang="uk-UA" dirty="0" err="1" smtClean="0"/>
              <a:t>Берінг</a:t>
            </a:r>
            <a:r>
              <a:rPr lang="uk-UA" dirty="0" smtClean="0"/>
              <a:t> відкрив  та вніс на карти західне узбережжя Північної Америки.</a:t>
            </a:r>
          </a:p>
          <a:p>
            <a:r>
              <a:rPr lang="uk-UA" dirty="0" smtClean="0"/>
              <a:t>1780 рр. англієць Олександр Маккензі досліджував велику річку, яка дістала назву Маккензі.</a:t>
            </a:r>
          </a:p>
          <a:p>
            <a:r>
              <a:rPr lang="uk-UA" dirty="0" smtClean="0"/>
              <a:t>Початок </a:t>
            </a:r>
            <a:r>
              <a:rPr lang="en-US" dirty="0" smtClean="0"/>
              <a:t>XX</a:t>
            </a:r>
            <a:r>
              <a:rPr lang="uk-UA" dirty="0" smtClean="0"/>
              <a:t> ст. норвезький дослідник </a:t>
            </a:r>
            <a:r>
              <a:rPr lang="uk-UA" dirty="0" err="1" smtClean="0"/>
              <a:t>Роаль</a:t>
            </a:r>
            <a:r>
              <a:rPr lang="uk-UA" dirty="0" smtClean="0"/>
              <a:t> Амундсен  установив географічне положення Північного магнітного полюса Землі і першим дослідив північне узбережжя материка.</a:t>
            </a:r>
            <a:endParaRPr lang="ru-RU" dirty="0"/>
          </a:p>
        </p:txBody>
      </p:sp>
      <p:pic>
        <p:nvPicPr>
          <p:cNvPr id="9218" name="Picture 2" descr="C:\Users\Администратор\Desktop\гуд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857364"/>
            <a:ext cx="3357585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Администратор\Desktop\п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501122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82</TotalTime>
  <Words>406</Words>
  <Application>Microsoft Office PowerPoint</Application>
  <PresentationFormat>Экран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Обычная</vt:lpstr>
      <vt:lpstr>П І В Н І Ч Н А    А М Е Р И К А</vt:lpstr>
      <vt:lpstr>Географічне положення</vt:lpstr>
      <vt:lpstr>Географічне положення</vt:lpstr>
      <vt:lpstr>Географічне положення</vt:lpstr>
      <vt:lpstr>Географічне положення</vt:lpstr>
      <vt:lpstr>Географічне положення</vt:lpstr>
      <vt:lpstr>Відкриття та дослідження</vt:lpstr>
      <vt:lpstr>Відкриття та дослідження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 І В НІ Ч Н А    А М Е Р И К А</dc:title>
  <dc:creator>User</dc:creator>
  <cp:lastModifiedBy>User</cp:lastModifiedBy>
  <cp:revision>11</cp:revision>
  <dcterms:created xsi:type="dcterms:W3CDTF">2022-02-01T19:43:51Z</dcterms:created>
  <dcterms:modified xsi:type="dcterms:W3CDTF">2024-01-11T21:07:47Z</dcterms:modified>
</cp:coreProperties>
</file>