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4" r:id="rId17"/>
    <p:sldId id="272" r:id="rId18"/>
    <p:sldId id="273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0999705756@outlook.com" initials="a" lastIdx="0" clrIdx="0">
    <p:extLst>
      <p:ext uri="{19B8F6BF-5375-455C-9EA6-DF929625EA0E}">
        <p15:presenceInfo xmlns:p15="http://schemas.microsoft.com/office/powerpoint/2012/main" userId="53e1c377380be061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EA8523-103D-4378-9939-2E7BC8A56A1F}" type="datetimeFigureOut">
              <a:rPr lang="ru-RU" smtClean="0"/>
              <a:t>04.12.2018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599279-BB12-4756-8CA4-9419AF9121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7396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599279-BB12-4756-8CA4-9419AF912163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18544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599279-BB12-4756-8CA4-9419AF912163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78610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7E221-B596-407F-A4C8-D8D1B0EC6933}" type="datetimeFigureOut">
              <a:rPr lang="ru-RU" smtClean="0"/>
              <a:t>04.12.2018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28625-9EAA-4DDC-A0FB-5BA04E79DD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2000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7E221-B596-407F-A4C8-D8D1B0EC6933}" type="datetimeFigureOut">
              <a:rPr lang="ru-RU" smtClean="0"/>
              <a:t>04.12.2018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28625-9EAA-4DDC-A0FB-5BA04E79DD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61218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7E221-B596-407F-A4C8-D8D1B0EC6933}" type="datetimeFigureOut">
              <a:rPr lang="ru-RU" smtClean="0"/>
              <a:t>04.12.2018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28625-9EAA-4DDC-A0FB-5BA04E79DD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53514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7E221-B596-407F-A4C8-D8D1B0EC6933}" type="datetimeFigureOut">
              <a:rPr lang="ru-RU" smtClean="0"/>
              <a:t>04.12.2018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28625-9EAA-4DDC-A0FB-5BA04E79DD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24180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7E221-B596-407F-A4C8-D8D1B0EC6933}" type="datetimeFigureOut">
              <a:rPr lang="ru-RU" smtClean="0"/>
              <a:t>04.12.2018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28625-9EAA-4DDC-A0FB-5BA04E79DD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6231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7E221-B596-407F-A4C8-D8D1B0EC6933}" type="datetimeFigureOut">
              <a:rPr lang="ru-RU" smtClean="0"/>
              <a:t>04.12.2018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28625-9EAA-4DDC-A0FB-5BA04E79DD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18617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7E221-B596-407F-A4C8-D8D1B0EC6933}" type="datetimeFigureOut">
              <a:rPr lang="ru-RU" smtClean="0"/>
              <a:t>04.12.2018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28625-9EAA-4DDC-A0FB-5BA04E79DD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46364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7E221-B596-407F-A4C8-D8D1B0EC6933}" type="datetimeFigureOut">
              <a:rPr lang="ru-RU" smtClean="0"/>
              <a:t>04.12.2018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28625-9EAA-4DDC-A0FB-5BA04E79DD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10191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7E221-B596-407F-A4C8-D8D1B0EC6933}" type="datetimeFigureOut">
              <a:rPr lang="ru-RU" smtClean="0"/>
              <a:t>04.12.2018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28625-9EAA-4DDC-A0FB-5BA04E79DD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05423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7E221-B596-407F-A4C8-D8D1B0EC6933}" type="datetimeFigureOut">
              <a:rPr lang="ru-RU" smtClean="0"/>
              <a:t>04.12.2018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28625-9EAA-4DDC-A0FB-5BA04E79DD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80127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7E221-B596-407F-A4C8-D8D1B0EC6933}" type="datetimeFigureOut">
              <a:rPr lang="ru-RU" smtClean="0"/>
              <a:t>04.12.2018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28625-9EAA-4DDC-A0FB-5BA04E79DD8B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495222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7E221-B596-407F-A4C8-D8D1B0EC6933}" type="datetimeFigureOut">
              <a:rPr lang="ru-RU" smtClean="0"/>
              <a:t>04.12.2018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28625-9EAA-4DDC-A0FB-5BA04E79DD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27231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7E221-B596-407F-A4C8-D8D1B0EC6933}" type="datetimeFigureOut">
              <a:rPr lang="ru-RU" smtClean="0"/>
              <a:t>04.12.2018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28625-9EAA-4DDC-A0FB-5BA04E79DD8B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635538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7E221-B596-407F-A4C8-D8D1B0EC6933}" type="datetimeFigureOut">
              <a:rPr lang="ru-RU" smtClean="0"/>
              <a:t>04.12.2018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28625-9EAA-4DDC-A0FB-5BA04E79DD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00412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7E221-B596-407F-A4C8-D8D1B0EC6933}" type="datetimeFigureOut">
              <a:rPr lang="ru-RU" smtClean="0"/>
              <a:t>04.12.2018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28625-9EAA-4DDC-A0FB-5BA04E79DD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57325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7E221-B596-407F-A4C8-D8D1B0EC6933}" type="datetimeFigureOut">
              <a:rPr lang="ru-RU" smtClean="0"/>
              <a:t>04.12.2018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28625-9EAA-4DDC-A0FB-5BA04E79DD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34493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C7E221-B596-407F-A4C8-D8D1B0EC6933}" type="datetimeFigureOut">
              <a:rPr lang="ru-RU" smtClean="0"/>
              <a:t>04.12.2018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8128625-9EAA-4DDC-A0FB-5BA04E79DD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28117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s://learningapps.org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AA49268-3DFE-4A9E-A2C1-1F9D4D8AC16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33209" y="2035277"/>
            <a:ext cx="7766936" cy="2743199"/>
          </a:xfrm>
        </p:spPr>
        <p:txBody>
          <a:bodyPr/>
          <a:lstStyle/>
          <a:p>
            <a:pPr algn="ctr"/>
            <a:r>
              <a:rPr lang="uk-UA" sz="6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ОСНОВНІ ФОРМИ РЕЛЬЄФУ ЗЕМЛІ: ГОРИ І РІВНИНИ</a:t>
            </a:r>
            <a:endParaRPr lang="ru-RU" sz="6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60511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5381CCD1-F3A7-45FF-BF89-536E1FF1AC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65471"/>
            <a:ext cx="11150872" cy="647945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uk-UA" dirty="0"/>
              <a:t>1. Що таке рельєф? </a:t>
            </a:r>
          </a:p>
          <a:p>
            <a:pPr marL="0" indent="0">
              <a:buNone/>
            </a:pPr>
            <a:r>
              <a:rPr lang="ru-RU" dirty="0" err="1">
                <a:solidFill>
                  <a:srgbClr val="FF0000"/>
                </a:solidFill>
              </a:rPr>
              <a:t>Сукупність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нерівностей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поверхні</a:t>
            </a:r>
            <a:r>
              <a:rPr lang="ru-RU" dirty="0">
                <a:solidFill>
                  <a:srgbClr val="FF0000"/>
                </a:solidFill>
              </a:rPr>
              <a:t> суходолу, дна </a:t>
            </a:r>
            <a:r>
              <a:rPr lang="ru-RU" dirty="0" err="1">
                <a:solidFill>
                  <a:srgbClr val="FF0000"/>
                </a:solidFill>
              </a:rPr>
              <a:t>океанів</a:t>
            </a:r>
            <a:r>
              <a:rPr lang="ru-RU" dirty="0">
                <a:solidFill>
                  <a:srgbClr val="FF0000"/>
                </a:solidFill>
              </a:rPr>
              <a:t> і </a:t>
            </a:r>
            <a:r>
              <a:rPr lang="ru-RU" dirty="0" err="1">
                <a:solidFill>
                  <a:srgbClr val="FF0000"/>
                </a:solidFill>
              </a:rPr>
              <a:t>морів</a:t>
            </a:r>
            <a:r>
              <a:rPr lang="uk-UA" dirty="0"/>
              <a:t>  </a:t>
            </a:r>
          </a:p>
          <a:p>
            <a:pPr marL="0" indent="0">
              <a:buNone/>
            </a:pPr>
            <a:r>
              <a:rPr lang="uk-UA" dirty="0"/>
              <a:t>2. Що таке відносна висота місцевості? </a:t>
            </a:r>
          </a:p>
          <a:p>
            <a:pPr marL="0" indent="0">
              <a:buNone/>
            </a:pPr>
            <a:r>
              <a:rPr lang="ru-RU" dirty="0" err="1">
                <a:solidFill>
                  <a:srgbClr val="FF0000"/>
                </a:solidFill>
              </a:rPr>
              <a:t>Відно́сна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висота</a:t>
            </a:r>
            <a:r>
              <a:rPr lang="ru-RU" dirty="0">
                <a:solidFill>
                  <a:srgbClr val="FF0000"/>
                </a:solidFill>
              </a:rPr>
              <a:t>́ — </a:t>
            </a:r>
            <a:r>
              <a:rPr lang="ru-RU" dirty="0" err="1">
                <a:solidFill>
                  <a:srgbClr val="FF0000"/>
                </a:solidFill>
              </a:rPr>
              <a:t>висота</a:t>
            </a:r>
            <a:r>
              <a:rPr lang="ru-RU" dirty="0">
                <a:solidFill>
                  <a:srgbClr val="FF0000"/>
                </a:solidFill>
              </a:rPr>
              <a:t> </a:t>
            </a:r>
            <a:r>
              <a:rPr lang="ru-RU" dirty="0" err="1">
                <a:solidFill>
                  <a:srgbClr val="FF0000"/>
                </a:solidFill>
              </a:rPr>
              <a:t>однієї</a:t>
            </a:r>
            <a:r>
              <a:rPr lang="ru-RU" dirty="0">
                <a:solidFill>
                  <a:srgbClr val="FF0000"/>
                </a:solidFill>
              </a:rPr>
              <a:t> точки </a:t>
            </a:r>
            <a:r>
              <a:rPr lang="ru-RU" dirty="0" err="1">
                <a:solidFill>
                  <a:srgbClr val="FF0000"/>
                </a:solidFill>
              </a:rPr>
              <a:t>земної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поверхні</a:t>
            </a:r>
            <a:r>
              <a:rPr lang="ru-RU" dirty="0">
                <a:solidFill>
                  <a:srgbClr val="FF0000"/>
                </a:solidFill>
              </a:rPr>
              <a:t> </a:t>
            </a:r>
            <a:r>
              <a:rPr lang="ru-RU" b="1" dirty="0" err="1">
                <a:solidFill>
                  <a:srgbClr val="FF0000"/>
                </a:solidFill>
              </a:rPr>
              <a:t>відносно</a:t>
            </a:r>
            <a:r>
              <a:rPr lang="ru-RU" dirty="0">
                <a:solidFill>
                  <a:srgbClr val="FF0000"/>
                </a:solidFill>
              </a:rPr>
              <a:t> </a:t>
            </a:r>
            <a:r>
              <a:rPr lang="ru-RU" dirty="0" err="1">
                <a:solidFill>
                  <a:srgbClr val="FF0000"/>
                </a:solidFill>
              </a:rPr>
              <a:t>іншої</a:t>
            </a:r>
            <a:r>
              <a:rPr lang="ru-RU" dirty="0">
                <a:solidFill>
                  <a:srgbClr val="FF0000"/>
                </a:solidFill>
              </a:rPr>
              <a:t> точки (</a:t>
            </a:r>
            <a:r>
              <a:rPr lang="ru-RU" dirty="0" err="1">
                <a:solidFill>
                  <a:srgbClr val="FF0000"/>
                </a:solidFill>
              </a:rPr>
              <a:t>різниця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абсолютних</a:t>
            </a:r>
            <a:r>
              <a:rPr lang="ru-RU" dirty="0">
                <a:solidFill>
                  <a:srgbClr val="FF0000"/>
                </a:solidFill>
              </a:rPr>
              <a:t> </a:t>
            </a:r>
            <a:r>
              <a:rPr lang="ru-RU" b="1" dirty="0" err="1">
                <a:solidFill>
                  <a:srgbClr val="FF0000"/>
                </a:solidFill>
              </a:rPr>
              <a:t>висот</a:t>
            </a:r>
            <a:r>
              <a:rPr lang="ru-RU" dirty="0">
                <a:solidFill>
                  <a:srgbClr val="FF0000"/>
                </a:solidFill>
              </a:rPr>
              <a:t> </a:t>
            </a:r>
            <a:r>
              <a:rPr lang="ru-RU" dirty="0" err="1">
                <a:solidFill>
                  <a:srgbClr val="FF0000"/>
                </a:solidFill>
              </a:rPr>
              <a:t>цих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точок</a:t>
            </a:r>
            <a:r>
              <a:rPr lang="ru-RU" dirty="0">
                <a:solidFill>
                  <a:srgbClr val="FF0000"/>
                </a:solidFill>
              </a:rPr>
              <a:t>)</a:t>
            </a:r>
            <a:endParaRPr lang="uk-UA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uk-UA" dirty="0"/>
              <a:t>3. Що таке абсолютна висота місцевості</a:t>
            </a:r>
            <a:r>
              <a:rPr lang="uk-UA" b="1" dirty="0"/>
              <a:t>? </a:t>
            </a:r>
          </a:p>
          <a:p>
            <a:pPr marL="0" indent="0">
              <a:buNone/>
            </a:pPr>
            <a:r>
              <a:rPr lang="ru-RU" dirty="0">
                <a:solidFill>
                  <a:srgbClr val="FF0000"/>
                </a:solidFill>
              </a:rPr>
              <a:t>Абсолютна </a:t>
            </a:r>
            <a:r>
              <a:rPr lang="ru-RU" dirty="0" err="1">
                <a:solidFill>
                  <a:srgbClr val="FF0000"/>
                </a:solidFill>
              </a:rPr>
              <a:t>висота</a:t>
            </a:r>
            <a:r>
              <a:rPr lang="ru-RU" dirty="0">
                <a:solidFill>
                  <a:srgbClr val="FF0000"/>
                </a:solidFill>
              </a:rPr>
              <a:t> – </a:t>
            </a:r>
            <a:r>
              <a:rPr lang="ru-RU" dirty="0" err="1">
                <a:solidFill>
                  <a:srgbClr val="FF0000"/>
                </a:solidFill>
              </a:rPr>
              <a:t>це</a:t>
            </a:r>
            <a:r>
              <a:rPr lang="ru-RU" dirty="0">
                <a:solidFill>
                  <a:srgbClr val="FF0000"/>
                </a:solidFill>
              </a:rPr>
              <a:t> </a:t>
            </a:r>
            <a:r>
              <a:rPr lang="ru-RU" dirty="0" err="1">
                <a:solidFill>
                  <a:srgbClr val="FF0000"/>
                </a:solidFill>
              </a:rPr>
              <a:t>висота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мiсцевостi</a:t>
            </a:r>
            <a:r>
              <a:rPr lang="ru-RU" dirty="0">
                <a:solidFill>
                  <a:srgbClr val="FF0000"/>
                </a:solidFill>
              </a:rPr>
              <a:t>, </a:t>
            </a:r>
            <a:r>
              <a:rPr lang="ru-RU" dirty="0" err="1">
                <a:solidFill>
                  <a:srgbClr val="FF0000"/>
                </a:solidFill>
              </a:rPr>
              <a:t>визначена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вiд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рiвня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Балтiйського</a:t>
            </a:r>
            <a:r>
              <a:rPr lang="ru-RU" dirty="0">
                <a:solidFill>
                  <a:srgbClr val="FF0000"/>
                </a:solidFill>
              </a:rPr>
              <a:t> моря</a:t>
            </a:r>
            <a:endParaRPr lang="uk-UA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uk-UA" dirty="0"/>
              <a:t>4. Що таке горизонталі? </a:t>
            </a:r>
          </a:p>
          <a:p>
            <a:pPr marL="0" indent="0">
              <a:buNone/>
            </a:pPr>
            <a:r>
              <a:rPr lang="uk-UA" dirty="0">
                <a:solidFill>
                  <a:srgbClr val="FF0000"/>
                </a:solidFill>
              </a:rPr>
              <a:t>Це лінії, які </a:t>
            </a:r>
            <a:r>
              <a:rPr lang="uk-UA" dirty="0" err="1">
                <a:solidFill>
                  <a:srgbClr val="FF0000"/>
                </a:solidFill>
              </a:rPr>
              <a:t>з'єднюють</a:t>
            </a:r>
            <a:r>
              <a:rPr lang="uk-UA" dirty="0">
                <a:solidFill>
                  <a:srgbClr val="FF0000"/>
                </a:solidFill>
              </a:rPr>
              <a:t> точки на карті з однаковою абсолютною висотою, </a:t>
            </a:r>
            <a:r>
              <a:rPr lang="uk-UA" dirty="0" err="1">
                <a:solidFill>
                  <a:srgbClr val="FF0000"/>
                </a:solidFill>
              </a:rPr>
              <a:t>т.б</a:t>
            </a:r>
            <a:r>
              <a:rPr lang="uk-UA" dirty="0">
                <a:solidFill>
                  <a:srgbClr val="FF0000"/>
                </a:solidFill>
              </a:rPr>
              <a:t>. висотою над рівнем моря</a:t>
            </a:r>
          </a:p>
          <a:p>
            <a:pPr marL="0" indent="0">
              <a:buNone/>
            </a:pPr>
            <a:r>
              <a:rPr lang="uk-UA" dirty="0"/>
              <a:t>5. Що таке </a:t>
            </a:r>
            <a:r>
              <a:rPr lang="uk-UA" dirty="0" err="1"/>
              <a:t>бергштрихи</a:t>
            </a:r>
            <a:r>
              <a:rPr lang="uk-UA" dirty="0"/>
              <a:t>? </a:t>
            </a:r>
          </a:p>
          <a:p>
            <a:pPr marL="0" indent="0">
              <a:buNone/>
            </a:pPr>
            <a:r>
              <a:rPr lang="uk-UA" dirty="0">
                <a:solidFill>
                  <a:srgbClr val="FF0000"/>
                </a:solidFill>
              </a:rPr>
              <a:t>Короткий штрих, що позначає напрям схилу</a:t>
            </a:r>
            <a:endParaRPr lang="uk-UA" dirty="0"/>
          </a:p>
          <a:p>
            <a:pPr marL="0" indent="0">
              <a:buNone/>
            </a:pPr>
            <a:r>
              <a:rPr lang="uk-UA" dirty="0">
                <a:solidFill>
                  <a:srgbClr val="002060"/>
                </a:solidFill>
              </a:rPr>
              <a:t>Завдання</a:t>
            </a:r>
            <a:r>
              <a:rPr lang="uk-UA" dirty="0"/>
              <a:t> </a:t>
            </a:r>
          </a:p>
          <a:p>
            <a:pPr lvl="0"/>
            <a:r>
              <a:rPr lang="uk-UA" dirty="0"/>
              <a:t>Визначте форму рельєфу_______________________</a:t>
            </a:r>
            <a:endParaRPr lang="ru-RU" dirty="0"/>
          </a:p>
          <a:p>
            <a:pPr lvl="0"/>
            <a:r>
              <a:rPr lang="uk-UA" dirty="0"/>
              <a:t>Пологий схил________________</a:t>
            </a:r>
            <a:endParaRPr lang="ru-RU" dirty="0"/>
          </a:p>
          <a:p>
            <a:pPr lvl="0"/>
            <a:r>
              <a:rPr lang="uk-UA" dirty="0"/>
              <a:t>Стрімкий схил________________</a:t>
            </a:r>
            <a:endParaRPr lang="ru-RU" dirty="0"/>
          </a:p>
          <a:p>
            <a:pPr lvl="0"/>
            <a:r>
              <a:rPr lang="uk-UA" dirty="0"/>
              <a:t>Висота над рівнем моря_______</a:t>
            </a:r>
            <a:endParaRPr lang="ru-RU" dirty="0"/>
          </a:p>
          <a:p>
            <a:pPr lvl="0"/>
            <a:r>
              <a:rPr lang="uk-UA" dirty="0"/>
              <a:t>Через скільки метрів проведені горизонталі__________</a:t>
            </a: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991FD2D-E196-4EA9-BF3F-C8ECDCB28D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04989" y="3771857"/>
            <a:ext cx="4890366" cy="2973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991682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1">
            <a:extLst>
              <a:ext uri="{FF2B5EF4-FFF2-40B4-BE49-F238E27FC236}">
                <a16:creationId xmlns:a16="http://schemas.microsoft.com/office/drawing/2014/main" id="{19E301E5-1206-47D0-9CDF-72583D7390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3">
            <a:extLst>
              <a:ext uri="{FF2B5EF4-FFF2-40B4-BE49-F238E27FC236}">
                <a16:creationId xmlns:a16="http://schemas.microsoft.com/office/drawing/2014/main" id="{AFA31FBE-7948-4384-B68A-75DEFDC495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ABCD7B3-D246-46BA-91AF-8A9611EF863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465" r="4" b="4"/>
          <a:stretch/>
        </p:blipFill>
        <p:spPr>
          <a:xfrm>
            <a:off x="641276" y="643467"/>
            <a:ext cx="4013020" cy="2702558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60AC900-878D-4290-982F-8B537BBD0DA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5754" r="-1" b="4319"/>
          <a:stretch/>
        </p:blipFill>
        <p:spPr>
          <a:xfrm>
            <a:off x="643467" y="3509433"/>
            <a:ext cx="4010830" cy="270509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0F62608-3694-4997-B67D-D6E65FC2A31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9016" r="3" b="3"/>
          <a:stretch/>
        </p:blipFill>
        <p:spPr>
          <a:xfrm>
            <a:off x="4812633" y="643467"/>
            <a:ext cx="6735900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72971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933C7AD-0F69-4823-ADF4-9CA3FF3EB5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Звезда: 10 точек 5">
            <a:extLst>
              <a:ext uri="{FF2B5EF4-FFF2-40B4-BE49-F238E27FC236}">
                <a16:creationId xmlns:a16="http://schemas.microsoft.com/office/drawing/2014/main" id="{B7A580C4-21C8-45BF-9099-622C364F4471}"/>
              </a:ext>
            </a:extLst>
          </p:cNvPr>
          <p:cNvSpPr/>
          <p:nvPr/>
        </p:nvSpPr>
        <p:spPr>
          <a:xfrm>
            <a:off x="73741" y="1759974"/>
            <a:ext cx="2084439" cy="1966450"/>
          </a:xfrm>
          <a:prstGeom prst="star10">
            <a:avLst/>
          </a:prstGeom>
          <a:ln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>
                <a:ln w="22225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highlight>
                  <a:srgbClr val="FFFF00"/>
                </a:highlight>
              </a:rPr>
              <a:t>Гори - 40 %</a:t>
            </a:r>
            <a:endParaRPr lang="ru-RU" b="1" dirty="0">
              <a:ln w="22225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8" name="Звезда: 10 точек 7">
            <a:extLst>
              <a:ext uri="{FF2B5EF4-FFF2-40B4-BE49-F238E27FC236}">
                <a16:creationId xmlns:a16="http://schemas.microsoft.com/office/drawing/2014/main" id="{CCC43076-36E0-417F-BBC5-620A3B63BB3F}"/>
              </a:ext>
            </a:extLst>
          </p:cNvPr>
          <p:cNvSpPr/>
          <p:nvPr/>
        </p:nvSpPr>
        <p:spPr>
          <a:xfrm>
            <a:off x="73741" y="4178709"/>
            <a:ext cx="2084439" cy="2109020"/>
          </a:xfrm>
          <a:prstGeom prst="star10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>
                <a:ln w="22225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highlight>
                  <a:srgbClr val="FFFF00"/>
                </a:highlight>
              </a:rPr>
              <a:t>Рівнини-60%</a:t>
            </a:r>
            <a:endParaRPr lang="ru-RU" b="1" dirty="0">
              <a:ln w="22225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5104667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9059429B-A304-4AA1-95FC-FC3F8A5348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373" y="154808"/>
            <a:ext cx="10846072" cy="6540960"/>
          </a:xfrm>
        </p:spPr>
        <p:txBody>
          <a:bodyPr/>
          <a:lstStyle/>
          <a:p>
            <a:pPr marL="0" indent="0">
              <a:buNone/>
            </a:pPr>
            <a:r>
              <a:rPr lang="uk-UA" sz="4000" b="1" u="sng" dirty="0">
                <a:solidFill>
                  <a:srgbClr val="FF0000"/>
                </a:solidFill>
              </a:rPr>
              <a:t>Рівнина</a:t>
            </a:r>
            <a:r>
              <a:rPr lang="uk-UA" sz="4000" dirty="0"/>
              <a:t> – це </a:t>
            </a:r>
            <a:r>
              <a:rPr lang="ru-RU" sz="4000" dirty="0"/>
              <a:t>форма </a:t>
            </a:r>
            <a:r>
              <a:rPr lang="ru-RU" sz="4000" dirty="0" err="1"/>
              <a:t>рельєфу</a:t>
            </a:r>
            <a:r>
              <a:rPr lang="ru-RU" sz="4000" dirty="0"/>
              <a:t>, при </a:t>
            </a:r>
            <a:r>
              <a:rPr lang="ru-RU" sz="4000" dirty="0" err="1"/>
              <a:t>якій</a:t>
            </a:r>
            <a:r>
              <a:rPr lang="ru-RU" sz="4000" dirty="0"/>
              <a:t> </a:t>
            </a:r>
            <a:r>
              <a:rPr lang="ru-RU" sz="4000" dirty="0" err="1"/>
              <a:t>поверхня</a:t>
            </a:r>
            <a:r>
              <a:rPr lang="ru-RU" sz="4000" dirty="0"/>
              <a:t> </a:t>
            </a:r>
            <a:r>
              <a:rPr lang="ru-RU" sz="4000" dirty="0" err="1"/>
              <a:t>землі</a:t>
            </a:r>
            <a:r>
              <a:rPr lang="ru-RU" sz="4000" dirty="0"/>
              <a:t> в межах видимого горизонту є </a:t>
            </a:r>
            <a:r>
              <a:rPr lang="ru-RU" sz="4000" dirty="0" err="1"/>
              <a:t>рівною</a:t>
            </a:r>
            <a:r>
              <a:rPr lang="ru-RU" sz="4000" dirty="0"/>
              <a:t> </a:t>
            </a:r>
            <a:r>
              <a:rPr lang="ru-RU" sz="4000" dirty="0" err="1"/>
              <a:t>або</a:t>
            </a:r>
            <a:r>
              <a:rPr lang="ru-RU" sz="4000" dirty="0"/>
              <a:t> </a:t>
            </a:r>
            <a:r>
              <a:rPr lang="ru-RU" sz="4000" dirty="0" err="1"/>
              <a:t>слабко</a:t>
            </a:r>
            <a:r>
              <a:rPr lang="ru-RU" sz="4000" dirty="0"/>
              <a:t> </a:t>
            </a:r>
            <a:r>
              <a:rPr lang="ru-RU" sz="4000" dirty="0" err="1"/>
              <a:t>хвилястою</a:t>
            </a:r>
            <a:r>
              <a:rPr lang="ru-RU" sz="4000" dirty="0"/>
              <a:t>.</a:t>
            </a:r>
            <a:r>
              <a:rPr lang="uk-UA" dirty="0"/>
              <a:t> </a:t>
            </a:r>
          </a:p>
          <a:p>
            <a:pPr marL="0" indent="0">
              <a:buNone/>
            </a:pPr>
            <a:r>
              <a:rPr lang="uk-UA" sz="3200" i="1" dirty="0"/>
              <a:t>На картах рівнини позначаються </a:t>
            </a:r>
            <a:r>
              <a:rPr lang="uk-UA" sz="3200" i="1" dirty="0">
                <a:solidFill>
                  <a:srgbClr val="00B050"/>
                </a:solidFill>
              </a:rPr>
              <a:t>зеленим</a:t>
            </a:r>
            <a:r>
              <a:rPr lang="uk-UA" sz="3200" i="1" dirty="0"/>
              <a:t> кольором</a:t>
            </a:r>
            <a:endParaRPr lang="ru-RU" sz="3200" i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35C04AA-AFF2-4C33-8D16-A860E9B47D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4072" y="2821858"/>
            <a:ext cx="7642277" cy="3667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37453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>
            <a:extLst>
              <a:ext uri="{FF2B5EF4-FFF2-40B4-BE49-F238E27FC236}">
                <a16:creationId xmlns:a16="http://schemas.microsoft.com/office/drawing/2014/main" id="{FE907ABD-D034-4CBD-8ECA-A254B69DEC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710813" y="464703"/>
            <a:ext cx="8205019" cy="992476"/>
          </a:xfrm>
          <a:prstGeom prst="rect">
            <a:avLst/>
          </a:prstGeom>
          <a:solidFill>
            <a:schemeClr val="accent3"/>
          </a:solidFill>
          <a:ln>
            <a:solidFill>
              <a:srgbClr val="FFFF00"/>
            </a:solidFill>
          </a:ln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68D59F1-BD91-4FC3-A956-61E0410DFE30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496372" y="1378522"/>
            <a:ext cx="715885" cy="154166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EB123D3-6D9C-4CA5-AD04-228594526B24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057475" y="1417469"/>
            <a:ext cx="719390" cy="2640237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71E4D80-CD96-4CE8-8B34-AE8705E3723F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916584" y="1437325"/>
            <a:ext cx="719390" cy="2640237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33F3987-16E3-4344-B223-433FF69FDF2D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9420717" y="1417470"/>
            <a:ext cx="719390" cy="1542422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E67D47F-A26F-49A9-B67E-944FC3945341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78851" y="2851356"/>
            <a:ext cx="2635042" cy="1317521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FA00DA6-0514-4C6B-93C3-52DE0B1999B6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260814" y="4077562"/>
            <a:ext cx="2312712" cy="1317521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F7FA6CF3-E3C4-4E76-8034-F75CED769261}"/>
              </a:ext>
            </a:extLst>
          </p:cNvPr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226971" y="4051970"/>
            <a:ext cx="2098615" cy="1343113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D68CB704-CBA4-4EBB-A8F7-31D23469E10C}"/>
              </a:ext>
            </a:extLst>
          </p:cNvPr>
          <p:cNvPicPr>
            <a:picLocks noChangeAspect="1"/>
          </p:cNvPicPr>
          <p:nvPr/>
        </p:nvPicPr>
        <p:blipFill>
          <a:blip r:embed="rId10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845346" y="2915267"/>
            <a:ext cx="2140971" cy="1317521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6108F60E-45C7-4C84-BFF7-06201421F0A3}"/>
              </a:ext>
            </a:extLst>
          </p:cNvPr>
          <p:cNvSpPr txBox="1"/>
          <p:nvPr/>
        </p:nvSpPr>
        <p:spPr>
          <a:xfrm>
            <a:off x="444318" y="5931632"/>
            <a:ext cx="94715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/>
              <a:t>Низовини, які лежать </a:t>
            </a:r>
            <a:r>
              <a:rPr lang="uk-UA" sz="2400" dirty="0" err="1"/>
              <a:t>нище</a:t>
            </a:r>
            <a:r>
              <a:rPr lang="uk-UA" sz="2400" dirty="0"/>
              <a:t> рівня моря називаються </a:t>
            </a:r>
            <a:r>
              <a:rPr lang="uk-UA" sz="2400" dirty="0">
                <a:solidFill>
                  <a:srgbClr val="C00000"/>
                </a:solidFill>
              </a:rPr>
              <a:t>западинами</a:t>
            </a:r>
            <a:r>
              <a:rPr lang="uk-UA" sz="2400" dirty="0"/>
              <a:t>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5355460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24">
            <a:extLst>
              <a:ext uri="{FF2B5EF4-FFF2-40B4-BE49-F238E27FC236}">
                <a16:creationId xmlns:a16="http://schemas.microsoft.com/office/drawing/2014/main" id="{5EA39187-0197-4C1D-BE4A-06B353C7B2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9E0FD730-D6BC-440A-89CF-7AA0C22C2F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31382DE6-64CB-4577-89E8-47941290A9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Rectangle 23">
              <a:extLst>
                <a:ext uri="{FF2B5EF4-FFF2-40B4-BE49-F238E27FC236}">
                  <a16:creationId xmlns:a16="http://schemas.microsoft.com/office/drawing/2014/main" id="{3ABD17EF-A676-4770-A8C8-E83BA023000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5">
              <a:extLst>
                <a:ext uri="{FF2B5EF4-FFF2-40B4-BE49-F238E27FC236}">
                  <a16:creationId xmlns:a16="http://schemas.microsoft.com/office/drawing/2014/main" id="{380D4582-A9DE-4A6E-8537-EFC4F860C3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Isosceles Triangle 29">
              <a:extLst>
                <a:ext uri="{FF2B5EF4-FFF2-40B4-BE49-F238E27FC236}">
                  <a16:creationId xmlns:a16="http://schemas.microsoft.com/office/drawing/2014/main" id="{D66B8CF3-0959-4E8D-8F3A-AF62F21D99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Rectangle 27">
              <a:extLst>
                <a:ext uri="{FF2B5EF4-FFF2-40B4-BE49-F238E27FC236}">
                  <a16:creationId xmlns:a16="http://schemas.microsoft.com/office/drawing/2014/main" id="{97D4D559-2783-4E84-BB73-7F51D02357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Rectangle 28">
              <a:extLst>
                <a:ext uri="{FF2B5EF4-FFF2-40B4-BE49-F238E27FC236}">
                  <a16:creationId xmlns:a16="http://schemas.microsoft.com/office/drawing/2014/main" id="{8834FE36-E841-40B5-9465-1CFC99ED55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29">
              <a:extLst>
                <a:ext uri="{FF2B5EF4-FFF2-40B4-BE49-F238E27FC236}">
                  <a16:creationId xmlns:a16="http://schemas.microsoft.com/office/drawing/2014/main" id="{1A4197A1-AE79-4DC1-9E3A-845B40BA80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Isosceles Triangle 33">
              <a:extLst>
                <a:ext uri="{FF2B5EF4-FFF2-40B4-BE49-F238E27FC236}">
                  <a16:creationId xmlns:a16="http://schemas.microsoft.com/office/drawing/2014/main" id="{326F6688-CBD0-42EE-9B90-25100FE893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Isosceles Triangle 34">
              <a:extLst>
                <a:ext uri="{FF2B5EF4-FFF2-40B4-BE49-F238E27FC236}">
                  <a16:creationId xmlns:a16="http://schemas.microsoft.com/office/drawing/2014/main" id="{EF23F9BB-FC2E-48BA-8E63-A4436C28DA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 useBgFill="1">
        <p:nvSpPr>
          <p:cNvPr id="45" name="Rectangle 36">
            <a:extLst>
              <a:ext uri="{FF2B5EF4-FFF2-40B4-BE49-F238E27FC236}">
                <a16:creationId xmlns:a16="http://schemas.microsoft.com/office/drawing/2014/main" id="{7815DC60-3142-4171-B7AD-13B6FD265C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20" name="Рисунок 19" descr="Изображение выглядит как внешний, небо, скала, природа&#10;&#10;Описание создано автоматически">
            <a:extLst>
              <a:ext uri="{FF2B5EF4-FFF2-40B4-BE49-F238E27FC236}">
                <a16:creationId xmlns:a16="http://schemas.microsoft.com/office/drawing/2014/main" id="{6EF930AB-A9D3-41DB-9B6C-E2D60706C80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192" r="13617"/>
          <a:stretch/>
        </p:blipFill>
        <p:spPr>
          <a:xfrm>
            <a:off x="20" y="-1"/>
            <a:ext cx="5897982" cy="6858000"/>
          </a:xfrm>
          <a:custGeom>
            <a:avLst/>
            <a:gdLst>
              <a:gd name="connsiteX0" fmla="*/ 0 w 5898002"/>
              <a:gd name="connsiteY0" fmla="*/ 0 h 6858000"/>
              <a:gd name="connsiteX1" fmla="*/ 5898002 w 5898002"/>
              <a:gd name="connsiteY1" fmla="*/ 0 h 6858000"/>
              <a:gd name="connsiteX2" fmla="*/ 4873624 w 5898002"/>
              <a:gd name="connsiteY2" fmla="*/ 6858000 h 6858000"/>
              <a:gd name="connsiteX3" fmla="*/ 0 w 589800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898002" h="6858000">
                <a:moveTo>
                  <a:pt x="0" y="0"/>
                </a:moveTo>
                <a:lnTo>
                  <a:pt x="5898002" y="0"/>
                </a:lnTo>
                <a:lnTo>
                  <a:pt x="48736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pic>
        <p:nvPicPr>
          <p:cNvPr id="8" name="Рисунок 7" descr="Изображение выглядит как внешний, небо, гора, скала&#10;&#10;Описание создано автоматически">
            <a:extLst>
              <a:ext uri="{FF2B5EF4-FFF2-40B4-BE49-F238E27FC236}">
                <a16:creationId xmlns:a16="http://schemas.microsoft.com/office/drawing/2014/main" id="{412C3A16-875D-409A-9FDB-2EB0CCC6938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082" r="10746" b="-2"/>
          <a:stretch/>
        </p:blipFill>
        <p:spPr>
          <a:xfrm>
            <a:off x="4869095" y="-1"/>
            <a:ext cx="7312272" cy="6858000"/>
          </a:xfrm>
          <a:custGeom>
            <a:avLst/>
            <a:gdLst>
              <a:gd name="connsiteX0" fmla="*/ 1024379 w 7312272"/>
              <a:gd name="connsiteY0" fmla="*/ 0 h 6858000"/>
              <a:gd name="connsiteX1" fmla="*/ 7312272 w 7312272"/>
              <a:gd name="connsiteY1" fmla="*/ 0 h 6858000"/>
              <a:gd name="connsiteX2" fmla="*/ 7312272 w 7312272"/>
              <a:gd name="connsiteY2" fmla="*/ 6858000 h 6858000"/>
              <a:gd name="connsiteX3" fmla="*/ 0 w 731227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12272" h="6858000">
                <a:moveTo>
                  <a:pt x="1024379" y="0"/>
                </a:moveTo>
                <a:lnTo>
                  <a:pt x="7312272" y="0"/>
                </a:lnTo>
                <a:lnTo>
                  <a:pt x="7312272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39" name="Freeform 52">
            <a:extLst>
              <a:ext uri="{FF2B5EF4-FFF2-40B4-BE49-F238E27FC236}">
                <a16:creationId xmlns:a16="http://schemas.microsoft.com/office/drawing/2014/main" id="{3A459D44-E95C-4AB2-9D79-7C182560C4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20649" y="3576483"/>
            <a:ext cx="8522979" cy="3281517"/>
          </a:xfrm>
          <a:custGeom>
            <a:avLst/>
            <a:gdLst>
              <a:gd name="connsiteX0" fmla="*/ 8516100 w 8522979"/>
              <a:gd name="connsiteY0" fmla="*/ 0 h 3281517"/>
              <a:gd name="connsiteX1" fmla="*/ 8522979 w 8522979"/>
              <a:gd name="connsiteY1" fmla="*/ 3281517 h 3281517"/>
              <a:gd name="connsiteX2" fmla="*/ 650153 w 8522979"/>
              <a:gd name="connsiteY2" fmla="*/ 3281517 h 3281517"/>
              <a:gd name="connsiteX3" fmla="*/ 0 w 8522979"/>
              <a:gd name="connsiteY3" fmla="*/ 3003752 h 3281517"/>
              <a:gd name="connsiteX4" fmla="*/ 879142 w 8522979"/>
              <a:gd name="connsiteY4" fmla="*/ 690551 h 32815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522979" h="3281517">
                <a:moveTo>
                  <a:pt x="8516100" y="0"/>
                </a:moveTo>
                <a:lnTo>
                  <a:pt x="8522979" y="3281517"/>
                </a:lnTo>
                <a:lnTo>
                  <a:pt x="650153" y="3281517"/>
                </a:lnTo>
                <a:lnTo>
                  <a:pt x="0" y="3003752"/>
                </a:lnTo>
                <a:lnTo>
                  <a:pt x="879142" y="690551"/>
                </a:lnTo>
                <a:close/>
              </a:path>
            </a:pathLst>
          </a:custGeom>
          <a:solidFill>
            <a:schemeClr val="bg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21AC300-F9DB-466C-A5F9-46AD4351F340}"/>
              </a:ext>
            </a:extLst>
          </p:cNvPr>
          <p:cNvSpPr txBox="1"/>
          <p:nvPr/>
        </p:nvSpPr>
        <p:spPr>
          <a:xfrm>
            <a:off x="4092401" y="4267830"/>
            <a:ext cx="5181601" cy="132967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Западина Карагіє поблизу східного узбережжя Каспійського моря</a:t>
            </a:r>
          </a:p>
        </p:txBody>
      </p:sp>
    </p:spTree>
    <p:extLst>
      <p:ext uri="{BB962C8B-B14F-4D97-AF65-F5344CB8AC3E}">
        <p14:creationId xmlns:p14="http://schemas.microsoft.com/office/powerpoint/2010/main" val="248733454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3">
            <a:extLst>
              <a:ext uri="{FF2B5EF4-FFF2-40B4-BE49-F238E27FC236}">
                <a16:creationId xmlns:a16="http://schemas.microsoft.com/office/drawing/2014/main" id="{6C2997EE-0889-44C3-AC0D-18F26AC9AA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532534B-CD23-4D4A-B5D1-53CDAFE3E3E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581" r="-3" b="1267"/>
          <a:stretch/>
        </p:blipFill>
        <p:spPr>
          <a:xfrm>
            <a:off x="20" y="10"/>
            <a:ext cx="7215381" cy="2969294"/>
          </a:xfrm>
          <a:custGeom>
            <a:avLst/>
            <a:gdLst>
              <a:gd name="connsiteX0" fmla="*/ 0 w 7215401"/>
              <a:gd name="connsiteY0" fmla="*/ 0 h 2969304"/>
              <a:gd name="connsiteX1" fmla="*/ 677334 w 7215401"/>
              <a:gd name="connsiteY1" fmla="*/ 0 h 2969304"/>
              <a:gd name="connsiteX2" fmla="*/ 1168036 w 7215401"/>
              <a:gd name="connsiteY2" fmla="*/ 0 h 2969304"/>
              <a:gd name="connsiteX3" fmla="*/ 1205499 w 7215401"/>
              <a:gd name="connsiteY3" fmla="*/ 0 h 2969304"/>
              <a:gd name="connsiteX4" fmla="*/ 1647632 w 7215401"/>
              <a:gd name="connsiteY4" fmla="*/ 0 h 2969304"/>
              <a:gd name="connsiteX5" fmla="*/ 7215401 w 7215401"/>
              <a:gd name="connsiteY5" fmla="*/ 0 h 2969304"/>
              <a:gd name="connsiteX6" fmla="*/ 5840224 w 7215401"/>
              <a:gd name="connsiteY6" fmla="*/ 2969304 h 2969304"/>
              <a:gd name="connsiteX7" fmla="*/ 0 w 7215401"/>
              <a:gd name="connsiteY7" fmla="*/ 2969304 h 2969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215401" h="2969304">
                <a:moveTo>
                  <a:pt x="0" y="0"/>
                </a:moveTo>
                <a:lnTo>
                  <a:pt x="677334" y="0"/>
                </a:lnTo>
                <a:lnTo>
                  <a:pt x="1168036" y="0"/>
                </a:lnTo>
                <a:lnTo>
                  <a:pt x="1205499" y="0"/>
                </a:lnTo>
                <a:lnTo>
                  <a:pt x="1647632" y="0"/>
                </a:lnTo>
                <a:lnTo>
                  <a:pt x="7215401" y="0"/>
                </a:lnTo>
                <a:lnTo>
                  <a:pt x="5840224" y="2969304"/>
                </a:lnTo>
                <a:lnTo>
                  <a:pt x="0" y="2969304"/>
                </a:lnTo>
                <a:close/>
              </a:path>
            </a:pathLst>
          </a:cu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ADA6E9E-F6C0-477B-B967-86B2A959B0C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531" r="-3" b="22347"/>
          <a:stretch/>
        </p:blipFill>
        <p:spPr>
          <a:xfrm>
            <a:off x="5622233" y="10"/>
            <a:ext cx="6569769" cy="3750724"/>
          </a:xfrm>
          <a:custGeom>
            <a:avLst/>
            <a:gdLst>
              <a:gd name="connsiteX0" fmla="*/ 1738471 w 6569769"/>
              <a:gd name="connsiteY0" fmla="*/ 0 h 3750734"/>
              <a:gd name="connsiteX1" fmla="*/ 6569769 w 6569769"/>
              <a:gd name="connsiteY1" fmla="*/ 0 h 3750734"/>
              <a:gd name="connsiteX2" fmla="*/ 6569769 w 6569769"/>
              <a:gd name="connsiteY2" fmla="*/ 3750734 h 3750734"/>
              <a:gd name="connsiteX3" fmla="*/ 0 w 6569769"/>
              <a:gd name="connsiteY3" fmla="*/ 3750734 h 3750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69769" h="3750734">
                <a:moveTo>
                  <a:pt x="1738471" y="0"/>
                </a:moveTo>
                <a:lnTo>
                  <a:pt x="6569769" y="0"/>
                </a:lnTo>
                <a:lnTo>
                  <a:pt x="6569769" y="3750734"/>
                </a:lnTo>
                <a:lnTo>
                  <a:pt x="0" y="3750734"/>
                </a:lnTo>
                <a:close/>
              </a:path>
            </a:pathLst>
          </a:cu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94F2A21-8286-4B81-BEE9-54361F319E3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7247" b="23313"/>
          <a:stretch/>
        </p:blipFill>
        <p:spPr>
          <a:xfrm>
            <a:off x="4182011" y="3887894"/>
            <a:ext cx="8009991" cy="2970106"/>
          </a:xfrm>
          <a:custGeom>
            <a:avLst/>
            <a:gdLst>
              <a:gd name="connsiteX0" fmla="*/ 1376648 w 8009991"/>
              <a:gd name="connsiteY0" fmla="*/ 0 h 2970106"/>
              <a:gd name="connsiteX1" fmla="*/ 8009991 w 8009991"/>
              <a:gd name="connsiteY1" fmla="*/ 0 h 2970106"/>
              <a:gd name="connsiteX2" fmla="*/ 8009991 w 8009991"/>
              <a:gd name="connsiteY2" fmla="*/ 2970106 h 2970106"/>
              <a:gd name="connsiteX3" fmla="*/ 0 w 8009991"/>
              <a:gd name="connsiteY3" fmla="*/ 2970106 h 29701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009991" h="2970106">
                <a:moveTo>
                  <a:pt x="1376648" y="0"/>
                </a:moveTo>
                <a:lnTo>
                  <a:pt x="8009991" y="0"/>
                </a:lnTo>
                <a:lnTo>
                  <a:pt x="8009991" y="2970106"/>
                </a:lnTo>
                <a:lnTo>
                  <a:pt x="0" y="2970106"/>
                </a:lnTo>
                <a:close/>
              </a:path>
            </a:pathLst>
          </a:cu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6E007BA-6C9E-4C5B-9096-10092BCB61A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4420" r="1" b="7059"/>
          <a:stretch/>
        </p:blipFill>
        <p:spPr>
          <a:xfrm>
            <a:off x="1" y="3106464"/>
            <a:ext cx="6209553" cy="3751536"/>
          </a:xfrm>
          <a:custGeom>
            <a:avLst/>
            <a:gdLst>
              <a:gd name="connsiteX0" fmla="*/ 0 w 6209553"/>
              <a:gd name="connsiteY0" fmla="*/ 0 h 3751536"/>
              <a:gd name="connsiteX1" fmla="*/ 5776701 w 6209553"/>
              <a:gd name="connsiteY1" fmla="*/ 0 h 3751536"/>
              <a:gd name="connsiteX2" fmla="*/ 4041567 w 6209553"/>
              <a:gd name="connsiteY2" fmla="*/ 3746529 h 3751536"/>
              <a:gd name="connsiteX3" fmla="*/ 6209553 w 6209553"/>
              <a:gd name="connsiteY3" fmla="*/ 3746529 h 3751536"/>
              <a:gd name="connsiteX4" fmla="*/ 6209553 w 6209553"/>
              <a:gd name="connsiteY4" fmla="*/ 3746530 h 3751536"/>
              <a:gd name="connsiteX5" fmla="*/ 1647632 w 6209553"/>
              <a:gd name="connsiteY5" fmla="*/ 3746530 h 3751536"/>
              <a:gd name="connsiteX6" fmla="*/ 1647632 w 6209553"/>
              <a:gd name="connsiteY6" fmla="*/ 3751536 h 3751536"/>
              <a:gd name="connsiteX7" fmla="*/ 0 w 6209553"/>
              <a:gd name="connsiteY7" fmla="*/ 3751536 h 3751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209553" h="3751536">
                <a:moveTo>
                  <a:pt x="0" y="0"/>
                </a:moveTo>
                <a:lnTo>
                  <a:pt x="5776701" y="0"/>
                </a:lnTo>
                <a:lnTo>
                  <a:pt x="4041567" y="3746529"/>
                </a:lnTo>
                <a:lnTo>
                  <a:pt x="6209553" y="3746529"/>
                </a:lnTo>
                <a:lnTo>
                  <a:pt x="6209553" y="3746530"/>
                </a:lnTo>
                <a:lnTo>
                  <a:pt x="1647632" y="3746530"/>
                </a:lnTo>
                <a:lnTo>
                  <a:pt x="1647632" y="3751536"/>
                </a:lnTo>
                <a:lnTo>
                  <a:pt x="0" y="3751536"/>
                </a:lnTo>
                <a:close/>
              </a:path>
            </a:pathLst>
          </a:cu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718E8C5-75F8-409C-B97C-3276A2B8E68D}"/>
              </a:ext>
            </a:extLst>
          </p:cNvPr>
          <p:cNvSpPr txBox="1"/>
          <p:nvPr/>
        </p:nvSpPr>
        <p:spPr>
          <a:xfrm>
            <a:off x="1307690" y="3750734"/>
            <a:ext cx="3038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/>
              <a:t>Поліська низовина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13157097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C2997EE-0889-44C3-AC0D-18F26AC9AA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FB084C9-2F79-4C9F-8BFF-9C693DD0F18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971" r="-3" b="26616"/>
          <a:stretch/>
        </p:blipFill>
        <p:spPr>
          <a:xfrm>
            <a:off x="5622233" y="10"/>
            <a:ext cx="6569769" cy="3750724"/>
          </a:xfrm>
          <a:custGeom>
            <a:avLst/>
            <a:gdLst>
              <a:gd name="connsiteX0" fmla="*/ 1738471 w 6569769"/>
              <a:gd name="connsiteY0" fmla="*/ 0 h 3750734"/>
              <a:gd name="connsiteX1" fmla="*/ 6569769 w 6569769"/>
              <a:gd name="connsiteY1" fmla="*/ 0 h 3750734"/>
              <a:gd name="connsiteX2" fmla="*/ 6569769 w 6569769"/>
              <a:gd name="connsiteY2" fmla="*/ 3750734 h 3750734"/>
              <a:gd name="connsiteX3" fmla="*/ 0 w 6569769"/>
              <a:gd name="connsiteY3" fmla="*/ 3750734 h 3750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69769" h="3750734">
                <a:moveTo>
                  <a:pt x="1738471" y="0"/>
                </a:moveTo>
                <a:lnTo>
                  <a:pt x="6569769" y="0"/>
                </a:lnTo>
                <a:lnTo>
                  <a:pt x="6569769" y="3750734"/>
                </a:lnTo>
                <a:lnTo>
                  <a:pt x="0" y="3750734"/>
                </a:lnTo>
                <a:close/>
              </a:path>
            </a:pathLst>
          </a:cu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D58D437-3973-4CB2-891F-BB4E099C854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34372"/>
          <a:stretch/>
        </p:blipFill>
        <p:spPr>
          <a:xfrm>
            <a:off x="4182011" y="3887894"/>
            <a:ext cx="8009991" cy="2970106"/>
          </a:xfrm>
          <a:custGeom>
            <a:avLst/>
            <a:gdLst>
              <a:gd name="connsiteX0" fmla="*/ 1376648 w 8009991"/>
              <a:gd name="connsiteY0" fmla="*/ 0 h 2970106"/>
              <a:gd name="connsiteX1" fmla="*/ 8009991 w 8009991"/>
              <a:gd name="connsiteY1" fmla="*/ 0 h 2970106"/>
              <a:gd name="connsiteX2" fmla="*/ 8009991 w 8009991"/>
              <a:gd name="connsiteY2" fmla="*/ 2970106 h 2970106"/>
              <a:gd name="connsiteX3" fmla="*/ 0 w 8009991"/>
              <a:gd name="connsiteY3" fmla="*/ 2970106 h 29701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009991" h="2970106">
                <a:moveTo>
                  <a:pt x="1376648" y="0"/>
                </a:moveTo>
                <a:lnTo>
                  <a:pt x="8009991" y="0"/>
                </a:lnTo>
                <a:lnTo>
                  <a:pt x="8009991" y="2970106"/>
                </a:lnTo>
                <a:lnTo>
                  <a:pt x="0" y="2970106"/>
                </a:lnTo>
                <a:close/>
              </a:path>
            </a:pathLst>
          </a:cu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1EF92E9-E083-46B8-AACB-BE8CBBB957F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2475" r="-1" b="-1"/>
          <a:stretch/>
        </p:blipFill>
        <p:spPr>
          <a:xfrm>
            <a:off x="20" y="10"/>
            <a:ext cx="7503091" cy="6857990"/>
          </a:xfrm>
          <a:custGeom>
            <a:avLst/>
            <a:gdLst>
              <a:gd name="connsiteX0" fmla="*/ 0 w 7503111"/>
              <a:gd name="connsiteY0" fmla="*/ 0 h 6858000"/>
              <a:gd name="connsiteX1" fmla="*/ 677334 w 7503111"/>
              <a:gd name="connsiteY1" fmla="*/ 0 h 6858000"/>
              <a:gd name="connsiteX2" fmla="*/ 1168036 w 7503111"/>
              <a:gd name="connsiteY2" fmla="*/ 0 h 6858000"/>
              <a:gd name="connsiteX3" fmla="*/ 1205499 w 7503111"/>
              <a:gd name="connsiteY3" fmla="*/ 0 h 6858000"/>
              <a:gd name="connsiteX4" fmla="*/ 1647632 w 7503111"/>
              <a:gd name="connsiteY4" fmla="*/ 0 h 6858000"/>
              <a:gd name="connsiteX5" fmla="*/ 7215401 w 7503111"/>
              <a:gd name="connsiteY5" fmla="*/ 0 h 6858000"/>
              <a:gd name="connsiteX6" fmla="*/ 4041567 w 7503111"/>
              <a:gd name="connsiteY6" fmla="*/ 6852993 h 6858000"/>
              <a:gd name="connsiteX7" fmla="*/ 7503111 w 7503111"/>
              <a:gd name="connsiteY7" fmla="*/ 6852993 h 6858000"/>
              <a:gd name="connsiteX8" fmla="*/ 7503111 w 7503111"/>
              <a:gd name="connsiteY8" fmla="*/ 6852994 h 6858000"/>
              <a:gd name="connsiteX9" fmla="*/ 1647632 w 7503111"/>
              <a:gd name="connsiteY9" fmla="*/ 6852994 h 6858000"/>
              <a:gd name="connsiteX10" fmla="*/ 1647632 w 7503111"/>
              <a:gd name="connsiteY10" fmla="*/ 6858000 h 6858000"/>
              <a:gd name="connsiteX11" fmla="*/ 0 w 7503111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7503111" h="6858000">
                <a:moveTo>
                  <a:pt x="0" y="0"/>
                </a:moveTo>
                <a:lnTo>
                  <a:pt x="677334" y="0"/>
                </a:lnTo>
                <a:lnTo>
                  <a:pt x="1168036" y="0"/>
                </a:lnTo>
                <a:lnTo>
                  <a:pt x="1205499" y="0"/>
                </a:lnTo>
                <a:lnTo>
                  <a:pt x="1647632" y="0"/>
                </a:lnTo>
                <a:lnTo>
                  <a:pt x="7215401" y="0"/>
                </a:lnTo>
                <a:lnTo>
                  <a:pt x="4041567" y="6852993"/>
                </a:lnTo>
                <a:lnTo>
                  <a:pt x="7503111" y="6852993"/>
                </a:lnTo>
                <a:lnTo>
                  <a:pt x="7503111" y="6852994"/>
                </a:lnTo>
                <a:lnTo>
                  <a:pt x="1647632" y="6852994"/>
                </a:lnTo>
                <a:lnTo>
                  <a:pt x="1647632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554A583-EB99-4CF6-AD5D-616C547EFB70}"/>
              </a:ext>
            </a:extLst>
          </p:cNvPr>
          <p:cNvSpPr txBox="1"/>
          <p:nvPr/>
        </p:nvSpPr>
        <p:spPr>
          <a:xfrm>
            <a:off x="6927924" y="1544156"/>
            <a:ext cx="32643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schemeClr val="bg1"/>
                </a:solidFill>
              </a:rPr>
              <a:t>Амазонська рівнина</a:t>
            </a:r>
            <a:endParaRPr lang="ru-RU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64450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F8B913C-1951-4491-BFF1-4B095076C37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4874" r="-2" b="-2"/>
          <a:stretch/>
        </p:blipFill>
        <p:spPr>
          <a:xfrm>
            <a:off x="4493436" y="243"/>
            <a:ext cx="7698564" cy="3346705"/>
          </a:xfrm>
          <a:custGeom>
            <a:avLst/>
            <a:gdLst>
              <a:gd name="connsiteX0" fmla="*/ 1549963 w 7698564"/>
              <a:gd name="connsiteY0" fmla="*/ 0 h 3346705"/>
              <a:gd name="connsiteX1" fmla="*/ 1555540 w 7698564"/>
              <a:gd name="connsiteY1" fmla="*/ 0 h 3346705"/>
              <a:gd name="connsiteX2" fmla="*/ 2621768 w 7698564"/>
              <a:gd name="connsiteY2" fmla="*/ 0 h 3346705"/>
              <a:gd name="connsiteX3" fmla="*/ 6451640 w 7698564"/>
              <a:gd name="connsiteY3" fmla="*/ 0 h 3346705"/>
              <a:gd name="connsiteX4" fmla="*/ 6451640 w 7698564"/>
              <a:gd name="connsiteY4" fmla="*/ 479 h 3346705"/>
              <a:gd name="connsiteX5" fmla="*/ 7698564 w 7698564"/>
              <a:gd name="connsiteY5" fmla="*/ 479 h 3346705"/>
              <a:gd name="connsiteX6" fmla="*/ 7698564 w 7698564"/>
              <a:gd name="connsiteY6" fmla="*/ 3346705 h 3346705"/>
              <a:gd name="connsiteX7" fmla="*/ 0 w 7698564"/>
              <a:gd name="connsiteY7" fmla="*/ 3346705 h 33467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698564" h="3346705">
                <a:moveTo>
                  <a:pt x="1549963" y="0"/>
                </a:moveTo>
                <a:lnTo>
                  <a:pt x="1555540" y="0"/>
                </a:lnTo>
                <a:lnTo>
                  <a:pt x="2621768" y="0"/>
                </a:lnTo>
                <a:lnTo>
                  <a:pt x="6451640" y="0"/>
                </a:lnTo>
                <a:lnTo>
                  <a:pt x="6451640" y="479"/>
                </a:lnTo>
                <a:lnTo>
                  <a:pt x="7698564" y="479"/>
                </a:lnTo>
                <a:lnTo>
                  <a:pt x="7698564" y="3346705"/>
                </a:lnTo>
                <a:lnTo>
                  <a:pt x="0" y="3346705"/>
                </a:lnTo>
                <a:close/>
              </a:path>
            </a:pathLst>
          </a:cu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3B665E3-DF15-447E-95BC-013C9C36636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-3" b="23847"/>
          <a:stretch/>
        </p:blipFill>
        <p:spPr>
          <a:xfrm>
            <a:off x="20" y="10"/>
            <a:ext cx="5859777" cy="3346695"/>
          </a:xfrm>
          <a:custGeom>
            <a:avLst/>
            <a:gdLst>
              <a:gd name="connsiteX0" fmla="*/ 0 w 5859797"/>
              <a:gd name="connsiteY0" fmla="*/ 0 h 3346705"/>
              <a:gd name="connsiteX1" fmla="*/ 5859797 w 5859797"/>
              <a:gd name="connsiteY1" fmla="*/ 0 h 3346705"/>
              <a:gd name="connsiteX2" fmla="*/ 4309834 w 5859797"/>
              <a:gd name="connsiteY2" fmla="*/ 3346705 h 3346705"/>
              <a:gd name="connsiteX3" fmla="*/ 4304257 w 5859797"/>
              <a:gd name="connsiteY3" fmla="*/ 3346705 h 3346705"/>
              <a:gd name="connsiteX4" fmla="*/ 3238029 w 5859797"/>
              <a:gd name="connsiteY4" fmla="*/ 3346705 h 3346705"/>
              <a:gd name="connsiteX5" fmla="*/ 0 w 5859797"/>
              <a:gd name="connsiteY5" fmla="*/ 3346705 h 33467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859797" h="3346705">
                <a:moveTo>
                  <a:pt x="0" y="0"/>
                </a:moveTo>
                <a:lnTo>
                  <a:pt x="5859797" y="0"/>
                </a:lnTo>
                <a:lnTo>
                  <a:pt x="4309834" y="3346705"/>
                </a:lnTo>
                <a:lnTo>
                  <a:pt x="4304257" y="3346705"/>
                </a:lnTo>
                <a:lnTo>
                  <a:pt x="3238029" y="3346705"/>
                </a:lnTo>
                <a:lnTo>
                  <a:pt x="0" y="3346705"/>
                </a:lnTo>
                <a:close/>
              </a:path>
            </a:pathLst>
          </a:cu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64EB4BD-39B6-4BFE-92C2-2366E8AD45B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4068" r="2" b="9549"/>
          <a:stretch/>
        </p:blipFill>
        <p:spPr>
          <a:xfrm>
            <a:off x="6350089" y="3511295"/>
            <a:ext cx="5841911" cy="3346705"/>
          </a:xfrm>
          <a:custGeom>
            <a:avLst/>
            <a:gdLst>
              <a:gd name="connsiteX0" fmla="*/ 1549963 w 5841911"/>
              <a:gd name="connsiteY0" fmla="*/ 0 h 3346705"/>
              <a:gd name="connsiteX1" fmla="*/ 1555540 w 5841911"/>
              <a:gd name="connsiteY1" fmla="*/ 0 h 3346705"/>
              <a:gd name="connsiteX2" fmla="*/ 2621768 w 5841911"/>
              <a:gd name="connsiteY2" fmla="*/ 0 h 3346705"/>
              <a:gd name="connsiteX3" fmla="*/ 5841911 w 5841911"/>
              <a:gd name="connsiteY3" fmla="*/ 0 h 3346705"/>
              <a:gd name="connsiteX4" fmla="*/ 5841911 w 5841911"/>
              <a:gd name="connsiteY4" fmla="*/ 3346705 h 3346705"/>
              <a:gd name="connsiteX5" fmla="*/ 0 w 5841911"/>
              <a:gd name="connsiteY5" fmla="*/ 3346705 h 33467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841911" h="3346705">
                <a:moveTo>
                  <a:pt x="1549963" y="0"/>
                </a:moveTo>
                <a:lnTo>
                  <a:pt x="1555540" y="0"/>
                </a:lnTo>
                <a:lnTo>
                  <a:pt x="2621768" y="0"/>
                </a:lnTo>
                <a:lnTo>
                  <a:pt x="5841911" y="0"/>
                </a:lnTo>
                <a:lnTo>
                  <a:pt x="5841911" y="3346705"/>
                </a:lnTo>
                <a:lnTo>
                  <a:pt x="0" y="3346705"/>
                </a:lnTo>
                <a:close/>
              </a:path>
            </a:pathLst>
          </a:cu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E78701D-17E2-4D55-8AF3-2C21004364F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42038" r="-2" b="-2"/>
          <a:stretch/>
        </p:blipFill>
        <p:spPr>
          <a:xfrm>
            <a:off x="20" y="3511295"/>
            <a:ext cx="7698544" cy="3346705"/>
          </a:xfrm>
          <a:custGeom>
            <a:avLst/>
            <a:gdLst>
              <a:gd name="connsiteX0" fmla="*/ 0 w 7698564"/>
              <a:gd name="connsiteY0" fmla="*/ 0 h 3346705"/>
              <a:gd name="connsiteX1" fmla="*/ 7698564 w 7698564"/>
              <a:gd name="connsiteY1" fmla="*/ 0 h 3346705"/>
              <a:gd name="connsiteX2" fmla="*/ 6148601 w 7698564"/>
              <a:gd name="connsiteY2" fmla="*/ 3346705 h 3346705"/>
              <a:gd name="connsiteX3" fmla="*/ 6143024 w 7698564"/>
              <a:gd name="connsiteY3" fmla="*/ 3346705 h 3346705"/>
              <a:gd name="connsiteX4" fmla="*/ 5076796 w 7698564"/>
              <a:gd name="connsiteY4" fmla="*/ 3346705 h 3346705"/>
              <a:gd name="connsiteX5" fmla="*/ 1246924 w 7698564"/>
              <a:gd name="connsiteY5" fmla="*/ 3346705 h 3346705"/>
              <a:gd name="connsiteX6" fmla="*/ 1246924 w 7698564"/>
              <a:gd name="connsiteY6" fmla="*/ 3346226 h 3346705"/>
              <a:gd name="connsiteX7" fmla="*/ 0 w 7698564"/>
              <a:gd name="connsiteY7" fmla="*/ 3346226 h 33467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698564" h="3346705">
                <a:moveTo>
                  <a:pt x="0" y="0"/>
                </a:moveTo>
                <a:lnTo>
                  <a:pt x="7698564" y="0"/>
                </a:lnTo>
                <a:lnTo>
                  <a:pt x="6148601" y="3346705"/>
                </a:lnTo>
                <a:lnTo>
                  <a:pt x="6143024" y="3346705"/>
                </a:lnTo>
                <a:lnTo>
                  <a:pt x="5076796" y="3346705"/>
                </a:lnTo>
                <a:lnTo>
                  <a:pt x="1246924" y="3346705"/>
                </a:lnTo>
                <a:lnTo>
                  <a:pt x="1246924" y="3346226"/>
                </a:lnTo>
                <a:lnTo>
                  <a:pt x="0" y="3346226"/>
                </a:lnTo>
                <a:close/>
              </a:path>
            </a:pathLst>
          </a:cu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4B3DECB-1F56-4026-9083-6BF0DF59E9F1}"/>
              </a:ext>
            </a:extLst>
          </p:cNvPr>
          <p:cNvSpPr txBox="1"/>
          <p:nvPr/>
        </p:nvSpPr>
        <p:spPr>
          <a:xfrm>
            <a:off x="5594555" y="2746662"/>
            <a:ext cx="4601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>
                <a:solidFill>
                  <a:srgbClr val="FFFF00"/>
                </a:solidFill>
              </a:rPr>
              <a:t>Середньосибірське плоскогір'я </a:t>
            </a:r>
            <a:endParaRPr lang="ru-RU" sz="2000" b="1" dirty="0">
              <a:solidFill>
                <a:srgbClr val="FFFF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1EF4E31-A620-42C8-A163-E563E4D0BF94}"/>
              </a:ext>
            </a:extLst>
          </p:cNvPr>
          <p:cNvSpPr txBox="1"/>
          <p:nvPr/>
        </p:nvSpPr>
        <p:spPr>
          <a:xfrm>
            <a:off x="0" y="6488425"/>
            <a:ext cx="4975123" cy="40011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>
                <a:highlight>
                  <a:srgbClr val="FFFF00"/>
                </a:highlight>
              </a:rPr>
              <a:t>Бразильське плоскогір'я </a:t>
            </a:r>
            <a:endParaRPr lang="ru-RU" sz="2000" b="1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4430104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5A85F4-7AFC-49EE-89AC-EB22FF03D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4586" y="137652"/>
            <a:ext cx="8596668" cy="1012722"/>
          </a:xfrm>
        </p:spPr>
        <p:txBody>
          <a:bodyPr>
            <a:normAutofit/>
          </a:bodyPr>
          <a:lstStyle/>
          <a:p>
            <a:pPr algn="ctr"/>
            <a:r>
              <a:rPr lang="uk-UA" b="1" dirty="0">
                <a:solidFill>
                  <a:srgbClr val="FF0000"/>
                </a:solidFill>
              </a:rPr>
              <a:t>Картографічний практикум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267C311-3C00-4DE5-B445-6CC1FB434D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1" y="752170"/>
            <a:ext cx="11425082" cy="5781366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uk-UA" sz="4000" dirty="0"/>
              <a:t>Нанести на контурну карту рівнини світу:</a:t>
            </a:r>
          </a:p>
          <a:p>
            <a:pPr marL="0" indent="0">
              <a:buNone/>
            </a:pPr>
            <a:r>
              <a:rPr lang="uk-UA" sz="4000" dirty="0"/>
              <a:t> </a:t>
            </a:r>
            <a:r>
              <a:rPr lang="uk-UA" sz="4000" u="sng" dirty="0">
                <a:solidFill>
                  <a:srgbClr val="FF0000"/>
                </a:solidFill>
              </a:rPr>
              <a:t>Східна півкуля</a:t>
            </a:r>
          </a:p>
          <a:p>
            <a:pPr marL="0" indent="0">
              <a:buNone/>
            </a:pPr>
            <a:r>
              <a:rPr lang="uk-UA" sz="4000" dirty="0"/>
              <a:t>- </a:t>
            </a:r>
            <a:r>
              <a:rPr lang="uk-UA" sz="4000" b="1" i="1" dirty="0"/>
              <a:t>Східноєвропейська рівнина </a:t>
            </a:r>
            <a:r>
              <a:rPr lang="uk-UA" sz="4000" dirty="0"/>
              <a:t>(Євразія);</a:t>
            </a:r>
          </a:p>
          <a:p>
            <a:pPr marL="0" indent="0">
              <a:buNone/>
            </a:pPr>
            <a:r>
              <a:rPr lang="uk-UA" sz="4000" dirty="0"/>
              <a:t> - </a:t>
            </a:r>
            <a:r>
              <a:rPr lang="uk-UA" sz="4000" b="1" i="1" dirty="0"/>
              <a:t>Західносибірська рівнина </a:t>
            </a:r>
            <a:r>
              <a:rPr lang="uk-UA" sz="4000" dirty="0"/>
              <a:t>(Євразія);</a:t>
            </a:r>
          </a:p>
          <a:p>
            <a:pPr marL="0" indent="0">
              <a:buNone/>
            </a:pPr>
            <a:r>
              <a:rPr lang="uk-UA" sz="4000" dirty="0"/>
              <a:t> - </a:t>
            </a:r>
            <a:r>
              <a:rPr lang="uk-UA" sz="4000" b="1" i="1" dirty="0"/>
              <a:t>Середньосибірське плоскогір’я </a:t>
            </a:r>
            <a:r>
              <a:rPr lang="uk-UA" sz="4000" dirty="0"/>
              <a:t>(Євразія);</a:t>
            </a:r>
          </a:p>
          <a:p>
            <a:pPr marL="0" indent="0">
              <a:buNone/>
            </a:pPr>
            <a:r>
              <a:rPr lang="uk-UA" sz="4000" dirty="0"/>
              <a:t> </a:t>
            </a:r>
            <a:r>
              <a:rPr lang="uk-UA" sz="4000" u="sng" dirty="0">
                <a:solidFill>
                  <a:srgbClr val="FF0000"/>
                </a:solidFill>
              </a:rPr>
              <a:t>Західна півкуля</a:t>
            </a:r>
          </a:p>
          <a:p>
            <a:pPr marL="0" indent="0">
              <a:buNone/>
            </a:pPr>
            <a:r>
              <a:rPr lang="uk-UA" sz="4000" dirty="0"/>
              <a:t> - </a:t>
            </a:r>
            <a:r>
              <a:rPr lang="uk-UA" sz="4000" b="1" i="1" dirty="0"/>
              <a:t>Амазонська низовина </a:t>
            </a:r>
            <a:r>
              <a:rPr lang="uk-UA" sz="4000" dirty="0"/>
              <a:t>(Південна Америка);</a:t>
            </a:r>
          </a:p>
          <a:p>
            <a:pPr marL="0" indent="0">
              <a:buNone/>
            </a:pPr>
            <a:r>
              <a:rPr lang="uk-UA" sz="4000" dirty="0"/>
              <a:t> - </a:t>
            </a:r>
            <a:r>
              <a:rPr lang="uk-UA" sz="4000" b="1" i="1" dirty="0"/>
              <a:t>Бразильське плоскогір’я </a:t>
            </a:r>
            <a:r>
              <a:rPr lang="uk-UA" sz="4000" dirty="0"/>
              <a:t>(Південна Америка).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666737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EBD56F0-9DDB-4278-92AF-57A376476AA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2731" r="1" b="383"/>
          <a:stretch/>
        </p:blipFill>
        <p:spPr>
          <a:xfrm>
            <a:off x="6176433" y="10"/>
            <a:ext cx="6015567" cy="3920034"/>
          </a:xfrm>
          <a:custGeom>
            <a:avLst/>
            <a:gdLst>
              <a:gd name="connsiteX0" fmla="*/ 0 w 6015567"/>
              <a:gd name="connsiteY0" fmla="*/ 0 h 3920044"/>
              <a:gd name="connsiteX1" fmla="*/ 6015567 w 6015567"/>
              <a:gd name="connsiteY1" fmla="*/ 0 h 3920044"/>
              <a:gd name="connsiteX2" fmla="*/ 6015567 w 6015567"/>
              <a:gd name="connsiteY2" fmla="*/ 3920044 h 3920044"/>
              <a:gd name="connsiteX3" fmla="*/ 2469659 w 6015567"/>
              <a:gd name="connsiteY3" fmla="*/ 3920044 h 3920044"/>
              <a:gd name="connsiteX4" fmla="*/ 2469659 w 6015567"/>
              <a:gd name="connsiteY4" fmla="*/ 3103224 h 3920044"/>
              <a:gd name="connsiteX5" fmla="*/ 0 w 6015567"/>
              <a:gd name="connsiteY5" fmla="*/ 3103224 h 39200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15567" h="3920044">
                <a:moveTo>
                  <a:pt x="0" y="0"/>
                </a:moveTo>
                <a:lnTo>
                  <a:pt x="6015567" y="0"/>
                </a:lnTo>
                <a:lnTo>
                  <a:pt x="6015567" y="3920044"/>
                </a:lnTo>
                <a:lnTo>
                  <a:pt x="2469659" y="3920044"/>
                </a:lnTo>
                <a:lnTo>
                  <a:pt x="2469659" y="3103224"/>
                </a:lnTo>
                <a:lnTo>
                  <a:pt x="0" y="3103224"/>
                </a:lnTo>
                <a:close/>
              </a:path>
            </a:pathLst>
          </a:cu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88E4462-285B-4DAD-9356-38F515C0F5C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4893" b="-4"/>
          <a:stretch/>
        </p:blipFill>
        <p:spPr>
          <a:xfrm>
            <a:off x="20" y="4069976"/>
            <a:ext cx="3535311" cy="278802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76222EA-7CC9-4660-A587-C0DEFD6DF70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872" r="7019" b="1"/>
          <a:stretch/>
        </p:blipFill>
        <p:spPr>
          <a:xfrm>
            <a:off x="3696199" y="3257176"/>
            <a:ext cx="4789093" cy="360082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C38D036-FE6E-4860-9BA8-20FC0946477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2008" r="1" b="1"/>
          <a:stretch/>
        </p:blipFill>
        <p:spPr>
          <a:xfrm>
            <a:off x="1" y="10"/>
            <a:ext cx="6015567" cy="3920034"/>
          </a:xfrm>
          <a:custGeom>
            <a:avLst/>
            <a:gdLst>
              <a:gd name="connsiteX0" fmla="*/ 0 w 6015567"/>
              <a:gd name="connsiteY0" fmla="*/ 0 h 3920044"/>
              <a:gd name="connsiteX1" fmla="*/ 6015567 w 6015567"/>
              <a:gd name="connsiteY1" fmla="*/ 0 h 3920044"/>
              <a:gd name="connsiteX2" fmla="*/ 6015567 w 6015567"/>
              <a:gd name="connsiteY2" fmla="*/ 3103224 h 3920044"/>
              <a:gd name="connsiteX3" fmla="*/ 3545908 w 6015567"/>
              <a:gd name="connsiteY3" fmla="*/ 3103224 h 3920044"/>
              <a:gd name="connsiteX4" fmla="*/ 3545908 w 6015567"/>
              <a:gd name="connsiteY4" fmla="*/ 3920044 h 3920044"/>
              <a:gd name="connsiteX5" fmla="*/ 0 w 6015567"/>
              <a:gd name="connsiteY5" fmla="*/ 3920044 h 39200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15567" h="3920044">
                <a:moveTo>
                  <a:pt x="0" y="0"/>
                </a:moveTo>
                <a:lnTo>
                  <a:pt x="6015567" y="0"/>
                </a:lnTo>
                <a:lnTo>
                  <a:pt x="6015567" y="3103224"/>
                </a:lnTo>
                <a:lnTo>
                  <a:pt x="3545908" y="3103224"/>
                </a:lnTo>
                <a:lnTo>
                  <a:pt x="3545908" y="3920044"/>
                </a:lnTo>
                <a:lnTo>
                  <a:pt x="0" y="3920044"/>
                </a:lnTo>
                <a:close/>
              </a:path>
            </a:pathLst>
          </a:cu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233FD43-A59E-4F13-9977-A8F922726E7F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80" r="15043" b="-3"/>
          <a:stretch/>
        </p:blipFill>
        <p:spPr>
          <a:xfrm>
            <a:off x="8646161" y="4069976"/>
            <a:ext cx="3545840" cy="278802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CEEB8B9-55C8-4475-A685-70CF55487916}"/>
              </a:ext>
            </a:extLst>
          </p:cNvPr>
          <p:cNvSpPr txBox="1"/>
          <p:nvPr/>
        </p:nvSpPr>
        <p:spPr>
          <a:xfrm>
            <a:off x="806245" y="353961"/>
            <a:ext cx="4444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/>
              <a:t>Кавказькі гори – г. Ельбрус</a:t>
            </a:r>
            <a:endParaRPr lang="ru-RU" b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87D6D0B-D039-4277-BDF7-4EE3AA80C9C4}"/>
              </a:ext>
            </a:extLst>
          </p:cNvPr>
          <p:cNvSpPr txBox="1"/>
          <p:nvPr/>
        </p:nvSpPr>
        <p:spPr>
          <a:xfrm>
            <a:off x="6528619" y="319220"/>
            <a:ext cx="36870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/>
              <a:t>Альпи – г. Монблан</a:t>
            </a:r>
            <a:endParaRPr lang="ru-RU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DB769AD-B85F-43E7-AF22-777E9BA9DA56}"/>
              </a:ext>
            </a:extLst>
          </p:cNvPr>
          <p:cNvSpPr txBox="1"/>
          <p:nvPr/>
        </p:nvSpPr>
        <p:spPr>
          <a:xfrm>
            <a:off x="186813" y="4306529"/>
            <a:ext cx="33485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/>
              <a:t>Карпати- г. Говерла 2061 м</a:t>
            </a:r>
            <a:endParaRPr lang="ru-RU" b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79EBACC-9362-4D4C-B247-0A6B249925BE}"/>
              </a:ext>
            </a:extLst>
          </p:cNvPr>
          <p:cNvSpPr txBox="1"/>
          <p:nvPr/>
        </p:nvSpPr>
        <p:spPr>
          <a:xfrm>
            <a:off x="8767600" y="4156597"/>
            <a:ext cx="3302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/>
              <a:t>Гімалаї – г. Джомолунгма</a:t>
            </a:r>
            <a:endParaRPr lang="ru-RU" b="1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0D1FADC-5EA2-40BF-8ED0-24B43520768D}"/>
              </a:ext>
            </a:extLst>
          </p:cNvPr>
          <p:cNvSpPr txBox="1"/>
          <p:nvPr/>
        </p:nvSpPr>
        <p:spPr>
          <a:xfrm>
            <a:off x="4100052" y="3429000"/>
            <a:ext cx="35199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/>
              <a:t>Кордильєри – г. Деналі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1357189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E6598479-4215-49A0-9644-3024744B5E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4960" y="521389"/>
            <a:ext cx="4376889" cy="5815220"/>
          </a:xfrm>
        </p:spPr>
        <p:txBody>
          <a:bodyPr>
            <a:no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ru-RU" sz="2400" b="1" u="sng" dirty="0">
                <a:solidFill>
                  <a:srgbClr val="FF0000"/>
                </a:solidFill>
              </a:rPr>
              <a:t>Гори</a:t>
            </a:r>
            <a:r>
              <a:rPr lang="ru-RU" sz="2400" dirty="0"/>
              <a:t> - </a:t>
            </a:r>
            <a:r>
              <a:rPr lang="ru-RU" sz="2400" dirty="0" err="1"/>
              <a:t>це</a:t>
            </a:r>
            <a:r>
              <a:rPr lang="ru-RU" sz="2400" dirty="0"/>
              <a:t> </a:t>
            </a:r>
            <a:r>
              <a:rPr lang="ru-RU" sz="2400" dirty="0" err="1"/>
              <a:t>великі</a:t>
            </a:r>
            <a:r>
              <a:rPr lang="ru-RU" sz="2400" dirty="0"/>
              <a:t> </a:t>
            </a:r>
            <a:r>
              <a:rPr lang="ru-RU" sz="2400" dirty="0" err="1"/>
              <a:t>ділянки</a:t>
            </a:r>
            <a:r>
              <a:rPr lang="ru-RU" sz="2400" dirty="0"/>
              <a:t> </a:t>
            </a:r>
            <a:r>
              <a:rPr lang="ru-RU" sz="2400" dirty="0" err="1"/>
              <a:t>земної</a:t>
            </a:r>
            <a:r>
              <a:rPr lang="ru-RU" sz="2400" dirty="0"/>
              <a:t> </a:t>
            </a:r>
            <a:r>
              <a:rPr lang="ru-RU" sz="2400" dirty="0" err="1"/>
              <a:t>поверхні</a:t>
            </a:r>
            <a:r>
              <a:rPr lang="ru-RU" sz="2400" dirty="0"/>
              <a:t>, </a:t>
            </a:r>
            <a:r>
              <a:rPr lang="ru-RU" sz="2400" dirty="0" err="1"/>
              <a:t>високо</a:t>
            </a:r>
            <a:r>
              <a:rPr lang="ru-RU" sz="2400" dirty="0"/>
              <a:t> </a:t>
            </a:r>
            <a:r>
              <a:rPr lang="ru-RU" sz="2400" dirty="0" err="1"/>
              <a:t>підняті</a:t>
            </a:r>
            <a:r>
              <a:rPr lang="ru-RU" sz="2400" dirty="0"/>
              <a:t> над </a:t>
            </a:r>
            <a:r>
              <a:rPr lang="ru-RU" sz="2400" dirty="0" err="1"/>
              <a:t>рівнем</a:t>
            </a:r>
            <a:r>
              <a:rPr lang="ru-RU" sz="2400" dirty="0"/>
              <a:t> моря, </a:t>
            </a:r>
            <a:r>
              <a:rPr lang="ru-RU" sz="2400" dirty="0" err="1"/>
              <a:t>які</a:t>
            </a:r>
            <a:r>
              <a:rPr lang="ru-RU" sz="2400" dirty="0"/>
              <a:t> </a:t>
            </a:r>
            <a:r>
              <a:rPr lang="ru-RU" sz="2400" dirty="0" err="1"/>
              <a:t>характеризуються</a:t>
            </a:r>
            <a:r>
              <a:rPr lang="ru-RU" sz="2400" dirty="0"/>
              <a:t> </a:t>
            </a:r>
            <a:r>
              <a:rPr lang="ru-RU" sz="2400" dirty="0" err="1"/>
              <a:t>різким</a:t>
            </a:r>
            <a:r>
              <a:rPr lang="ru-RU" sz="2400" dirty="0"/>
              <a:t> </a:t>
            </a:r>
            <a:r>
              <a:rPr lang="ru-RU" sz="2400" dirty="0" err="1"/>
              <a:t>коливанням</a:t>
            </a:r>
            <a:r>
              <a:rPr lang="ru-RU" sz="2400" dirty="0"/>
              <a:t> </a:t>
            </a:r>
            <a:r>
              <a:rPr lang="ru-RU" sz="2400" dirty="0" err="1"/>
              <a:t>висот</a:t>
            </a:r>
            <a:r>
              <a:rPr lang="ru-RU" sz="2400" dirty="0"/>
              <a:t>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uk-UA" sz="2400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</a:t>
            </a:r>
            <a:r>
              <a:rPr lang="ru-RU" sz="2400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ори </a:t>
            </a:r>
            <a:r>
              <a:rPr lang="ru-RU" sz="2400" i="1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від</a:t>
            </a:r>
            <a:r>
              <a:rPr lang="ru-RU" sz="2400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i="1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рівнин</a:t>
            </a:r>
            <a:r>
              <a:rPr lang="ru-RU" sz="2400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i="1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відрізняються</a:t>
            </a:r>
            <a:r>
              <a:rPr lang="ru-RU" sz="2400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uk-UA" sz="2400" dirty="0"/>
              <a:t> </a:t>
            </a:r>
            <a:r>
              <a:rPr lang="ru-RU" sz="2400" dirty="0"/>
              <a:t>- </a:t>
            </a:r>
            <a:r>
              <a:rPr lang="ru-RU" sz="2400" dirty="0" err="1"/>
              <a:t>висотою</a:t>
            </a:r>
            <a:r>
              <a:rPr lang="ru-RU" sz="2400" dirty="0"/>
              <a:t> над </a:t>
            </a:r>
            <a:r>
              <a:rPr lang="ru-RU" sz="2400" dirty="0" err="1"/>
              <a:t>рівнем</a:t>
            </a:r>
            <a:r>
              <a:rPr lang="ru-RU" sz="2400" dirty="0"/>
              <a:t> моря;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uk-UA" sz="2400" dirty="0"/>
              <a:t> </a:t>
            </a:r>
            <a:r>
              <a:rPr lang="ru-RU" sz="2400" dirty="0"/>
              <a:t>- способом </a:t>
            </a:r>
            <a:r>
              <a:rPr lang="ru-RU" sz="2400" dirty="0" err="1"/>
              <a:t>утворення</a:t>
            </a:r>
            <a:r>
              <a:rPr lang="ru-RU" sz="2400" dirty="0"/>
              <a:t>;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uk-UA" sz="2400" dirty="0"/>
              <a:t> </a:t>
            </a:r>
            <a:r>
              <a:rPr lang="ru-RU" sz="2400" dirty="0"/>
              <a:t>- </a:t>
            </a:r>
            <a:r>
              <a:rPr lang="ru-RU" sz="2400" dirty="0" err="1"/>
              <a:t>зовнішнім</a:t>
            </a:r>
            <a:r>
              <a:rPr lang="ru-RU" sz="2400" dirty="0"/>
              <a:t> </a:t>
            </a:r>
            <a:r>
              <a:rPr lang="ru-RU" sz="2400" dirty="0" err="1"/>
              <a:t>виглядом</a:t>
            </a:r>
            <a:r>
              <a:rPr lang="ru-RU" sz="2400" dirty="0"/>
              <a:t>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uk-UA" sz="2400" dirty="0"/>
              <a:t>Н</a:t>
            </a:r>
            <a:r>
              <a:rPr lang="ru-RU" sz="2400" dirty="0"/>
              <a:t>а </a:t>
            </a:r>
            <a:r>
              <a:rPr lang="ru-RU" sz="2400" dirty="0" err="1"/>
              <a:t>карті</a:t>
            </a:r>
            <a:r>
              <a:rPr lang="ru-RU" sz="2400" dirty="0"/>
              <a:t> гори </a:t>
            </a:r>
            <a:r>
              <a:rPr lang="ru-RU" sz="2400" dirty="0" err="1"/>
              <a:t>позначаються</a:t>
            </a:r>
            <a:r>
              <a:rPr lang="ru-RU" sz="2400" dirty="0"/>
              <a:t> </a:t>
            </a:r>
            <a:r>
              <a:rPr lang="ru-RU" sz="2400" dirty="0" err="1">
                <a:solidFill>
                  <a:srgbClr val="996633"/>
                </a:solidFill>
              </a:rPr>
              <a:t>світло-коричневим</a:t>
            </a:r>
            <a:r>
              <a:rPr lang="ru-RU" sz="2400" dirty="0">
                <a:solidFill>
                  <a:srgbClr val="996633"/>
                </a:solidFill>
              </a:rPr>
              <a:t>,</a:t>
            </a:r>
            <a:r>
              <a:rPr lang="ru-RU" sz="2400" dirty="0"/>
              <a:t> </a:t>
            </a:r>
            <a:r>
              <a:rPr lang="ru-RU" sz="2400" dirty="0" err="1">
                <a:solidFill>
                  <a:schemeClr val="accent4">
                    <a:lumMod val="75000"/>
                  </a:schemeClr>
                </a:solidFill>
              </a:rPr>
              <a:t>коричневим</a:t>
            </a:r>
            <a:r>
              <a:rPr lang="ru-RU" sz="2400" dirty="0"/>
              <a:t> і </a:t>
            </a:r>
            <a:r>
              <a:rPr lang="ru-RU" sz="2400" dirty="0">
                <a:solidFill>
                  <a:schemeClr val="accent4">
                    <a:lumMod val="50000"/>
                  </a:schemeClr>
                </a:solidFill>
              </a:rPr>
              <a:t>темно-</a:t>
            </a:r>
            <a:r>
              <a:rPr lang="ru-RU" sz="2400" dirty="0" err="1">
                <a:solidFill>
                  <a:schemeClr val="accent4">
                    <a:lumMod val="50000"/>
                  </a:schemeClr>
                </a:solidFill>
              </a:rPr>
              <a:t>коричневим</a:t>
            </a:r>
            <a:r>
              <a:rPr lang="ru-RU" sz="24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accent4">
                    <a:lumMod val="50000"/>
                  </a:schemeClr>
                </a:solidFill>
              </a:rPr>
              <a:t>кольором</a:t>
            </a:r>
            <a:r>
              <a:rPr lang="ru-RU" sz="2400" dirty="0"/>
              <a:t>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uk-UA" sz="2400" dirty="0"/>
              <a:t>Г</a:t>
            </a:r>
            <a:r>
              <a:rPr lang="ru-RU" sz="2400" dirty="0"/>
              <a:t>ори </a:t>
            </a:r>
            <a:r>
              <a:rPr lang="ru-RU" sz="2400" dirty="0" err="1"/>
              <a:t>утворюють</a:t>
            </a:r>
            <a:r>
              <a:rPr lang="ru-RU" sz="2400" dirty="0"/>
              <a:t> </a:t>
            </a:r>
            <a:r>
              <a:rPr lang="ru-RU" sz="2400" dirty="0" err="1"/>
              <a:t>гірські</a:t>
            </a:r>
            <a:r>
              <a:rPr lang="ru-RU" sz="2400" dirty="0"/>
              <a:t> </a:t>
            </a:r>
            <a:r>
              <a:rPr lang="ru-RU" sz="2400" dirty="0" err="1"/>
              <a:t>системи</a:t>
            </a:r>
            <a:endParaRPr lang="ru-RU" sz="24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48A3161-DB31-4A81-9FF3-ACCFBFFE33D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308" r="16839"/>
          <a:stretch/>
        </p:blipFill>
        <p:spPr>
          <a:xfrm>
            <a:off x="20" y="-1"/>
            <a:ext cx="5394940" cy="6858001"/>
          </a:xfrm>
          <a:custGeom>
            <a:avLst/>
            <a:gdLst>
              <a:gd name="connsiteX0" fmla="*/ 842596 w 5394960"/>
              <a:gd name="connsiteY0" fmla="*/ 0 h 6858000"/>
              <a:gd name="connsiteX1" fmla="*/ 5394960 w 5394960"/>
              <a:gd name="connsiteY1" fmla="*/ 0 h 6858000"/>
              <a:gd name="connsiteX2" fmla="*/ 5394960 w 5394960"/>
              <a:gd name="connsiteY2" fmla="*/ 21851 h 6858000"/>
              <a:gd name="connsiteX3" fmla="*/ 4365943 w 5394960"/>
              <a:gd name="connsiteY3" fmla="*/ 6858000 h 6858000"/>
              <a:gd name="connsiteX4" fmla="*/ 0 w 5394960"/>
              <a:gd name="connsiteY4" fmla="*/ 6858000 h 6858000"/>
              <a:gd name="connsiteX5" fmla="*/ 0 w 5394960"/>
              <a:gd name="connsiteY5" fmla="*/ 566615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  <p:sp>
        <p:nvSpPr>
          <p:cNvPr id="11" name="Isosceles Triangle 8">
            <a:extLst>
              <a:ext uri="{FF2B5EF4-FFF2-40B4-BE49-F238E27FC236}">
                <a16:creationId xmlns:a16="http://schemas.microsoft.com/office/drawing/2014/main" id="{3BCB5F6A-9EB0-40B0-9D13-3023E9A205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1487348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B9016A2-E3C9-47F3-B256-B4453D2826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449" y="216310"/>
            <a:ext cx="4934305" cy="657742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7D8344A-890F-48EC-9840-1C78067C6589}"/>
              </a:ext>
            </a:extLst>
          </p:cNvPr>
          <p:cNvSpPr txBox="1"/>
          <p:nvPr/>
        </p:nvSpPr>
        <p:spPr>
          <a:xfrm>
            <a:off x="2122683" y="285136"/>
            <a:ext cx="25367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dirty="0">
                <a:solidFill>
                  <a:schemeClr val="bg1"/>
                </a:solidFill>
              </a:rPr>
              <a:t>Гребінь</a:t>
            </a:r>
            <a:endParaRPr lang="ru-RU" b="1" i="1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1D679E8-B732-4894-9298-8B318A85B258}"/>
              </a:ext>
            </a:extLst>
          </p:cNvPr>
          <p:cNvSpPr txBox="1"/>
          <p:nvPr/>
        </p:nvSpPr>
        <p:spPr>
          <a:xfrm>
            <a:off x="2193336" y="285136"/>
            <a:ext cx="619283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            </a:t>
            </a:r>
            <a:r>
              <a:rPr lang="uk-UA" dirty="0">
                <a:solidFill>
                  <a:schemeClr val="bg1"/>
                </a:solidFill>
              </a:rPr>
              <a:t>- </a:t>
            </a:r>
            <a:r>
              <a:rPr lang="uk-UA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найвища частина </a:t>
            </a:r>
          </a:p>
          <a:p>
            <a:r>
              <a:rPr lang="uk-UA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хребта</a:t>
            </a:r>
          </a:p>
          <a:p>
            <a:endParaRPr lang="ru-RU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8467FCD-13FE-45AD-8DCD-17C0D9697F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0848" y="1452716"/>
            <a:ext cx="5939090" cy="395256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91D3496-BACF-423B-9881-C5507253A148}"/>
              </a:ext>
            </a:extLst>
          </p:cNvPr>
          <p:cNvSpPr txBox="1"/>
          <p:nvPr/>
        </p:nvSpPr>
        <p:spPr>
          <a:xfrm>
            <a:off x="5583232" y="2086811"/>
            <a:ext cx="27151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/>
              <a:t>Гірська країна</a:t>
            </a:r>
            <a:endParaRPr lang="ru-RU" sz="3600" b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C5B90AB-FE06-4334-98EB-AEF7D1D96FBA}"/>
              </a:ext>
            </a:extLst>
          </p:cNvPr>
          <p:cNvSpPr txBox="1"/>
          <p:nvPr/>
        </p:nvSpPr>
        <p:spPr>
          <a:xfrm>
            <a:off x="7885471" y="2394587"/>
            <a:ext cx="34314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/>
              <a:t>- скупчення гір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38545208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4F016300-BD14-411C-A0DD-FC30735012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2534" y="247010"/>
            <a:ext cx="11219698" cy="648808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2800" b="1" dirty="0">
                <a:solidFill>
                  <a:srgbClr val="FF0000"/>
                </a:solidFill>
              </a:rPr>
              <a:t>КЛАСИФІКАЦІЯ ГІР</a:t>
            </a:r>
            <a:endParaRPr lang="ru-RU" sz="2800" dirty="0">
              <a:solidFill>
                <a:srgbClr val="FF0000"/>
              </a:solidFill>
            </a:endParaRPr>
          </a:p>
          <a:p>
            <a:r>
              <a:rPr lang="uk-UA" sz="2400" b="1" dirty="0"/>
              <a:t>   І. ЗА ВИСОТОЮ</a:t>
            </a:r>
            <a:endParaRPr lang="ru-RU" sz="2400" dirty="0"/>
          </a:p>
          <a:p>
            <a:pPr marL="0" lvl="0" indent="0">
              <a:buNone/>
            </a:pPr>
            <a:r>
              <a:rPr lang="uk-UA" sz="2400" dirty="0"/>
              <a:t> - Низькі – до 1000 м.</a:t>
            </a:r>
            <a:endParaRPr lang="ru-RU" sz="2400" dirty="0"/>
          </a:p>
          <a:p>
            <a:pPr marL="0" lvl="0" indent="0">
              <a:buNone/>
            </a:pPr>
            <a:r>
              <a:rPr lang="uk-UA" sz="2400" dirty="0"/>
              <a:t> - Середні – 1000 – 2000 м.</a:t>
            </a:r>
            <a:endParaRPr lang="ru-RU" sz="2400" dirty="0"/>
          </a:p>
          <a:p>
            <a:pPr marL="0" lvl="0" indent="0">
              <a:buNone/>
            </a:pPr>
            <a:r>
              <a:rPr lang="uk-UA" sz="2400" dirty="0"/>
              <a:t> - Високі – понад 2000 м.</a:t>
            </a:r>
            <a:endParaRPr lang="ru-RU" sz="2400" dirty="0"/>
          </a:p>
          <a:p>
            <a:r>
              <a:rPr lang="uk-UA" sz="2400" b="1" dirty="0"/>
              <a:t>  ІІ. ЗА ВІКОМ</a:t>
            </a:r>
            <a:endParaRPr lang="ru-RU" sz="2400" dirty="0"/>
          </a:p>
          <a:p>
            <a:pPr marL="0" lvl="0" indent="0">
              <a:buNone/>
            </a:pPr>
            <a:r>
              <a:rPr lang="uk-UA" sz="2400" dirty="0"/>
              <a:t> - Молоді – шпилясті, високі</a:t>
            </a:r>
            <a:endParaRPr lang="ru-RU" sz="2400" dirty="0"/>
          </a:p>
          <a:p>
            <a:pPr marL="0" lvl="0" indent="0">
              <a:buNone/>
            </a:pPr>
            <a:r>
              <a:rPr lang="uk-UA" sz="2400" dirty="0"/>
              <a:t> - Старі – округлі вершини</a:t>
            </a:r>
            <a:endParaRPr lang="ru-RU" sz="2400" dirty="0"/>
          </a:p>
          <a:p>
            <a:r>
              <a:rPr lang="uk-UA" sz="2400" b="1" dirty="0"/>
              <a:t> ІІІ. ЗА СПОСОБОМ УТВОРЕННЯ</a:t>
            </a:r>
            <a:endParaRPr lang="ru-RU" sz="2400" dirty="0"/>
          </a:p>
          <a:p>
            <a:pPr marL="0" lvl="0" indent="0">
              <a:buNone/>
            </a:pPr>
            <a:r>
              <a:rPr lang="uk-UA" sz="2400" dirty="0"/>
              <a:t> - Вулканічні</a:t>
            </a:r>
            <a:endParaRPr lang="ru-RU" sz="2400" dirty="0"/>
          </a:p>
          <a:p>
            <a:pPr marL="0" lvl="0" indent="0">
              <a:buNone/>
            </a:pPr>
            <a:r>
              <a:rPr lang="uk-UA" sz="2400" dirty="0"/>
              <a:t> - Тектонічні:</a:t>
            </a:r>
            <a:endParaRPr lang="ru-RU" sz="2400" dirty="0"/>
          </a:p>
          <a:p>
            <a:pPr lvl="1"/>
            <a:r>
              <a:rPr lang="uk-UA" sz="2400" dirty="0"/>
              <a:t>Складчасті</a:t>
            </a:r>
            <a:endParaRPr lang="ru-RU" sz="2400" dirty="0"/>
          </a:p>
          <a:p>
            <a:pPr lvl="1"/>
            <a:r>
              <a:rPr lang="uk-UA" sz="2400" dirty="0"/>
              <a:t>Складчасто-</a:t>
            </a:r>
            <a:r>
              <a:rPr lang="uk-UA" sz="2400" dirty="0" err="1"/>
              <a:t>брилові</a:t>
            </a:r>
            <a:r>
              <a:rPr lang="uk-UA" sz="2400" dirty="0"/>
              <a:t> </a:t>
            </a:r>
            <a:endParaRPr lang="ru-RU" sz="2400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67B7AA3-F25B-4001-9578-548973FF28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5610" y="1735230"/>
            <a:ext cx="6286622" cy="3819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3774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06A3EED3-CAB2-48F9-AF8A-97ECF43B83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9776" y="122904"/>
            <a:ext cx="10472447" cy="659252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uk-UA" b="1" dirty="0"/>
              <a:t> </a:t>
            </a:r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Картографічний практикум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Нанести на контурну карту гірські системи світу </a:t>
            </a:r>
          </a:p>
          <a:p>
            <a:pPr marL="0" indent="0">
              <a:buNone/>
            </a:pPr>
            <a:r>
              <a:rPr lang="uk-UA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Східна півкуля</a:t>
            </a:r>
          </a:p>
          <a:p>
            <a:pPr marL="0" indent="0">
              <a:buNone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Карпати, </a:t>
            </a:r>
          </a:p>
          <a:p>
            <a:pPr marL="0" indent="0">
              <a:buNone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Кримські гори, </a:t>
            </a:r>
          </a:p>
          <a:p>
            <a:pPr marL="0" indent="0">
              <a:buNone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Альпи, </a:t>
            </a:r>
          </a:p>
          <a:p>
            <a:pPr marL="0" indent="0">
              <a:buNone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Уральські, </a:t>
            </a:r>
          </a:p>
          <a:p>
            <a:pPr marL="0" indent="0">
              <a:buNone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Кавказ, </a:t>
            </a:r>
          </a:p>
          <a:p>
            <a:pPr marL="0" indent="0">
              <a:buNone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Гімалаї з вершиною Джомолунгма.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Західна півкуля</a:t>
            </a:r>
            <a:endParaRPr lang="ru-RU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Кордильєри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marL="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Анди.</a:t>
            </a:r>
          </a:p>
        </p:txBody>
      </p:sp>
    </p:spTree>
    <p:extLst>
      <p:ext uri="{BB962C8B-B14F-4D97-AF65-F5344CB8AC3E}">
        <p14:creationId xmlns:p14="http://schemas.microsoft.com/office/powerpoint/2010/main" val="4326094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C50DD502-DD3A-4AE8-9CCF-8A49F1808027}"/>
              </a:ext>
            </a:extLst>
          </p:cNvPr>
          <p:cNvSpPr/>
          <p:nvPr/>
        </p:nvSpPr>
        <p:spPr>
          <a:xfrm>
            <a:off x="609600" y="28485"/>
            <a:ext cx="8908026" cy="68010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arenR"/>
              <a:tabLst>
                <a:tab pos="457200" algn="l"/>
              </a:tabLst>
            </a:pPr>
            <a:r>
              <a:rPr lang="uk-UA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Сьогодні я дізнався (дізналася)…</a:t>
            </a:r>
            <a:endParaRPr lang="ru-RU" sz="3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arenR"/>
              <a:tabLst>
                <a:tab pos="457200" algn="l"/>
              </a:tabLst>
            </a:pPr>
            <a:r>
              <a:rPr lang="uk-UA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Було цікаво…</a:t>
            </a:r>
            <a:endParaRPr lang="ru-RU" sz="3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arenR"/>
              <a:tabLst>
                <a:tab pos="457200" algn="l"/>
              </a:tabLst>
            </a:pPr>
            <a:r>
              <a:rPr lang="uk-UA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Я виконував завдання …</a:t>
            </a:r>
            <a:endParaRPr lang="ru-RU" sz="3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arenR"/>
              <a:tabLst>
                <a:tab pos="457200" algn="l"/>
              </a:tabLst>
            </a:pPr>
            <a:r>
              <a:rPr lang="uk-UA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Я зрозумів, що …</a:t>
            </a:r>
            <a:endParaRPr lang="ru-RU" sz="3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arenR"/>
              <a:tabLst>
                <a:tab pos="457200" algn="l"/>
              </a:tabLst>
            </a:pPr>
            <a:r>
              <a:rPr lang="uk-UA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Мене здивувало…</a:t>
            </a:r>
            <a:endParaRPr lang="ru-RU" sz="3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arenR"/>
              <a:tabLst>
                <a:tab pos="457200" algn="l"/>
              </a:tabLst>
            </a:pPr>
            <a:r>
              <a:rPr lang="uk-UA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Мені захотілося</a:t>
            </a:r>
            <a:r>
              <a:rPr lang="ru-RU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…</a:t>
            </a:r>
            <a:endParaRPr lang="ru-RU" sz="3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arenR"/>
              <a:tabLst>
                <a:tab pos="457200" algn="l"/>
              </a:tabLst>
            </a:pPr>
            <a:r>
              <a:rPr lang="ru-RU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Я </a:t>
            </a:r>
            <a:r>
              <a:rPr lang="uk-UA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</a:t>
            </a:r>
            <a:r>
              <a:rPr lang="ru-RU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пробую …</a:t>
            </a:r>
            <a:endParaRPr lang="ru-RU" sz="3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arenR"/>
              <a:tabLst>
                <a:tab pos="457200" algn="l"/>
              </a:tabLst>
            </a:pPr>
            <a:r>
              <a:rPr lang="ru-RU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Б</a:t>
            </a:r>
            <a:r>
              <a:rPr lang="uk-UA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уло</a:t>
            </a:r>
            <a:r>
              <a:rPr lang="uk-UA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важко</a:t>
            </a:r>
            <a:r>
              <a:rPr lang="ru-RU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…</a:t>
            </a:r>
            <a:endParaRPr lang="ru-RU" sz="3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arenR"/>
              <a:tabLst>
                <a:tab pos="457200" algn="l"/>
              </a:tabLst>
            </a:pPr>
            <a:r>
              <a:rPr lang="uk-UA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Я зміг …</a:t>
            </a:r>
            <a:endParaRPr lang="ru-RU" sz="3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826771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0807F93-2409-400B-B31F-4BD96A3A85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5400" dirty="0">
                <a:solidFill>
                  <a:srgbClr val="FF0000"/>
                </a:solidFill>
              </a:rPr>
              <a:t>Домашнє завдання:</a:t>
            </a:r>
            <a:endParaRPr lang="ru-RU" sz="5400" dirty="0">
              <a:solidFill>
                <a:srgbClr val="FF000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E0F30CC-E2CF-4A70-84E5-9CBDFC4E07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ru-RU" sz="3600" dirty="0" err="1"/>
              <a:t>Опрацювати</a:t>
            </a:r>
            <a:r>
              <a:rPr lang="ru-RU" sz="3600" dirty="0"/>
              <a:t> текст §</a:t>
            </a:r>
            <a:r>
              <a:rPr lang="uk-UA" sz="3600" dirty="0"/>
              <a:t> 27-28 </a:t>
            </a:r>
            <a:endParaRPr lang="ru-RU" sz="3600" dirty="0"/>
          </a:p>
          <a:p>
            <a:pPr lvl="0"/>
            <a:r>
              <a:rPr lang="ru-RU" sz="3600" dirty="0" err="1"/>
              <a:t>Скласти</a:t>
            </a:r>
            <a:r>
              <a:rPr lang="ru-RU" sz="3600" dirty="0"/>
              <a:t> </a:t>
            </a:r>
            <a:r>
              <a:rPr lang="ru-RU" sz="3600" dirty="0" err="1"/>
              <a:t>кросворд</a:t>
            </a:r>
            <a:r>
              <a:rPr lang="ru-RU" sz="3600" dirty="0"/>
              <a:t>, </a:t>
            </a:r>
            <a:r>
              <a:rPr lang="ru-RU" sz="3600" dirty="0" err="1"/>
              <a:t>використовуючи</a:t>
            </a:r>
            <a:r>
              <a:rPr lang="ru-RU" sz="3600" dirty="0"/>
              <a:t> </a:t>
            </a:r>
            <a:r>
              <a:rPr lang="ru-RU" sz="3600" dirty="0" err="1"/>
              <a:t>назви</a:t>
            </a:r>
            <a:r>
              <a:rPr lang="ru-RU" sz="3600" dirty="0"/>
              <a:t> </a:t>
            </a:r>
            <a:r>
              <a:rPr lang="ru-RU" sz="3600" dirty="0" err="1"/>
              <a:t>рівнин</a:t>
            </a:r>
            <a:r>
              <a:rPr lang="ru-RU" sz="3600" dirty="0"/>
              <a:t>, </a:t>
            </a:r>
            <a:r>
              <a:rPr lang="ru-RU" sz="3600" dirty="0" err="1"/>
              <a:t>височин</a:t>
            </a:r>
            <a:r>
              <a:rPr lang="ru-RU" sz="3600" dirty="0"/>
              <a:t>, </a:t>
            </a:r>
            <a:r>
              <a:rPr lang="ru-RU" sz="3600" dirty="0" err="1"/>
              <a:t>гір</a:t>
            </a:r>
            <a:r>
              <a:rPr lang="uk-UA" sz="3600" dirty="0"/>
              <a:t> (за бажанням)</a:t>
            </a:r>
            <a:endParaRPr lang="ru-RU" sz="3600" dirty="0"/>
          </a:p>
          <a:p>
            <a:r>
              <a:rPr lang="uk-UA" sz="3600" dirty="0"/>
              <a:t>Вправи з географії на інтерактивній платформі </a:t>
            </a:r>
            <a:r>
              <a:rPr lang="uk-UA" sz="3600" u="sng" dirty="0">
                <a:hlinkClick r:id="rId2"/>
              </a:rPr>
              <a:t>https://learningapps.org/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688943314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373</Words>
  <Application>Microsoft Office PowerPoint</Application>
  <PresentationFormat>Широкоэкранный</PresentationFormat>
  <Paragraphs>93</Paragraphs>
  <Slides>18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4" baseType="lpstr">
      <vt:lpstr>Arial</vt:lpstr>
      <vt:lpstr>Calibri</vt:lpstr>
      <vt:lpstr>Times New Roman</vt:lpstr>
      <vt:lpstr>Trebuchet MS</vt:lpstr>
      <vt:lpstr>Wingdings 3</vt:lpstr>
      <vt:lpstr>Аспект</vt:lpstr>
      <vt:lpstr>ОСНОВНІ ФОРМИ РЕЛЬЄФУ ЗЕМЛІ: ГОРИ І РІВНИНИ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Картографічний практикум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Домашнє завдання: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ОСНОВНІ ФОРМИ РЕЛЬЄФУ ЗЕМЛІ: ГОРИ І РІВНИНИ</dc:title>
  <dc:creator>a0999705756@outlook.com</dc:creator>
  <cp:lastModifiedBy>a0999705756@outlook.com</cp:lastModifiedBy>
  <cp:revision>2</cp:revision>
  <dcterms:created xsi:type="dcterms:W3CDTF">2018-12-04T19:45:50Z</dcterms:created>
  <dcterms:modified xsi:type="dcterms:W3CDTF">2018-12-04T21:20:54Z</dcterms:modified>
</cp:coreProperties>
</file>