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7" r:id="rId2"/>
    <p:sldId id="279" r:id="rId3"/>
    <p:sldId id="295" r:id="rId4"/>
    <p:sldId id="281" r:id="rId5"/>
    <p:sldId id="282" r:id="rId6"/>
    <p:sldId id="297" r:id="rId7"/>
    <p:sldId id="296" r:id="rId8"/>
    <p:sldId id="301" r:id="rId9"/>
    <p:sldId id="284" r:id="rId10"/>
    <p:sldId id="258" r:id="rId11"/>
    <p:sldId id="300" r:id="rId12"/>
    <p:sldId id="285" r:id="rId13"/>
    <p:sldId id="286" r:id="rId14"/>
    <p:sldId id="299" r:id="rId15"/>
    <p:sldId id="278" r:id="rId16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13B5"/>
    <a:srgbClr val="EE12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574" autoAdjust="0"/>
    <p:restoredTop sz="94660"/>
  </p:normalViewPr>
  <p:slideViewPr>
    <p:cSldViewPr>
      <p:cViewPr varScale="1">
        <p:scale>
          <a:sx n="80" d="100"/>
          <a:sy n="80" d="100"/>
        </p:scale>
        <p:origin x="68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3239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Click to edit Master text styles</a:t>
            </a:r>
          </a:p>
          <a:p>
            <a:pPr lvl="1"/>
            <a:r>
              <a:rPr lang="ru-RU" noProof="0" smtClean="0"/>
              <a:t>Second level</a:t>
            </a:r>
          </a:p>
          <a:p>
            <a:pPr lvl="2"/>
            <a:r>
              <a:rPr lang="ru-RU" noProof="0" smtClean="0"/>
              <a:t>Third level</a:t>
            </a:r>
          </a:p>
          <a:p>
            <a:pPr lvl="3"/>
            <a:r>
              <a:rPr lang="ru-RU" noProof="0" smtClean="0"/>
              <a:t>Fourth level</a:t>
            </a:r>
          </a:p>
          <a:p>
            <a:pPr lvl="4"/>
            <a:r>
              <a:rPr lang="ru-RU" noProof="0" smtClean="0"/>
              <a:t>Fifth level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3A1D36F-CBE7-415A-965F-44B949D8BA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3887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1" y="3357563"/>
            <a:ext cx="8879417" cy="107950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3417" y="4029076"/>
            <a:ext cx="8534400" cy="409575"/>
          </a:xfrm>
        </p:spPr>
        <p:txBody>
          <a:bodyPr/>
          <a:lstStyle>
            <a:lvl1pPr marL="0" indent="0">
              <a:buFontTx/>
              <a:buNone/>
              <a:defRPr sz="2000" b="1"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3933" y="3141663"/>
            <a:ext cx="10363200" cy="1109662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734642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3703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35741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390651" y="2997200"/>
            <a:ext cx="4993216" cy="36718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587067" y="2997200"/>
            <a:ext cx="4995333" cy="36718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436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3342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661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3565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161249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735060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1635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097434" y="2349500"/>
            <a:ext cx="2567517" cy="43195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390651" y="2349500"/>
            <a:ext cx="7503583" cy="43195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0711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73201" y="2349500"/>
            <a:ext cx="10191751" cy="64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7"/>
          <p:cNvSpPr>
            <a:spLocks noChangeArrowheads="1"/>
          </p:cNvSpPr>
          <p:nvPr/>
        </p:nvSpPr>
        <p:spPr bwMode="auto">
          <a:xfrm>
            <a:off x="0" y="5805488"/>
            <a:ext cx="12192000" cy="1052512"/>
          </a:xfrm>
          <a:prstGeom prst="rect">
            <a:avLst/>
          </a:prstGeom>
          <a:gradFill rotWithShape="1">
            <a:gsLst>
              <a:gs pos="0">
                <a:schemeClr val="folHlink">
                  <a:alpha val="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90651" y="2997200"/>
            <a:ext cx="10191749" cy="3671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5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title"/>
          </p:nvPr>
        </p:nvSpPr>
        <p:spPr>
          <a:xfrm>
            <a:off x="1703513" y="2708920"/>
            <a:ext cx="8713787" cy="2304256"/>
          </a:xfrm>
          <a:noFill/>
        </p:spPr>
        <p:txBody>
          <a:bodyPr/>
          <a:lstStyle/>
          <a:p>
            <a:pPr algn="ctr" eaLnBrk="1" hangingPunct="1"/>
            <a:r>
              <a:rPr lang="uk-UA" sz="5400" b="1" dirty="0">
                <a:solidFill>
                  <a:srgbClr val="C00000"/>
                </a:solidFill>
              </a:rPr>
              <a:t>Світове господарство.</a:t>
            </a:r>
            <a:br>
              <a:rPr lang="uk-UA" sz="5400" b="1" dirty="0">
                <a:solidFill>
                  <a:srgbClr val="C00000"/>
                </a:solidFill>
              </a:rPr>
            </a:br>
            <a:r>
              <a:rPr lang="uk-UA" sz="5400" b="1" dirty="0">
                <a:solidFill>
                  <a:srgbClr val="C00000"/>
                </a:solidFill>
              </a:rPr>
              <a:t>Міжнародний поділ праці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title"/>
          </p:nvPr>
        </p:nvSpPr>
        <p:spPr>
          <a:xfrm>
            <a:off x="1703512" y="332657"/>
            <a:ext cx="7632848" cy="2016125"/>
          </a:xfrm>
          <a:noFill/>
        </p:spPr>
        <p:txBody>
          <a:bodyPr/>
          <a:lstStyle/>
          <a:p>
            <a:r>
              <a:rPr lang="uk-UA" sz="4000" b="1" dirty="0">
                <a:solidFill>
                  <a:srgbClr val="FF0000"/>
                </a:solidFill>
              </a:rPr>
              <a:t>Як ви гадаєте, </a:t>
            </a:r>
            <a:r>
              <a:rPr lang="uk-UA" sz="4000" b="1" dirty="0">
                <a:solidFill>
                  <a:srgbClr val="FF0000"/>
                </a:solidFill>
              </a:rPr>
              <a:t>які товари</a:t>
            </a:r>
            <a:br>
              <a:rPr lang="uk-UA" sz="4000" b="1" dirty="0">
                <a:solidFill>
                  <a:srgbClr val="FF0000"/>
                </a:solidFill>
              </a:rPr>
            </a:br>
            <a:r>
              <a:rPr lang="uk-UA" sz="4000" b="1" dirty="0">
                <a:solidFill>
                  <a:srgbClr val="FF0000"/>
                </a:solidFill>
              </a:rPr>
              <a:t> на світовий ринок </a:t>
            </a:r>
            <a:r>
              <a:rPr lang="uk-UA" sz="4000" b="1" dirty="0">
                <a:solidFill>
                  <a:srgbClr val="FF0000"/>
                </a:solidFill>
              </a:rPr>
              <a:t/>
            </a:r>
            <a:br>
              <a:rPr lang="uk-UA" sz="4000" b="1" dirty="0">
                <a:solidFill>
                  <a:srgbClr val="FF0000"/>
                </a:solidFill>
              </a:rPr>
            </a:br>
            <a:r>
              <a:rPr lang="uk-UA" sz="4000" b="1" dirty="0">
                <a:solidFill>
                  <a:srgbClr val="FF0000"/>
                </a:solidFill>
              </a:rPr>
              <a:t>постачає </a:t>
            </a:r>
            <a:r>
              <a:rPr lang="uk-UA" sz="4000" b="1" dirty="0">
                <a:solidFill>
                  <a:srgbClr val="FF0000"/>
                </a:solidFill>
              </a:rPr>
              <a:t>Україна?</a:t>
            </a:r>
            <a:br>
              <a:rPr lang="uk-UA" sz="4000" b="1" dirty="0">
                <a:solidFill>
                  <a:srgbClr val="FF0000"/>
                </a:solidFill>
              </a:rPr>
            </a:br>
            <a:endParaRPr lang="uk-UA" sz="4000" b="1" dirty="0">
              <a:solidFill>
                <a:srgbClr val="C00000"/>
              </a:solidFill>
            </a:endParaRPr>
          </a:p>
        </p:txBody>
      </p:sp>
      <p:sp>
        <p:nvSpPr>
          <p:cNvPr id="409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703513" y="2708920"/>
            <a:ext cx="8075613" cy="2952750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uk-UA" sz="2400" b="1" dirty="0"/>
              <a:t>Сільськогосподарську </a:t>
            </a:r>
            <a:r>
              <a:rPr lang="uk-UA" sz="2400" b="1" dirty="0"/>
              <a:t>сировину, мінеральні продукти, продукцію хімічної промисловості, каучук, </a:t>
            </a:r>
            <a:r>
              <a:rPr lang="uk-UA" sz="2400" b="1" dirty="0"/>
              <a:t>шкіряні </a:t>
            </a:r>
            <a:r>
              <a:rPr lang="uk-UA" sz="2400" b="1" dirty="0"/>
              <a:t>вироби й сировину, целюлозо-паперові вироби, </a:t>
            </a:r>
            <a:r>
              <a:rPr lang="uk-UA" sz="2400" b="1" dirty="0"/>
              <a:t>текстиль, </a:t>
            </a:r>
            <a:r>
              <a:rPr lang="uk-UA" sz="2400" b="1" dirty="0"/>
              <a:t>обладнання, </a:t>
            </a:r>
            <a:r>
              <a:rPr lang="uk-UA" sz="2400" b="1" dirty="0"/>
              <a:t>транспорт</a:t>
            </a:r>
            <a:r>
              <a:rPr lang="uk-UA" sz="2400" dirty="0"/>
              <a:t>,</a:t>
            </a:r>
            <a:r>
              <a:rPr lang="ru-RU" sz="2400" b="1" dirty="0"/>
              <a:t> </a:t>
            </a:r>
            <a:r>
              <a:rPr lang="ru-RU" sz="2400" b="1" dirty="0" err="1"/>
              <a:t>чорні</a:t>
            </a:r>
            <a:r>
              <a:rPr lang="ru-RU" sz="2400" b="1" dirty="0"/>
              <a:t> та </a:t>
            </a:r>
            <a:r>
              <a:rPr lang="ru-RU" sz="2400" b="1" dirty="0" err="1"/>
              <a:t>кольорові</a:t>
            </a:r>
            <a:r>
              <a:rPr lang="ru-RU" sz="2400" b="1" dirty="0"/>
              <a:t> метали, </a:t>
            </a:r>
            <a:r>
              <a:rPr lang="ru-RU" sz="2400" b="1" dirty="0" err="1"/>
              <a:t>добрива</a:t>
            </a:r>
            <a:r>
              <a:rPr lang="ru-RU" sz="2400" b="1" dirty="0"/>
              <a:t>, </a:t>
            </a:r>
            <a:r>
              <a:rPr lang="ru-RU" sz="2400" b="1" dirty="0" err="1"/>
              <a:t>бавовна</a:t>
            </a:r>
            <a:r>
              <a:rPr lang="ru-RU" sz="2400" b="1" dirty="0"/>
              <a:t> та волокно.</a:t>
            </a:r>
          </a:p>
          <a:p>
            <a:pPr>
              <a:lnSpc>
                <a:spcPct val="150000"/>
              </a:lnSpc>
              <a:defRPr/>
            </a:pPr>
            <a:r>
              <a:rPr lang="uk-UA" sz="2400" dirty="0"/>
              <a:t/>
            </a:r>
            <a:br>
              <a:rPr lang="uk-UA" sz="2400" dirty="0"/>
            </a:br>
            <a:endParaRPr lang="uk-UA" sz="2400" dirty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  <a:defRPr/>
            </a:pPr>
            <a:endParaRPr lang="uk-UA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111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0380" y="1700808"/>
            <a:ext cx="7920880" cy="1800200"/>
          </a:xfrm>
        </p:spPr>
        <p:txBody>
          <a:bodyPr/>
          <a:lstStyle/>
          <a:p>
            <a:r>
              <a:rPr lang="uk-UA" dirty="0" smtClean="0"/>
              <a:t>Для налагодження зав'язків між країнами, уряди цих країн беруть участь у </a:t>
            </a:r>
            <a:r>
              <a:rPr lang="uk-UA" u="sng" dirty="0" smtClean="0"/>
              <a:t>міжнародних організаціях </a:t>
            </a:r>
            <a:endParaRPr lang="ru-RU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0381" y="3356992"/>
            <a:ext cx="8840139" cy="2664024"/>
          </a:xfrm>
        </p:spPr>
        <p:txBody>
          <a:bodyPr/>
          <a:lstStyle/>
          <a:p>
            <a:r>
              <a:rPr lang="uk-UA" i="1" dirty="0" smtClean="0"/>
              <a:t>Організація Об'єднаних націй </a:t>
            </a:r>
            <a:r>
              <a:rPr lang="uk-UA" dirty="0" smtClean="0"/>
              <a:t>(ООН) – 193 країни</a:t>
            </a:r>
          </a:p>
          <a:p>
            <a:r>
              <a:rPr lang="uk-UA" i="1" dirty="0" smtClean="0"/>
              <a:t>Світова Організація Торгівлі </a:t>
            </a:r>
            <a:r>
              <a:rPr lang="uk-UA" dirty="0" smtClean="0"/>
              <a:t>(СОТ) – 156 країн</a:t>
            </a:r>
          </a:p>
          <a:p>
            <a:r>
              <a:rPr lang="uk-UA" i="1" dirty="0" smtClean="0"/>
              <a:t>Міжнародний валютний фонд </a:t>
            </a:r>
            <a:r>
              <a:rPr lang="uk-UA" dirty="0" smtClean="0"/>
              <a:t>(МВФ) – 189 країн</a:t>
            </a:r>
          </a:p>
          <a:p>
            <a:pPr marL="0" indent="0">
              <a:buNone/>
            </a:pPr>
            <a:r>
              <a:rPr lang="uk-UA" u="sng" dirty="0" smtClean="0"/>
              <a:t>Регіональні організації</a:t>
            </a:r>
          </a:p>
          <a:p>
            <a:r>
              <a:rPr lang="uk-UA" dirty="0" smtClean="0"/>
              <a:t>Європейський Союз (ЄС) – 28 країн</a:t>
            </a:r>
          </a:p>
          <a:p>
            <a:r>
              <a:rPr lang="uk-UA" dirty="0" smtClean="0"/>
              <a:t>НАТО – 28 країн</a:t>
            </a:r>
          </a:p>
          <a:p>
            <a:r>
              <a:rPr lang="uk-UA" dirty="0" smtClean="0"/>
              <a:t>Співдружність незалежних держав (СНД)- 9 країн</a:t>
            </a:r>
          </a:p>
          <a:p>
            <a:endParaRPr lang="uk-UA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8008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2063553" y="1844824"/>
            <a:ext cx="8075613" cy="4320480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  <a:defRPr/>
            </a:pPr>
            <a:r>
              <a:rPr lang="ru-RU" altLang="ko-KR" sz="4000" b="1" dirty="0" err="1">
                <a:solidFill>
                  <a:srgbClr val="C00000"/>
                </a:solidFill>
                <a:ea typeface="굴림" charset="-127"/>
              </a:rPr>
              <a:t>Світове</a:t>
            </a:r>
            <a:r>
              <a:rPr lang="ru-RU" altLang="ko-KR" sz="4000" b="1" dirty="0">
                <a:solidFill>
                  <a:srgbClr val="C00000"/>
                </a:solidFill>
                <a:ea typeface="굴림" charset="-127"/>
              </a:rPr>
              <a:t> </a:t>
            </a:r>
            <a:r>
              <a:rPr lang="ru-RU" altLang="ko-KR" sz="4000" b="1" dirty="0" err="1">
                <a:solidFill>
                  <a:srgbClr val="C00000"/>
                </a:solidFill>
                <a:ea typeface="굴림" charset="-127"/>
              </a:rPr>
              <a:t>господарство</a:t>
            </a:r>
            <a:r>
              <a:rPr lang="ru-RU" altLang="ko-KR" sz="4000" b="1" dirty="0">
                <a:solidFill>
                  <a:srgbClr val="C00000"/>
                </a:solidFill>
                <a:ea typeface="굴림" charset="-127"/>
              </a:rPr>
              <a:t> </a:t>
            </a:r>
            <a:r>
              <a:rPr lang="ru-RU" altLang="ko-KR" sz="2600" dirty="0">
                <a:solidFill>
                  <a:srgbClr val="FFFF00"/>
                </a:solidFill>
                <a:ea typeface="굴림" charset="-127"/>
              </a:rPr>
              <a:t>— </a:t>
            </a:r>
            <a:r>
              <a:rPr lang="ru-RU" altLang="ko-KR" sz="3600" dirty="0">
                <a:solidFill>
                  <a:srgbClr val="FFFF00"/>
                </a:solidFill>
                <a:ea typeface="굴림" charset="-127"/>
              </a:rPr>
              <a:t>система </a:t>
            </a:r>
            <a:r>
              <a:rPr lang="ru-RU" altLang="ko-KR" sz="3600" dirty="0" err="1">
                <a:solidFill>
                  <a:srgbClr val="FFFF00"/>
                </a:solidFill>
                <a:ea typeface="굴림" charset="-127"/>
              </a:rPr>
              <a:t>взаємодіючих</a:t>
            </a:r>
            <a:r>
              <a:rPr lang="ru-RU" altLang="ko-KR" sz="3600" dirty="0">
                <a:solidFill>
                  <a:srgbClr val="FFFF00"/>
                </a:solidFill>
                <a:ea typeface="굴림" charset="-127"/>
              </a:rPr>
              <a:t> </a:t>
            </a:r>
            <a:r>
              <a:rPr lang="ru-RU" altLang="ko-KR" sz="3600" dirty="0" err="1">
                <a:solidFill>
                  <a:srgbClr val="FFFF00"/>
                </a:solidFill>
                <a:ea typeface="굴림" charset="-127"/>
              </a:rPr>
              <a:t>господарств</a:t>
            </a:r>
            <a:r>
              <a:rPr lang="ru-RU" altLang="ko-KR" sz="3600" dirty="0">
                <a:solidFill>
                  <a:srgbClr val="FFFF00"/>
                </a:solidFill>
                <a:ea typeface="굴림" charset="-127"/>
              </a:rPr>
              <a:t> усіх </a:t>
            </a:r>
            <a:r>
              <a:rPr lang="ru-RU" altLang="ko-KR" sz="3600" dirty="0" err="1">
                <a:solidFill>
                  <a:srgbClr val="FFFF00"/>
                </a:solidFill>
                <a:ea typeface="굴림" charset="-127"/>
              </a:rPr>
              <a:t>країн</a:t>
            </a:r>
            <a:r>
              <a:rPr lang="ru-RU" altLang="ko-KR" sz="3600" dirty="0">
                <a:solidFill>
                  <a:srgbClr val="FFFF00"/>
                </a:solidFill>
                <a:ea typeface="굴림" charset="-127"/>
              </a:rPr>
              <a:t> </a:t>
            </a:r>
            <a:r>
              <a:rPr lang="ru-RU" altLang="ko-KR" sz="3600" dirty="0" err="1">
                <a:solidFill>
                  <a:srgbClr val="FFFF00"/>
                </a:solidFill>
                <a:ea typeface="굴림" charset="-127"/>
              </a:rPr>
              <a:t>світу</a:t>
            </a:r>
            <a:r>
              <a:rPr lang="ru-RU" altLang="ko-KR" sz="3600" dirty="0">
                <a:solidFill>
                  <a:srgbClr val="FFFF00"/>
                </a:solidFill>
                <a:ea typeface="굴림" charset="-127"/>
              </a:rPr>
              <a:t>, </a:t>
            </a:r>
            <a:r>
              <a:rPr lang="ru-RU" altLang="ko-KR" sz="3600" dirty="0" err="1">
                <a:solidFill>
                  <a:srgbClr val="FFFF00"/>
                </a:solidFill>
                <a:ea typeface="굴림" charset="-127"/>
              </a:rPr>
              <a:t>які</a:t>
            </a:r>
            <a:r>
              <a:rPr lang="ru-RU" altLang="ko-KR" sz="3600" dirty="0">
                <a:solidFill>
                  <a:srgbClr val="FFFF00"/>
                </a:solidFill>
                <a:ea typeface="굴림" charset="-127"/>
              </a:rPr>
              <a:t> </a:t>
            </a:r>
            <a:r>
              <a:rPr lang="ru-RU" altLang="ko-KR" sz="3600" dirty="0" err="1">
                <a:solidFill>
                  <a:srgbClr val="FFFF00"/>
                </a:solidFill>
                <a:ea typeface="굴림" charset="-127"/>
              </a:rPr>
              <a:t>взаємоповязані</a:t>
            </a:r>
            <a:r>
              <a:rPr lang="ru-RU" altLang="ko-KR" sz="3600" dirty="0">
                <a:solidFill>
                  <a:srgbClr val="FFFF00"/>
                </a:solidFill>
                <a:ea typeface="굴림" charset="-127"/>
              </a:rPr>
              <a:t> </a:t>
            </a:r>
            <a:r>
              <a:rPr lang="ru-RU" altLang="ko-KR" sz="3600" dirty="0" err="1">
                <a:solidFill>
                  <a:srgbClr val="FFFF00"/>
                </a:solidFill>
                <a:ea typeface="굴림" charset="-127"/>
              </a:rPr>
              <a:t>різними</a:t>
            </a:r>
            <a:r>
              <a:rPr lang="ru-RU" altLang="ko-KR" sz="3600" dirty="0">
                <a:solidFill>
                  <a:srgbClr val="FFFF00"/>
                </a:solidFill>
                <a:ea typeface="굴림" charset="-127"/>
              </a:rPr>
              <a:t> формами </a:t>
            </a:r>
            <a:r>
              <a:rPr lang="ru-RU" altLang="ko-KR" sz="3600" dirty="0" err="1">
                <a:solidFill>
                  <a:srgbClr val="FFFF00"/>
                </a:solidFill>
                <a:ea typeface="굴림" charset="-127"/>
              </a:rPr>
              <a:t>міжнародних</a:t>
            </a:r>
            <a:r>
              <a:rPr lang="ru-RU" altLang="ko-KR" sz="3600" dirty="0">
                <a:solidFill>
                  <a:srgbClr val="FFFF00"/>
                </a:solidFill>
                <a:ea typeface="굴림" charset="-127"/>
              </a:rPr>
              <a:t> </a:t>
            </a:r>
            <a:r>
              <a:rPr lang="ru-RU" altLang="ko-KR" sz="3600" dirty="0" err="1">
                <a:solidFill>
                  <a:srgbClr val="FFFF00"/>
                </a:solidFill>
                <a:ea typeface="굴림" charset="-127"/>
              </a:rPr>
              <a:t>економічних</a:t>
            </a:r>
            <a:r>
              <a:rPr lang="ru-RU" altLang="ko-KR" sz="3600" dirty="0">
                <a:solidFill>
                  <a:srgbClr val="FFFF00"/>
                </a:solidFill>
                <a:ea typeface="굴림" charset="-127"/>
              </a:rPr>
              <a:t> </a:t>
            </a:r>
            <a:r>
              <a:rPr lang="ru-RU" altLang="ko-KR" sz="3600" dirty="0">
                <a:solidFill>
                  <a:srgbClr val="FFFF00"/>
                </a:solidFill>
                <a:ea typeface="굴림" charset="-127"/>
              </a:rPr>
              <a:t> </a:t>
            </a:r>
            <a:r>
              <a:rPr lang="ru-RU" altLang="ko-KR" sz="3600" dirty="0" err="1">
                <a:solidFill>
                  <a:srgbClr val="FFFF00"/>
                </a:solidFill>
                <a:ea typeface="굴림" charset="-127"/>
              </a:rPr>
              <a:t>зв'язків</a:t>
            </a:r>
            <a:r>
              <a:rPr lang="ru-RU" altLang="ko-KR" sz="3600" dirty="0">
                <a:solidFill>
                  <a:srgbClr val="FFFF00"/>
                </a:solidFill>
                <a:ea typeface="굴림" charset="-127"/>
              </a:rPr>
              <a:t>(</a:t>
            </a:r>
            <a:r>
              <a:rPr lang="ru-RU" altLang="ko-KR" sz="3600" dirty="0" err="1">
                <a:solidFill>
                  <a:srgbClr val="FFFF00"/>
                </a:solidFill>
                <a:ea typeface="굴림" charset="-127"/>
              </a:rPr>
              <a:t>міжнародним</a:t>
            </a:r>
            <a:r>
              <a:rPr lang="ru-RU" altLang="ko-KR" sz="3600" dirty="0">
                <a:solidFill>
                  <a:srgbClr val="FFFF00"/>
                </a:solidFill>
                <a:ea typeface="굴림" charset="-127"/>
              </a:rPr>
              <a:t> </a:t>
            </a:r>
            <a:r>
              <a:rPr lang="ru-RU" altLang="ko-KR" sz="3600" dirty="0" err="1">
                <a:solidFill>
                  <a:srgbClr val="FFFF00"/>
                </a:solidFill>
                <a:ea typeface="굴림" charset="-127"/>
              </a:rPr>
              <a:t>поділом</a:t>
            </a:r>
            <a:r>
              <a:rPr lang="ru-RU" altLang="ko-KR" sz="3600" dirty="0">
                <a:solidFill>
                  <a:srgbClr val="FFFF00"/>
                </a:solidFill>
                <a:ea typeface="굴림" charset="-127"/>
              </a:rPr>
              <a:t> </a:t>
            </a:r>
            <a:r>
              <a:rPr lang="ru-RU" altLang="ko-KR" sz="3600" dirty="0" err="1">
                <a:solidFill>
                  <a:srgbClr val="FFFF00"/>
                </a:solidFill>
                <a:ea typeface="굴림" charset="-127"/>
              </a:rPr>
              <a:t>праці</a:t>
            </a:r>
            <a:r>
              <a:rPr lang="ru-RU" altLang="ko-KR" sz="3600" dirty="0">
                <a:solidFill>
                  <a:srgbClr val="FFFF00"/>
                </a:solidFill>
                <a:ea typeface="굴림" charset="-127"/>
              </a:rPr>
              <a:t>).</a:t>
            </a:r>
            <a:endParaRPr lang="en-US" altLang="ko-KR" sz="3600" dirty="0">
              <a:solidFill>
                <a:srgbClr val="FFFF00"/>
              </a:solidFill>
              <a:ea typeface="굴림" charset="-127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uk-UA" sz="1200" dirty="0"/>
          </a:p>
        </p:txBody>
      </p:sp>
    </p:spTree>
    <p:extLst>
      <p:ext uri="{BB962C8B-B14F-4D97-AF65-F5344CB8AC3E}">
        <p14:creationId xmlns:p14="http://schemas.microsoft.com/office/powerpoint/2010/main" val="3347668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4114" y="1851508"/>
            <a:ext cx="7643813" cy="2088232"/>
          </a:xfrm>
        </p:spPr>
        <p:txBody>
          <a:bodyPr/>
          <a:lstStyle/>
          <a:p>
            <a:r>
              <a:rPr lang="uk-UA" dirty="0" smtClean="0"/>
              <a:t>Національні економіки взаємодіють у системі світового господарства за законами географічного поділу праці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35560" y="3939740"/>
            <a:ext cx="7643812" cy="3671888"/>
          </a:xfrm>
        </p:spPr>
        <p:txBody>
          <a:bodyPr/>
          <a:lstStyle/>
          <a:p>
            <a:pPr marL="0" indent="0">
              <a:buNone/>
            </a:pPr>
            <a:r>
              <a:rPr lang="uk-UA" sz="2400" b="1" dirty="0">
                <a:solidFill>
                  <a:srgbClr val="FF0000"/>
                </a:solidFill>
              </a:rPr>
              <a:t>Географічний (територіальний,) поділ праці  </a:t>
            </a:r>
            <a:r>
              <a:rPr lang="uk-UA" sz="2400" b="1" dirty="0"/>
              <a:t>передбачає формування господарської </a:t>
            </a:r>
            <a:r>
              <a:rPr lang="uk-UA" sz="2400" b="1" i="1" u="sng" dirty="0"/>
              <a:t>спеціалізації</a:t>
            </a:r>
            <a:r>
              <a:rPr lang="uk-UA" sz="2400" b="1" dirty="0"/>
              <a:t> територій та товарний обмін між ними результатами своєї господарської діяльності</a:t>
            </a:r>
            <a:r>
              <a:rPr lang="uk-UA" sz="2400" dirty="0"/>
              <a:t>. </a:t>
            </a:r>
          </a:p>
          <a:p>
            <a:r>
              <a:rPr lang="uk-UA" sz="2400" dirty="0"/>
              <a:t>Внутрішньодержавний</a:t>
            </a:r>
          </a:p>
          <a:p>
            <a:r>
              <a:rPr lang="uk-UA" sz="2400" dirty="0"/>
              <a:t>Міжнародний</a:t>
            </a:r>
            <a:endParaRPr lang="uk-UA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073" y="5517232"/>
            <a:ext cx="1811465" cy="1230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276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FF00"/>
                </a:solidFill>
              </a:rPr>
              <a:t>Спеціалізація території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ц</a:t>
            </a:r>
            <a:r>
              <a:rPr lang="uk-UA" dirty="0" smtClean="0"/>
              <a:t>е виробництво на ній певних видів продукції , призначеної для обміну, тобто в обсягах, що значно перевищують власні потреби.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3013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024188" y="2998789"/>
            <a:ext cx="7643812" cy="2663825"/>
          </a:xfrm>
        </p:spPr>
        <p:txBody>
          <a:bodyPr/>
          <a:lstStyle/>
          <a:p>
            <a:pPr marL="0" indent="0">
              <a:buNone/>
            </a:pPr>
            <a:r>
              <a:rPr lang="uk-UA" b="1" dirty="0" smtClean="0"/>
              <a:t>Міжнародний поділ праці </a:t>
            </a:r>
            <a:r>
              <a:rPr lang="uk-UA" dirty="0" smtClean="0"/>
              <a:t>– </a:t>
            </a:r>
            <a:r>
              <a:rPr lang="uk-UA" dirty="0" smtClean="0">
                <a:solidFill>
                  <a:srgbClr val="FFFF00"/>
                </a:solidFill>
              </a:rPr>
              <a:t>спеціалізація країн на виробництві певних товарів і послуг та обмін між ними.</a:t>
            </a:r>
          </a:p>
          <a:p>
            <a:pPr marL="0" indent="0">
              <a:buNone/>
            </a:pPr>
            <a:r>
              <a:rPr lang="uk-UA" b="1" dirty="0" smtClean="0"/>
              <a:t>Світовий ринок </a:t>
            </a:r>
            <a:r>
              <a:rPr lang="uk-UA" dirty="0" smtClean="0">
                <a:solidFill>
                  <a:srgbClr val="FFFF00"/>
                </a:solidFill>
              </a:rPr>
              <a:t>– це сфера товарно – грошових відносин між країнами.</a:t>
            </a:r>
            <a:endParaRPr lang="uk-UA" dirty="0">
              <a:solidFill>
                <a:srgbClr val="FFFF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192" y="5238036"/>
            <a:ext cx="2384191" cy="1619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8200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2203" y="188640"/>
            <a:ext cx="4559829" cy="25649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576" y="-82748"/>
            <a:ext cx="8194884" cy="690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9280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3513" y="404664"/>
            <a:ext cx="7012085" cy="1153964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Сучасні тенденції в</a:t>
            </a:r>
            <a:br>
              <a:rPr lang="uk-UA" b="1" dirty="0" smtClean="0">
                <a:solidFill>
                  <a:srgbClr val="C00000"/>
                </a:solidFill>
              </a:rPr>
            </a:br>
            <a:r>
              <a:rPr lang="uk-UA" b="1" dirty="0" smtClean="0">
                <a:solidFill>
                  <a:srgbClr val="C00000"/>
                </a:solidFill>
              </a:rPr>
              <a:t> міжнародному поділі праці </a:t>
            </a: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47528" y="2132856"/>
            <a:ext cx="7643812" cy="3671888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uk-UA" b="1" dirty="0" smtClean="0">
                <a:solidFill>
                  <a:srgbClr val="FFFF00"/>
                </a:solidFill>
              </a:rPr>
              <a:t>Перехід від традиційних до більш наукоємних і технологічно складних виробництв (авіаційна техніка, телекомунікаційне обладнання і ін.).</a:t>
            </a:r>
          </a:p>
          <a:p>
            <a:pPr marL="514350" indent="-514350">
              <a:buFont typeface="+mj-lt"/>
              <a:buAutoNum type="arabicPeriod"/>
            </a:pPr>
            <a:r>
              <a:rPr lang="uk-UA" b="1" dirty="0" smtClean="0">
                <a:solidFill>
                  <a:srgbClr val="FFFF00"/>
                </a:solidFill>
              </a:rPr>
              <a:t>Перехід від готових виробів до напівпродуктів, деталей і операцій.</a:t>
            </a:r>
          </a:p>
          <a:p>
            <a:pPr marL="514350" indent="-514350">
              <a:buFont typeface="+mj-lt"/>
              <a:buAutoNum type="arabicPeriod"/>
            </a:pPr>
            <a:r>
              <a:rPr lang="uk-UA" b="1" dirty="0" smtClean="0">
                <a:solidFill>
                  <a:srgbClr val="FFFF00"/>
                </a:solidFill>
              </a:rPr>
              <a:t>Розширюється обмін послугами, ліцензіями, науково-технічною документацією.</a:t>
            </a:r>
          </a:p>
          <a:p>
            <a:pPr marL="0" indent="0">
              <a:buNone/>
            </a:pPr>
            <a:endParaRPr lang="uk-UA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814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ъект 2"/>
          <p:cNvSpPr>
            <a:spLocks noGrp="1"/>
          </p:cNvSpPr>
          <p:nvPr>
            <p:ph idx="1"/>
          </p:nvPr>
        </p:nvSpPr>
        <p:spPr>
          <a:xfrm>
            <a:off x="3432175" y="260648"/>
            <a:ext cx="6707188" cy="3097212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sz="2200" dirty="0">
                <a:solidFill>
                  <a:srgbClr val="0070C0"/>
                </a:solidFill>
              </a:rPr>
              <a:t>    </a:t>
            </a:r>
            <a:r>
              <a:rPr lang="ru-RU" b="1" dirty="0" err="1" smtClean="0">
                <a:solidFill>
                  <a:srgbClr val="0070C0"/>
                </a:solidFill>
              </a:rPr>
              <a:t>Чинники</a:t>
            </a:r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</a:rPr>
              <a:t>міжнародного</a:t>
            </a:r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</a:rPr>
              <a:t>поділу</a:t>
            </a:r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</a:rPr>
              <a:t>праці</a:t>
            </a:r>
            <a:endParaRPr lang="ru-RU" b="1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uk-UA" sz="2200" dirty="0">
                <a:solidFill>
                  <a:srgbClr val="0070C0"/>
                </a:solidFill>
              </a:rPr>
              <a:t>Природні умови та ресурси</a:t>
            </a:r>
          </a:p>
          <a:p>
            <a:pPr>
              <a:lnSpc>
                <a:spcPct val="150000"/>
              </a:lnSpc>
            </a:pPr>
            <a:r>
              <a:rPr lang="uk-UA" sz="2200" dirty="0">
                <a:solidFill>
                  <a:srgbClr val="0070C0"/>
                </a:solidFill>
              </a:rPr>
              <a:t>Географічне положення</a:t>
            </a:r>
          </a:p>
          <a:p>
            <a:pPr>
              <a:lnSpc>
                <a:spcPct val="150000"/>
              </a:lnSpc>
            </a:pPr>
            <a:r>
              <a:rPr lang="uk-UA" sz="2200" dirty="0">
                <a:solidFill>
                  <a:srgbClr val="FF0000"/>
                </a:solidFill>
              </a:rPr>
              <a:t>Кваліфіковані трудові ресурси</a:t>
            </a:r>
          </a:p>
          <a:p>
            <a:pPr>
              <a:lnSpc>
                <a:spcPct val="150000"/>
              </a:lnSpc>
            </a:pPr>
            <a:r>
              <a:rPr lang="uk-UA" sz="2200" dirty="0">
                <a:solidFill>
                  <a:srgbClr val="FF0000"/>
                </a:solidFill>
              </a:rPr>
              <a:t>Рівень розвитку виробництва</a:t>
            </a:r>
          </a:p>
          <a:p>
            <a:pPr>
              <a:lnSpc>
                <a:spcPct val="150000"/>
              </a:lnSpc>
            </a:pPr>
            <a:r>
              <a:rPr lang="uk-UA" sz="2200" dirty="0">
                <a:solidFill>
                  <a:srgbClr val="FF0000"/>
                </a:solidFill>
              </a:rPr>
              <a:t>Науково технічний прогрес</a:t>
            </a:r>
          </a:p>
          <a:p>
            <a:pPr>
              <a:lnSpc>
                <a:spcPct val="150000"/>
              </a:lnSpc>
            </a:pPr>
            <a:endParaRPr lang="ru-RU" sz="2200" dirty="0">
              <a:solidFill>
                <a:srgbClr val="0070C0"/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ru-RU" sz="2200" b="1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609" y="4581129"/>
            <a:ext cx="2880320" cy="1957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ъект 2"/>
          <p:cNvSpPr>
            <a:spLocks noGrp="1"/>
          </p:cNvSpPr>
          <p:nvPr>
            <p:ph idx="1"/>
          </p:nvPr>
        </p:nvSpPr>
        <p:spPr>
          <a:xfrm>
            <a:off x="3432175" y="260648"/>
            <a:ext cx="6707188" cy="3097212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ru-RU" sz="2200" dirty="0">
                <a:solidFill>
                  <a:srgbClr val="0070C0"/>
                </a:solidFill>
              </a:rPr>
              <a:t>    </a:t>
            </a:r>
            <a:r>
              <a:rPr lang="ru-RU" sz="2200" dirty="0" err="1">
                <a:solidFill>
                  <a:srgbClr val="0070C0"/>
                </a:solidFill>
              </a:rPr>
              <a:t>Україна</a:t>
            </a:r>
            <a:r>
              <a:rPr lang="ru-RU" sz="2200" dirty="0">
                <a:solidFill>
                  <a:srgbClr val="0070C0"/>
                </a:solidFill>
              </a:rPr>
              <a:t> </a:t>
            </a:r>
            <a:r>
              <a:rPr lang="ru-RU" sz="2200" b="1" u="sng" dirty="0" err="1">
                <a:solidFill>
                  <a:srgbClr val="0070C0"/>
                </a:solidFill>
              </a:rPr>
              <a:t>спеціалізується</a:t>
            </a:r>
            <a:r>
              <a:rPr lang="ru-RU" sz="2200" dirty="0">
                <a:solidFill>
                  <a:srgbClr val="0070C0"/>
                </a:solidFill>
              </a:rPr>
              <a:t> на </a:t>
            </a:r>
            <a:r>
              <a:rPr lang="ru-RU" sz="2200" dirty="0" err="1">
                <a:solidFill>
                  <a:srgbClr val="0070C0"/>
                </a:solidFill>
              </a:rPr>
              <a:t>виробництві</a:t>
            </a:r>
            <a:r>
              <a:rPr lang="ru-RU" sz="2200" dirty="0">
                <a:solidFill>
                  <a:srgbClr val="0070C0"/>
                </a:solidFill>
              </a:rPr>
              <a:t> </a:t>
            </a:r>
            <a:r>
              <a:rPr lang="ru-RU" sz="2200" dirty="0" err="1">
                <a:solidFill>
                  <a:srgbClr val="0070C0"/>
                </a:solidFill>
              </a:rPr>
              <a:t>залізної</a:t>
            </a:r>
            <a:r>
              <a:rPr lang="ru-RU" sz="2200" dirty="0">
                <a:solidFill>
                  <a:srgbClr val="0070C0"/>
                </a:solidFill>
              </a:rPr>
              <a:t> </a:t>
            </a:r>
            <a:r>
              <a:rPr lang="ru-RU" sz="2200" dirty="0" err="1">
                <a:solidFill>
                  <a:srgbClr val="0070C0"/>
                </a:solidFill>
              </a:rPr>
              <a:t>руди</a:t>
            </a:r>
            <a:r>
              <a:rPr lang="ru-RU" sz="2200" dirty="0">
                <a:solidFill>
                  <a:srgbClr val="0070C0"/>
                </a:solidFill>
              </a:rPr>
              <a:t> </a:t>
            </a:r>
            <a:r>
              <a:rPr lang="ru-RU" sz="2200" dirty="0">
                <a:solidFill>
                  <a:srgbClr val="0070C0"/>
                </a:solidFill>
              </a:rPr>
              <a:t>і </a:t>
            </a:r>
            <a:r>
              <a:rPr lang="ru-RU" sz="2200" dirty="0" err="1">
                <a:solidFill>
                  <a:srgbClr val="0070C0"/>
                </a:solidFill>
              </a:rPr>
              <a:t>чорних</a:t>
            </a:r>
            <a:r>
              <a:rPr lang="ru-RU" sz="2200" dirty="0">
                <a:solidFill>
                  <a:srgbClr val="0070C0"/>
                </a:solidFill>
              </a:rPr>
              <a:t> </a:t>
            </a:r>
            <a:r>
              <a:rPr lang="ru-RU" sz="2200" dirty="0" err="1">
                <a:solidFill>
                  <a:srgbClr val="0070C0"/>
                </a:solidFill>
              </a:rPr>
              <a:t>металів</a:t>
            </a:r>
            <a:r>
              <a:rPr lang="ru-RU" sz="2200" dirty="0">
                <a:solidFill>
                  <a:srgbClr val="0070C0"/>
                </a:solidFill>
              </a:rPr>
              <a:t>;</a:t>
            </a:r>
            <a:endParaRPr lang="ru-RU" sz="2200" dirty="0">
              <a:solidFill>
                <a:srgbClr val="0070C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2200" dirty="0">
                <a:solidFill>
                  <a:srgbClr val="0070C0"/>
                </a:solidFill>
              </a:rPr>
              <a:t> </a:t>
            </a:r>
            <a:r>
              <a:rPr lang="ru-RU" sz="2200" dirty="0" err="1">
                <a:solidFill>
                  <a:srgbClr val="0070C0"/>
                </a:solidFill>
              </a:rPr>
              <a:t>продукції</a:t>
            </a:r>
            <a:r>
              <a:rPr lang="ru-RU" sz="2200" dirty="0">
                <a:solidFill>
                  <a:srgbClr val="0070C0"/>
                </a:solidFill>
              </a:rPr>
              <a:t> </a:t>
            </a:r>
            <a:r>
              <a:rPr lang="ru-RU" sz="2200" dirty="0" err="1">
                <a:solidFill>
                  <a:srgbClr val="0070C0"/>
                </a:solidFill>
              </a:rPr>
              <a:t>сільського</a:t>
            </a:r>
            <a:r>
              <a:rPr lang="ru-RU" sz="2200" dirty="0">
                <a:solidFill>
                  <a:srgbClr val="0070C0"/>
                </a:solidFill>
              </a:rPr>
              <a:t> </a:t>
            </a:r>
            <a:r>
              <a:rPr lang="ru-RU" sz="2200" dirty="0" err="1">
                <a:solidFill>
                  <a:srgbClr val="0070C0"/>
                </a:solidFill>
              </a:rPr>
              <a:t>господарства</a:t>
            </a:r>
            <a:r>
              <a:rPr lang="ru-RU" sz="2200" dirty="0">
                <a:solidFill>
                  <a:srgbClr val="0070C0"/>
                </a:solidFill>
              </a:rPr>
              <a:t>( зерна </a:t>
            </a:r>
            <a:r>
              <a:rPr lang="ru-RU" sz="2200" dirty="0" err="1">
                <a:solidFill>
                  <a:srgbClr val="0070C0"/>
                </a:solidFill>
              </a:rPr>
              <a:t>пшениці</a:t>
            </a:r>
            <a:r>
              <a:rPr lang="ru-RU" sz="2200" dirty="0">
                <a:solidFill>
                  <a:srgbClr val="0070C0"/>
                </a:solidFill>
              </a:rPr>
              <a:t>, </a:t>
            </a:r>
            <a:r>
              <a:rPr lang="ru-RU" sz="2200" dirty="0" err="1">
                <a:solidFill>
                  <a:srgbClr val="0070C0"/>
                </a:solidFill>
              </a:rPr>
              <a:t>кукурудзи</a:t>
            </a:r>
            <a:r>
              <a:rPr lang="ru-RU" sz="2200" dirty="0">
                <a:solidFill>
                  <a:srgbClr val="0070C0"/>
                </a:solidFill>
              </a:rPr>
              <a:t>);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2200" dirty="0">
                <a:solidFill>
                  <a:srgbClr val="0070C0"/>
                </a:solidFill>
              </a:rPr>
              <a:t>Харчових продуктів (соняшникової олії, меду, цукру). </a:t>
            </a:r>
            <a:endParaRPr lang="ru-RU" sz="2200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609" y="3717033"/>
            <a:ext cx="2880320" cy="1957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6301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5521" y="620688"/>
            <a:ext cx="7643813" cy="1441996"/>
          </a:xfrm>
        </p:spPr>
        <p:txBody>
          <a:bodyPr/>
          <a:lstStyle/>
          <a:p>
            <a:r>
              <a:rPr lang="uk-UA" b="1" dirty="0" err="1" smtClean="0">
                <a:solidFill>
                  <a:srgbClr val="0B13B5"/>
                </a:solidFill>
              </a:rPr>
              <a:t>Транснаціоналізація</a:t>
            </a:r>
            <a:r>
              <a:rPr lang="uk-UA" b="1" dirty="0" smtClean="0">
                <a:solidFill>
                  <a:srgbClr val="0B13B5"/>
                </a:solidFill>
              </a:rPr>
              <a:t> – </a:t>
            </a:r>
            <a:r>
              <a:rPr lang="uk-UA" sz="2800" b="1" dirty="0">
                <a:solidFill>
                  <a:srgbClr val="0B13B5"/>
                </a:solidFill>
              </a:rPr>
              <a:t>це перенесення господарської </a:t>
            </a:r>
            <a:br>
              <a:rPr lang="uk-UA" sz="2800" b="1" dirty="0">
                <a:solidFill>
                  <a:srgbClr val="0B13B5"/>
                </a:solidFill>
              </a:rPr>
            </a:br>
            <a:r>
              <a:rPr lang="uk-UA" sz="2800" b="1" dirty="0">
                <a:solidFill>
                  <a:srgbClr val="0B13B5"/>
                </a:solidFill>
              </a:rPr>
              <a:t>діяльності за межі країни.</a:t>
            </a:r>
            <a:endParaRPr lang="uk-UA" sz="2800" b="1" dirty="0">
              <a:solidFill>
                <a:srgbClr val="0B13B5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31504" y="2348880"/>
            <a:ext cx="7643812" cy="3671888"/>
          </a:xfrm>
        </p:spPr>
        <p:txBody>
          <a:bodyPr/>
          <a:lstStyle/>
          <a:p>
            <a:r>
              <a:rPr lang="uk-UA" dirty="0" smtClean="0">
                <a:solidFill>
                  <a:srgbClr val="FFFF00"/>
                </a:solidFill>
              </a:rPr>
              <a:t>За даними ООН , у світі налічують більш як 65 тис. ТНК, що контролюють понад  85 тис. філій зарубіжних компаній по всьому світу, у яких задіяно понад 74 млн. осіб. </a:t>
            </a:r>
            <a:endParaRPr lang="uk-UA" dirty="0">
              <a:solidFill>
                <a:srgbClr val="FFFF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1" y="4536921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6959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1544" y="404664"/>
            <a:ext cx="5760640" cy="649288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Найбільші ТНК світу</a:t>
            </a:r>
            <a:endParaRPr lang="uk-UA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4917322"/>
              </p:ext>
            </p:extLst>
          </p:nvPr>
        </p:nvGraphicFramePr>
        <p:xfrm>
          <a:off x="2207568" y="1988840"/>
          <a:ext cx="7200800" cy="47320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93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56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67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390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 smtClean="0">
                          <a:effectLst/>
                        </a:rPr>
                        <a:t>№</a:t>
                      </a:r>
                      <a:endParaRPr lang="uk-U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Компанія</a:t>
                      </a:r>
                      <a:endParaRPr lang="uk-U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Країна базування</a:t>
                      </a:r>
                      <a:endParaRPr lang="uk-U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 smtClean="0">
                          <a:effectLst/>
                        </a:rPr>
                        <a:t>Галузь діяльності</a:t>
                      </a:r>
                      <a:endParaRPr lang="uk-U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1</a:t>
                      </a:r>
                      <a:endParaRPr lang="uk-UA" sz="180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Роял-Датч</a:t>
                      </a:r>
                      <a:r>
                        <a:rPr lang="en-US" sz="180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/</a:t>
                      </a:r>
                      <a:r>
                        <a:rPr lang="uk-UA" sz="1800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Шелл</a:t>
                      </a:r>
                      <a:endParaRPr lang="uk-UA" sz="180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ВБ, Нідерланди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Енергетика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2.</a:t>
                      </a:r>
                      <a:endParaRPr lang="uk-UA" sz="180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Форд</a:t>
                      </a:r>
                      <a:endParaRPr lang="uk-UA" sz="180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США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Автомобілебудування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3.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Дженерал</a:t>
                      </a:r>
                      <a:r>
                        <a:rPr lang="uk-UA" sz="180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uk-UA" sz="1800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Електрік</a:t>
                      </a:r>
                      <a:endParaRPr lang="uk-UA" sz="180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США</a:t>
                      </a:r>
                      <a:endParaRPr lang="uk-UA" sz="180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Енергетика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4.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Екссон</a:t>
                      </a:r>
                      <a:endParaRPr lang="uk-UA" sz="180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США</a:t>
                      </a:r>
                      <a:endParaRPr lang="uk-UA" sz="180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Енергетика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5.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Дженерал Моторз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США</a:t>
                      </a:r>
                      <a:endParaRPr lang="uk-UA" sz="180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Автомобілебудування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6.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 err="1" smtClean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Фольксфаген</a:t>
                      </a:r>
                      <a:endParaRPr lang="uk-UA" sz="180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Німеччина</a:t>
                      </a:r>
                      <a:endParaRPr lang="uk-UA" sz="180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Автомобілебудування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7.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«ІВМ»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США</a:t>
                      </a:r>
                      <a:endParaRPr lang="uk-UA" sz="180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Виробництво ЕОМ</a:t>
                      </a:r>
                      <a:endParaRPr lang="uk-UA" sz="180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8.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Тойота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Японія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Автомобілебудування</a:t>
                      </a:r>
                      <a:endParaRPr lang="uk-UA" sz="180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9.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Нестле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Швейцарія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Харчова </a:t>
                      </a:r>
                      <a:r>
                        <a:rPr lang="uk-UA" sz="1800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пр-сть</a:t>
                      </a:r>
                      <a:r>
                        <a:rPr lang="uk-UA" sz="180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.</a:t>
                      </a:r>
                      <a:endParaRPr lang="uk-UA" sz="180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10.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Байер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Німеччина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Хімічна </a:t>
                      </a:r>
                      <a:r>
                        <a:rPr lang="uk-UA" sz="1800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пр-сть</a:t>
                      </a:r>
                      <a:endParaRPr lang="uk-UA" sz="180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11.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Майкрософт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США</a:t>
                      </a:r>
                      <a:endParaRPr lang="uk-UA" sz="180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accent4">
                              <a:lumMod val="10000"/>
                            </a:schemeClr>
                          </a:solidFill>
                          <a:effectLst/>
                        </a:rPr>
                        <a:t>Програмне забезпеч.</a:t>
                      </a:r>
                      <a:endParaRPr lang="uk-UA" sz="1800" dirty="0">
                        <a:solidFill>
                          <a:schemeClr val="accent4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177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Домашнє завдання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Опрацювати §</a:t>
            </a:r>
            <a:r>
              <a:rPr lang="uk-UA" dirty="0" smtClean="0"/>
              <a:t>6</a:t>
            </a:r>
            <a:endParaRPr lang="uk-UA" dirty="0" smtClean="0"/>
          </a:p>
        </p:txBody>
      </p:sp>
    </p:spTree>
    <p:extLst>
      <p:ext uri="{BB962C8B-B14F-4D97-AF65-F5344CB8AC3E}">
        <p14:creationId xmlns:p14="http://schemas.microsoft.com/office/powerpoint/2010/main" val="32299954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79651" y="3429000"/>
            <a:ext cx="7643813" cy="649288"/>
          </a:xfrm>
        </p:spPr>
        <p:txBody>
          <a:bodyPr/>
          <a:lstStyle/>
          <a:p>
            <a:pPr algn="ctr">
              <a:defRPr/>
            </a:pPr>
            <a:r>
              <a:rPr lang="ru-RU" sz="4000" dirty="0" err="1">
                <a:solidFill>
                  <a:schemeClr val="accent1">
                    <a:lumMod val="75000"/>
                  </a:schemeClr>
                </a:solidFill>
              </a:rPr>
              <a:t>Дякую</a:t>
            </a:r>
            <a:r>
              <a:rPr lang="ru-RU" sz="4000" dirty="0">
                <a:solidFill>
                  <a:schemeClr val="accent1">
                    <a:lumMod val="75000"/>
                  </a:schemeClr>
                </a:solidFill>
              </a:rPr>
              <a:t> за Вашу </a:t>
            </a:r>
            <a:r>
              <a:rPr lang="ru-RU" sz="4000" dirty="0" err="1">
                <a:solidFill>
                  <a:schemeClr val="accent1">
                    <a:lumMod val="75000"/>
                  </a:schemeClr>
                </a:solidFill>
              </a:rPr>
              <a:t>увагу</a:t>
            </a:r>
            <a:r>
              <a:rPr lang="ru-RU" sz="4000" dirty="0">
                <a:solidFill>
                  <a:schemeClr val="accent1">
                    <a:lumMod val="75000"/>
                  </a:schemeClr>
                </a:solidFill>
              </a:rPr>
              <a:t>!!!</a:t>
            </a:r>
            <a:endParaRPr lang="ru-RU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prez_economika_11class_73goduna">
  <a:themeElements>
    <a:clrScheme name="00001 3">
      <a:dk1>
        <a:srgbClr val="808080"/>
      </a:dk1>
      <a:lt1>
        <a:srgbClr val="FFFFFF"/>
      </a:lt1>
      <a:dk2>
        <a:srgbClr val="1C8952"/>
      </a:dk2>
      <a:lt2>
        <a:srgbClr val="FFFFFF"/>
      </a:lt2>
      <a:accent1>
        <a:srgbClr val="FF9933"/>
      </a:accent1>
      <a:accent2>
        <a:srgbClr val="008080"/>
      </a:accent2>
      <a:accent3>
        <a:srgbClr val="ABC4B3"/>
      </a:accent3>
      <a:accent4>
        <a:srgbClr val="DADADA"/>
      </a:accent4>
      <a:accent5>
        <a:srgbClr val="FFCAAD"/>
      </a:accent5>
      <a:accent6>
        <a:srgbClr val="007373"/>
      </a:accent6>
      <a:hlink>
        <a:srgbClr val="FFCC00"/>
      </a:hlink>
      <a:folHlink>
        <a:srgbClr val="00CC99"/>
      </a:folHlink>
    </a:clrScheme>
    <a:fontScheme name="0000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00001 1">
        <a:dk1>
          <a:srgbClr val="808080"/>
        </a:dk1>
        <a:lt1>
          <a:srgbClr val="FFFFFF"/>
        </a:lt1>
        <a:dk2>
          <a:srgbClr val="1C8952"/>
        </a:dk2>
        <a:lt2>
          <a:srgbClr val="FFFFFF"/>
        </a:lt2>
        <a:accent1>
          <a:srgbClr val="FFCC99"/>
        </a:accent1>
        <a:accent2>
          <a:srgbClr val="FF7C80"/>
        </a:accent2>
        <a:accent3>
          <a:srgbClr val="ABC4B3"/>
        </a:accent3>
        <a:accent4>
          <a:srgbClr val="DADADA"/>
        </a:accent4>
        <a:accent5>
          <a:srgbClr val="FFE2CA"/>
        </a:accent5>
        <a:accent6>
          <a:srgbClr val="E77073"/>
        </a:accent6>
        <a:hlink>
          <a:srgbClr val="FFCC00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001 2">
        <a:dk1>
          <a:srgbClr val="808080"/>
        </a:dk1>
        <a:lt1>
          <a:srgbClr val="FFFFFF"/>
        </a:lt1>
        <a:dk2>
          <a:srgbClr val="1C8952"/>
        </a:dk2>
        <a:lt2>
          <a:srgbClr val="FFFFFF"/>
        </a:lt2>
        <a:accent1>
          <a:srgbClr val="FF9933"/>
        </a:accent1>
        <a:accent2>
          <a:srgbClr val="66FF33"/>
        </a:accent2>
        <a:accent3>
          <a:srgbClr val="ABC4B3"/>
        </a:accent3>
        <a:accent4>
          <a:srgbClr val="DADADA"/>
        </a:accent4>
        <a:accent5>
          <a:srgbClr val="FFCAAD"/>
        </a:accent5>
        <a:accent6>
          <a:srgbClr val="5CE72D"/>
        </a:accent6>
        <a:hlink>
          <a:srgbClr val="FFCC00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001 3">
        <a:dk1>
          <a:srgbClr val="808080"/>
        </a:dk1>
        <a:lt1>
          <a:srgbClr val="FFFFFF"/>
        </a:lt1>
        <a:dk2>
          <a:srgbClr val="1C8952"/>
        </a:dk2>
        <a:lt2>
          <a:srgbClr val="FFFFFF"/>
        </a:lt2>
        <a:accent1>
          <a:srgbClr val="FF9933"/>
        </a:accent1>
        <a:accent2>
          <a:srgbClr val="008080"/>
        </a:accent2>
        <a:accent3>
          <a:srgbClr val="ABC4B3"/>
        </a:accent3>
        <a:accent4>
          <a:srgbClr val="DADADA"/>
        </a:accent4>
        <a:accent5>
          <a:srgbClr val="FFCAAD"/>
        </a:accent5>
        <a:accent6>
          <a:srgbClr val="007373"/>
        </a:accent6>
        <a:hlink>
          <a:srgbClr val="FFCC00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prez_economika_11class_73goduna</Template>
  <TotalTime>409</TotalTime>
  <Words>438</Words>
  <Application>Microsoft Office PowerPoint</Application>
  <PresentationFormat>Широкоэкранный</PresentationFormat>
  <Paragraphs>88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굴림</vt:lpstr>
      <vt:lpstr>Times New Roman</vt:lpstr>
      <vt:lpstr>prez_economika_11class_73goduna</vt:lpstr>
      <vt:lpstr>Світове господарство. Міжнародний поділ праці</vt:lpstr>
      <vt:lpstr>Як ви гадаєте, які товари  на світовий ринок  постачає Україна? </vt:lpstr>
      <vt:lpstr>Для налагодження зав'язків між країнами, уряди цих країн беруть участь у міжнародних організаціях </vt:lpstr>
      <vt:lpstr>Презентация PowerPoint</vt:lpstr>
      <vt:lpstr>Національні економіки взаємодіють у системі світового господарства за законами географічного поділу праці</vt:lpstr>
      <vt:lpstr>Спеціалізація території</vt:lpstr>
      <vt:lpstr>Презентация PowerPoint</vt:lpstr>
      <vt:lpstr>Презентация PowerPoint</vt:lpstr>
      <vt:lpstr>Сучасні тенденції в  міжнародному поділі праці </vt:lpstr>
      <vt:lpstr>Презентация PowerPoint</vt:lpstr>
      <vt:lpstr>Презентация PowerPoint</vt:lpstr>
      <vt:lpstr>Транснаціоналізація – це перенесення господарської  діяльності за межі країни.</vt:lpstr>
      <vt:lpstr>Найбільші ТНК світу</vt:lpstr>
      <vt:lpstr>Домашнє завдання </vt:lpstr>
      <vt:lpstr>Дякую за Вашу увагу!!!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Yurka</dc:creator>
  <cp:lastModifiedBy>RePack by Diakov</cp:lastModifiedBy>
  <cp:revision>34</cp:revision>
  <dcterms:created xsi:type="dcterms:W3CDTF">2011-10-13T17:58:32Z</dcterms:created>
  <dcterms:modified xsi:type="dcterms:W3CDTF">2024-10-02T12:28:03Z</dcterms:modified>
</cp:coreProperties>
</file>