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  <p:sldMasterId id="2147483720" r:id="rId5"/>
    <p:sldMasterId id="2147483732" r:id="rId6"/>
    <p:sldMasterId id="2147483744" r:id="rId7"/>
    <p:sldMasterId id="2147483756" r:id="rId8"/>
    <p:sldMasterId id="2147483768" r:id="rId9"/>
    <p:sldMasterId id="2147483792" r:id="rId10"/>
    <p:sldMasterId id="2147483804" r:id="rId11"/>
    <p:sldMasterId id="2147483816" r:id="rId12"/>
    <p:sldMasterId id="2147483828" r:id="rId13"/>
    <p:sldMasterId id="2147483840" r:id="rId14"/>
    <p:sldMasterId id="2147483852" r:id="rId15"/>
  </p:sldMasterIdLst>
  <p:sldIdLst>
    <p:sldId id="256" r:id="rId16"/>
    <p:sldId id="258" r:id="rId17"/>
    <p:sldId id="259" r:id="rId18"/>
    <p:sldId id="260" r:id="rId19"/>
    <p:sldId id="263" r:id="rId20"/>
    <p:sldId id="262" r:id="rId21"/>
    <p:sldId id="277" r:id="rId22"/>
    <p:sldId id="287" r:id="rId23"/>
    <p:sldId id="276" r:id="rId24"/>
    <p:sldId id="290" r:id="rId25"/>
    <p:sldId id="282" r:id="rId26"/>
    <p:sldId id="281" r:id="rId27"/>
    <p:sldId id="280" r:id="rId28"/>
    <p:sldId id="279" r:id="rId29"/>
    <p:sldId id="292" r:id="rId30"/>
    <p:sldId id="285" r:id="rId31"/>
    <p:sldId id="314" r:id="rId32"/>
    <p:sldId id="315" r:id="rId33"/>
    <p:sldId id="316" r:id="rId34"/>
    <p:sldId id="317" r:id="rId35"/>
    <p:sldId id="318" r:id="rId36"/>
    <p:sldId id="319" r:id="rId37"/>
    <p:sldId id="293" r:id="rId38"/>
    <p:sldId id="283" r:id="rId39"/>
    <p:sldId id="291" r:id="rId40"/>
    <p:sldId id="294" r:id="rId41"/>
    <p:sldId id="295" r:id="rId42"/>
    <p:sldId id="296" r:id="rId43"/>
    <p:sldId id="298" r:id="rId44"/>
    <p:sldId id="307" r:id="rId45"/>
    <p:sldId id="308" r:id="rId46"/>
    <p:sldId id="309" r:id="rId47"/>
    <p:sldId id="310" r:id="rId48"/>
    <p:sldId id="311" r:id="rId49"/>
    <p:sldId id="312" r:id="rId5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81" d="100"/>
          <a:sy n="81" d="100"/>
        </p:scale>
        <p:origin x="61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slide" Target="slides/slide32.xml"/><Relationship Id="rId50" Type="http://schemas.openxmlformats.org/officeDocument/2006/relationships/slide" Target="slides/slide35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9" Type="http://schemas.openxmlformats.org/officeDocument/2006/relationships/slide" Target="slides/slide14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slide" Target="slides/slide3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slide" Target="slides/slide2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slide" Target="slides/slide28.xml"/><Relationship Id="rId48" Type="http://schemas.openxmlformats.org/officeDocument/2006/relationships/slide" Target="slides/slide33.xml"/><Relationship Id="rId8" Type="http://schemas.openxmlformats.org/officeDocument/2006/relationships/slideMaster" Target="slideMasters/slideMaster8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slide" Target="slides/slide31.xml"/><Relationship Id="rId20" Type="http://schemas.openxmlformats.org/officeDocument/2006/relationships/slide" Target="slides/slide5.xml"/><Relationship Id="rId41" Type="http://schemas.openxmlformats.org/officeDocument/2006/relationships/slide" Target="slides/slide26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49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789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3135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216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398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385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466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94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927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0309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777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054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0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6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38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8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10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37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8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94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82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74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3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44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4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5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02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8781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82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3039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673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8822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01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40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93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2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04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7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1628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71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3284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778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747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87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7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0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0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50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28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7984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80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4457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819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4708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13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55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67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4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33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25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41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25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81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85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0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6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3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8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92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54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17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37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3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84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76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32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10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50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12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32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48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 smtClean="0"/>
              <a:t>14.01.2025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6517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29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E2145-995E-4F18-86E3-FCC08B4FB5C9}" type="datetimeFigureOut">
              <a:rPr lang="uk-UA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8BE74-8556-4803-923A-86933BE16395}" type="slidenum">
              <a:rPr lang="uk-UA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uk-U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74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771811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402787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952B1BD-5EF1-4902-9676-B329E92869A7}" type="datetimeFigureOut">
              <a:rPr lang="uk-UA" smtClean="0">
                <a:solidFill>
                  <a:srgbClr val="DC9E1F"/>
                </a:solidFill>
              </a:rPr>
              <a:pPr/>
              <a:t>14.01.2025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>
              <a:solidFill>
                <a:srgbClr val="DC9E1F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C832FA7-B788-4C88-ABEA-73F8572A93C3}" type="slidenum">
              <a:rPr lang="uk-UA" smtClean="0">
                <a:solidFill>
                  <a:srgbClr val="DC9E1F"/>
                </a:solidFill>
              </a:rPr>
              <a:pPr/>
              <a:t>‹№›</a:t>
            </a:fld>
            <a:endParaRPr lang="uk-UA">
              <a:solidFill>
                <a:srgbClr val="DC9E1F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81717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051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AE6AF-0C6C-4DE8-A77B-665164E587F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D4FB3-5D24-4786-879F-2766033A212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970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2.jpeg"/><Relationship Id="rId7" Type="http://schemas.openxmlformats.org/officeDocument/2006/relationships/hyperlink" Target="http://megainf.ru/foto/id_4978_pompei_16.html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hyperlink" Target="http://megainf.ru/foto/id_4978_pompei_4.htm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4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5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5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5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5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5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6264695"/>
          </a:xfrm>
        </p:spPr>
        <p:txBody>
          <a:bodyPr>
            <a:normAutofit fontScale="90000"/>
          </a:bodyPr>
          <a:lstStyle/>
          <a:p>
            <a:r>
              <a:rPr lang="ru-RU" u="sng" dirty="0">
                <a:latin typeface="Times New Roman" pitchFamily="18" charset="0"/>
                <a:cs typeface="Times New Roman" pitchFamily="18" charset="0"/>
              </a:rPr>
              <a:t>Тема уроку:</a:t>
            </a:r>
            <a:br>
              <a:rPr lang="ru-RU" sz="4000" dirty="0"/>
            </a:br>
            <a:r>
              <a:rPr lang="ru-RU" sz="8000" dirty="0" err="1">
                <a:latin typeface="Times New Roman" pitchFamily="18" charset="0"/>
                <a:cs typeface="Times New Roman" pitchFamily="18" charset="0"/>
              </a:rPr>
              <a:t>Вулканізм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8000" dirty="0" err="1">
                <a:latin typeface="Times New Roman" pitchFamily="18" charset="0"/>
                <a:cs typeface="Times New Roman" pitchFamily="18" charset="0"/>
              </a:rPr>
              <a:t>вулкани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8000" dirty="0">
                <a:latin typeface="Times New Roman" pitchFamily="18" charset="0"/>
                <a:cs typeface="Times New Roman" pitchFamily="18" charset="0"/>
              </a:rPr>
            </a:br>
            <a:r>
              <a:rPr lang="ru-RU" sz="8000" dirty="0" err="1">
                <a:latin typeface="Times New Roman" pitchFamily="18" charset="0"/>
                <a:cs typeface="Times New Roman" pitchFamily="18" charset="0"/>
              </a:rPr>
              <a:t>Гарячі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>
                <a:latin typeface="Times New Roman" pitchFamily="18" charset="0"/>
                <a:cs typeface="Times New Roman" pitchFamily="18" charset="0"/>
              </a:rPr>
              <a:t>джерела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8000" dirty="0" err="1">
                <a:latin typeface="Times New Roman" pitchFamily="18" charset="0"/>
                <a:cs typeface="Times New Roman" pitchFamily="18" charset="0"/>
              </a:rPr>
              <a:t>гейзери</a:t>
            </a:r>
            <a:br>
              <a:rPr lang="ru-RU" sz="4000" dirty="0"/>
            </a:br>
            <a:br>
              <a:rPr lang="ru-RU" sz="4000" dirty="0"/>
            </a:br>
            <a:endParaRPr lang="uk-UA" sz="4000" dirty="0"/>
          </a:p>
        </p:txBody>
      </p:sp>
      <p:sp>
        <p:nvSpPr>
          <p:cNvPr id="5" name="Підзаголовок 4">
            <a:extLst>
              <a:ext uri="{FF2B5EF4-FFF2-40B4-BE49-F238E27FC236}">
                <a16:creationId xmlns:a16="http://schemas.microsoft.com/office/drawing/2014/main" id="{098D9117-431C-4D88-957C-DBFF2D891D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967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3291"/>
            <a:ext cx="8352928" cy="6728077"/>
          </a:xfrm>
        </p:spPr>
        <p:txBody>
          <a:bodyPr>
            <a:normAutofit fontScale="90000"/>
          </a:bodyPr>
          <a:lstStyle/>
          <a:p>
            <a:pPr algn="l"/>
            <a:br>
              <a:rPr lang="ru-RU" sz="4000" dirty="0"/>
            </a:br>
            <a:r>
              <a:rPr lang="ru-RU" sz="4000" b="1" u="sng" dirty="0">
                <a:latin typeface="Times New Roman" pitchFamily="18" charset="0"/>
                <a:cs typeface="Times New Roman" pitchFamily="18" charset="0"/>
              </a:rPr>
              <a:t>Мета уроку: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дізнатися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вулкани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, як    </a:t>
            </a:r>
            <a:br>
              <a:rPr lang="ru-RU" sz="5100" dirty="0">
                <a:latin typeface="Times New Roman" pitchFamily="18" charset="0"/>
                <a:cs typeface="Times New Roman" pitchFamily="18" charset="0"/>
              </a:rPr>
            </a:b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  вони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утворюються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існують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ru-RU" sz="5100" dirty="0">
                <a:latin typeface="Times New Roman" pitchFamily="18" charset="0"/>
                <a:cs typeface="Times New Roman" pitchFamily="18" charset="0"/>
              </a:rPr>
            </a:b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райони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поширення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5100" dirty="0">
                <a:latin typeface="Times New Roman" pitchFamily="18" charset="0"/>
                <a:cs typeface="Times New Roman" pitchFamily="18" charset="0"/>
              </a:rPr>
            </a:b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гейзери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гарячі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5100" dirty="0">
                <a:latin typeface="Times New Roman" pitchFamily="18" charset="0"/>
                <a:cs typeface="Times New Roman" pitchFamily="18" charset="0"/>
              </a:rPr>
            </a:b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джерела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5100" dirty="0">
                <a:latin typeface="Times New Roman" pitchFamily="18" charset="0"/>
                <a:cs typeface="Times New Roman" pitchFamily="18" charset="0"/>
              </a:rPr>
            </a:b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утворення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5100" dirty="0">
                <a:latin typeface="Times New Roman" pitchFamily="18" charset="0"/>
                <a:cs typeface="Times New Roman" pitchFamily="18" charset="0"/>
              </a:rPr>
            </a:b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вміти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показувати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5100" dirty="0" err="1">
                <a:latin typeface="Times New Roman" pitchFamily="18" charset="0"/>
                <a:cs typeface="Times New Roman" pitchFamily="18" charset="0"/>
              </a:rPr>
              <a:t>карті</a:t>
            </a:r>
            <a:r>
              <a:rPr lang="ru-RU" sz="51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000" dirty="0"/>
            </a:br>
            <a:br>
              <a:rPr lang="ru-RU" sz="4000" dirty="0"/>
            </a:br>
            <a:endParaRPr lang="uk-UA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37312"/>
            <a:ext cx="6400800" cy="144016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9195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3291"/>
            <a:ext cx="8352928" cy="6728077"/>
          </a:xfrm>
        </p:spPr>
        <p:txBody>
          <a:bodyPr>
            <a:normAutofit/>
          </a:bodyPr>
          <a:lstStyle/>
          <a:p>
            <a:pPr algn="l"/>
            <a:br>
              <a:rPr lang="ru-RU" sz="4000" dirty="0"/>
            </a:br>
            <a:endParaRPr lang="uk-UA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37312"/>
            <a:ext cx="6400800" cy="144016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624"/>
            <a:ext cx="8856984" cy="6726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360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3291"/>
            <a:ext cx="8352928" cy="6728077"/>
          </a:xfrm>
        </p:spPr>
        <p:txBody>
          <a:bodyPr>
            <a:normAutofit/>
          </a:bodyPr>
          <a:lstStyle/>
          <a:p>
            <a:pPr algn="just"/>
            <a:r>
              <a:rPr lang="ru-RU" sz="5400" dirty="0" err="1">
                <a:latin typeface="Times New Roman" pitchFamily="18" charset="0"/>
                <a:cs typeface="Times New Roman" pitchFamily="18" charset="0"/>
              </a:rPr>
              <a:t>Вулканізм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сукупність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явищ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підняттям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магми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надр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та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виливанням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поверхню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Вулкан –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місце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виходу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магми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земну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поверхню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зазвичай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вигляд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гори.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endParaRPr lang="uk-UA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37312"/>
            <a:ext cx="6400800" cy="144016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873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130425"/>
            <a:ext cx="5184576" cy="4610943"/>
          </a:xfrm>
        </p:spPr>
        <p:txBody>
          <a:bodyPr>
            <a:normAutofit/>
          </a:bodyPr>
          <a:lstStyle/>
          <a:p>
            <a:pPr algn="l"/>
            <a:br>
              <a:rPr lang="ru-RU" sz="4000" dirty="0"/>
            </a:br>
            <a:endParaRPr lang="uk-UA" sz="40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6632"/>
            <a:ext cx="49685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dirty="0">
                <a:latin typeface="Times New Roman" pitchFamily="18" charset="0"/>
                <a:cs typeface="Times New Roman" pitchFamily="18" charset="0"/>
              </a:rPr>
              <a:t>Вулкан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– від латинського «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vulcanus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» – 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Бог Вогню</a:t>
            </a:r>
          </a:p>
          <a:p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та ковальської справи.</a:t>
            </a:r>
          </a:p>
        </p:txBody>
      </p:sp>
      <p:pic>
        <p:nvPicPr>
          <p:cNvPr id="7" name="Picture 2" descr="D:\Documents and Settings\User\Рабочий стол\ВІДКРИТИЙ УРОК\Новая папка\104968614_HephaestusWallpap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57" r="21700"/>
          <a:stretch/>
        </p:blipFill>
        <p:spPr bwMode="auto">
          <a:xfrm>
            <a:off x="5135552" y="55145"/>
            <a:ext cx="4008448" cy="5472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Documents and Settings\User\Рабочий стол\ВІДКРИТИЙ УРОК\Новая папка\104968610_9b2df1d654f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2" y="2852936"/>
            <a:ext cx="5491400" cy="41185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3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0"/>
            <a:ext cx="3384376" cy="3356992"/>
          </a:xfrm>
        </p:spPr>
        <p:txBody>
          <a:bodyPr>
            <a:normAutofit/>
          </a:bodyPr>
          <a:lstStyle/>
          <a:p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Острів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Вулкано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Тірренському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морі</a:t>
            </a:r>
            <a:br>
              <a:rPr lang="ru-RU" sz="4000" dirty="0"/>
            </a:br>
            <a:endParaRPr lang="uk-UA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3074" name="Picture 2" descr="D:\Загрузки\о.Вулка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547260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Загрузки\Aeolian_Islands_ma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933056"/>
            <a:ext cx="5139097" cy="290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3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3291"/>
            <a:ext cx="8712968" cy="6728077"/>
          </a:xfrm>
        </p:spPr>
        <p:txBody>
          <a:bodyPr>
            <a:normAutofit/>
          </a:bodyPr>
          <a:lstStyle/>
          <a:p>
            <a:pPr algn="l"/>
            <a:r>
              <a:rPr lang="ru-RU" sz="5400" dirty="0"/>
              <a:t>     </a:t>
            </a:r>
            <a:r>
              <a:rPr lang="ru-RU" sz="5400" b="1" u="sng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5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u="sng" dirty="0" err="1">
                <a:latin typeface="Times New Roman" pitchFamily="18" charset="0"/>
                <a:cs typeface="Times New Roman" pitchFamily="18" charset="0"/>
              </a:rPr>
              <a:t>вивергають</a:t>
            </a:r>
            <a:r>
              <a:rPr lang="ru-RU" sz="5400" b="1" u="sng" dirty="0">
                <a:latin typeface="Times New Roman" pitchFamily="18" charset="0"/>
                <a:cs typeface="Times New Roman" pitchFamily="18" charset="0"/>
              </a:rPr>
              <a:t>          </a:t>
            </a:r>
            <a:br>
              <a:rPr lang="ru-RU" sz="5400" b="1" u="sng" dirty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5400" b="1" u="sng" dirty="0" err="1">
                <a:latin typeface="Times New Roman" pitchFamily="18" charset="0"/>
                <a:cs typeface="Times New Roman" pitchFamily="18" charset="0"/>
              </a:rPr>
              <a:t>вулкани</a:t>
            </a:r>
            <a:r>
              <a:rPr lang="ru-RU" sz="5400" b="1" u="sng" dirty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(робота з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підручником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стор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85)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>
                <a:latin typeface="Times New Roman" pitchFamily="18" charset="0"/>
                <a:cs typeface="Times New Roman" pitchFamily="18" charset="0"/>
              </a:rPr>
              <a:t>     Що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лава?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  Чим лава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відрізняється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магми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вулканічні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бомби?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br>
              <a:rPr lang="ru-RU" sz="4000" dirty="0"/>
            </a:br>
            <a:endParaRPr lang="uk-UA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237312"/>
            <a:ext cx="6400800" cy="144016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5319">
            <a:off x="176170" y="1059028"/>
            <a:ext cx="3969906" cy="2959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4637" y="260648"/>
            <a:ext cx="8079263" cy="92333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>
                <a:ln w="12700">
                  <a:solidFill>
                    <a:srgbClr val="0000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Продукти</a:t>
            </a:r>
            <a:r>
              <a:rPr lang="ru-RU" sz="5400" b="1" dirty="0">
                <a:ln w="12700">
                  <a:solidFill>
                    <a:srgbClr val="0000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ru-RU" sz="5400" b="1" dirty="0" err="1">
                <a:ln w="12700">
                  <a:solidFill>
                    <a:srgbClr val="0000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виверження</a:t>
            </a:r>
            <a:endParaRPr lang="ru-RU" sz="5400" b="1" dirty="0">
              <a:ln w="12700">
                <a:solidFill>
                  <a:srgbClr val="0000FF"/>
                </a:solidFill>
                <a:prstDash val="solid"/>
              </a:ln>
              <a:solidFill>
                <a:srgbClr val="FFFF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6" r="20293"/>
          <a:stretch/>
        </p:blipFill>
        <p:spPr bwMode="auto">
          <a:xfrm rot="420538">
            <a:off x="4356292" y="3703254"/>
            <a:ext cx="4281473" cy="2948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1319">
            <a:off x="4130904" y="1128905"/>
            <a:ext cx="4574282" cy="30495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4681">
            <a:off x="281888" y="3792381"/>
            <a:ext cx="4272012" cy="27707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 rot="21202952">
            <a:off x="2178449" y="3054211"/>
            <a:ext cx="184973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Лава</a:t>
            </a:r>
          </a:p>
        </p:txBody>
      </p:sp>
      <p:sp>
        <p:nvSpPr>
          <p:cNvPr id="10" name="Прямоугольник 9"/>
          <p:cNvSpPr/>
          <p:nvPr/>
        </p:nvSpPr>
        <p:spPr>
          <a:xfrm rot="433926">
            <a:off x="5954828" y="3193390"/>
            <a:ext cx="257957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 err="1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</a:rPr>
              <a:t>Попіл</a:t>
            </a:r>
            <a:endParaRPr lang="ru-RU" sz="480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1202952">
            <a:off x="1938926" y="5546809"/>
            <a:ext cx="287222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</a:rPr>
              <a:t>Гази</a:t>
            </a:r>
          </a:p>
        </p:txBody>
      </p:sp>
      <p:sp>
        <p:nvSpPr>
          <p:cNvPr id="12" name="Прямоугольник 11"/>
          <p:cNvSpPr/>
          <p:nvPr/>
        </p:nvSpPr>
        <p:spPr>
          <a:xfrm rot="397491">
            <a:off x="5948461" y="5853382"/>
            <a:ext cx="260773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Бомби</a:t>
            </a:r>
          </a:p>
        </p:txBody>
      </p:sp>
    </p:spTree>
    <p:extLst>
      <p:ext uri="{BB962C8B-B14F-4D97-AF65-F5344CB8AC3E}">
        <p14:creationId xmlns:p14="http://schemas.microsoft.com/office/powerpoint/2010/main" val="220286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Знайти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тексті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підручника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 і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записати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зошит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види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вулканів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br>
              <a:rPr lang="ru-RU" sz="4000" dirty="0"/>
            </a:br>
            <a:endParaRPr lang="uk-UA" sz="40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90"/>
          <a:stretch/>
        </p:blipFill>
        <p:spPr bwMode="auto">
          <a:xfrm rot="21600000">
            <a:off x="4261718" y="3148351"/>
            <a:ext cx="4882282" cy="37096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D:\Загрузки\images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" y="1237154"/>
            <a:ext cx="4657292" cy="31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Блок-схема: перфолента 13"/>
          <p:cNvSpPr/>
          <p:nvPr/>
        </p:nvSpPr>
        <p:spPr>
          <a:xfrm>
            <a:off x="1259632" y="188640"/>
            <a:ext cx="6156374" cy="1694135"/>
          </a:xfrm>
          <a:prstGeom prst="flowChartPunchedTape">
            <a:avLst/>
          </a:prstGeom>
          <a:solidFill>
            <a:srgbClr val="A5B592"/>
          </a:solidFill>
          <a:ln w="38100" cap="flat" cmpd="sng" algn="ctr">
            <a:solidFill>
              <a:srgbClr val="A5B592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</a:endParaRPr>
          </a:p>
        </p:txBody>
      </p:sp>
      <p:pic>
        <p:nvPicPr>
          <p:cNvPr id="15" name="Picture 17" descr="f41527acf60ae385b55f8e0446cc62d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06738"/>
            <a:ext cx="4476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179512" y="561454"/>
            <a:ext cx="8424862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30000"/>
              </a:spcBef>
              <a:spcAft>
                <a:spcPct val="0"/>
              </a:spcAft>
              <a:defRPr/>
            </a:pPr>
            <a:r>
              <a:rPr lang="uk-UA" sz="5400" b="1" dirty="0">
                <a:solidFill>
                  <a:schemeClr val="bg1"/>
                </a:solidFill>
                <a:latin typeface="Bookman Old Style" pitchFamily="18" charset="0"/>
              </a:rPr>
              <a:t>Види</a:t>
            </a:r>
            <a:r>
              <a:rPr lang="uk-UA" sz="5400" b="1" dirty="0">
                <a:solidFill>
                  <a:srgbClr val="C00000"/>
                </a:solidFill>
                <a:latin typeface="Bookman Old Style" pitchFamily="18" charset="0"/>
              </a:rPr>
              <a:t>  </a:t>
            </a:r>
            <a:r>
              <a:rPr lang="uk-UA" sz="5400" b="1" dirty="0">
                <a:solidFill>
                  <a:schemeClr val="bg1"/>
                </a:solidFill>
                <a:latin typeface="Bookman Old Style" pitchFamily="18" charset="0"/>
              </a:rPr>
              <a:t>вулканів</a:t>
            </a:r>
          </a:p>
        </p:txBody>
      </p:sp>
      <p:sp>
        <p:nvSpPr>
          <p:cNvPr id="17" name="Вертикальный свиток 16"/>
          <p:cNvSpPr/>
          <p:nvPr/>
        </p:nvSpPr>
        <p:spPr>
          <a:xfrm>
            <a:off x="395287" y="2652663"/>
            <a:ext cx="3672657" cy="4016697"/>
          </a:xfrm>
          <a:prstGeom prst="verticalScroll">
            <a:avLst/>
          </a:prstGeom>
          <a:solidFill>
            <a:srgbClr val="A5B592"/>
          </a:solidFill>
          <a:ln w="38100" cap="flat" cmpd="sng" algn="ctr">
            <a:solidFill>
              <a:srgbClr val="A5B592">
                <a:shade val="50000"/>
              </a:srgbClr>
            </a:solidFill>
            <a:prstDash val="solid"/>
          </a:ln>
          <a:effectLst/>
        </p:spPr>
        <p:txBody>
          <a:bodyPr anchor="t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sng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Bookman Old Style" pitchFamily="18" charset="0"/>
              </a:rPr>
              <a:t>Діючі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</a:rPr>
              <a:t>періодично вивергаються нині або хоч би один раз за останніх 10 тис. років</a:t>
            </a:r>
            <a:r>
              <a:rPr kumimoji="0" lang="uk-UA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</a:rPr>
              <a:t>.</a:t>
            </a:r>
          </a:p>
        </p:txBody>
      </p:sp>
      <p:sp>
        <p:nvSpPr>
          <p:cNvPr id="18" name="Вертикальный свиток 17"/>
          <p:cNvSpPr/>
          <p:nvPr/>
        </p:nvSpPr>
        <p:spPr>
          <a:xfrm>
            <a:off x="4572000" y="2679153"/>
            <a:ext cx="3380556" cy="3963715"/>
          </a:xfrm>
          <a:prstGeom prst="verticalScroll">
            <a:avLst/>
          </a:prstGeom>
          <a:solidFill>
            <a:srgbClr val="A5B592"/>
          </a:solidFill>
          <a:ln w="38100" cap="flat" cmpd="sng" algn="ctr">
            <a:solidFill>
              <a:srgbClr val="A5B592">
                <a:shade val="50000"/>
              </a:srgbClr>
            </a:solidFill>
            <a:prstDash val="solid"/>
          </a:ln>
          <a:effectLst/>
        </p:spPr>
        <p:txBody>
          <a:bodyPr anchor="t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400" b="1" u="sng" kern="0" dirty="0">
                <a:solidFill>
                  <a:schemeClr val="bg1"/>
                </a:solidFill>
                <a:latin typeface="Bookman Old Style" pitchFamily="18" charset="0"/>
              </a:rPr>
              <a:t>Згаслі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kern="0" dirty="0">
                <a:solidFill>
                  <a:schemeClr val="bg1"/>
                </a:solidFill>
                <a:latin typeface="Bookman Old Style" pitchFamily="18" charset="0"/>
              </a:rPr>
              <a:t>не вивергаються 25 тис. років </a:t>
            </a:r>
            <a:endParaRPr lang="uk-UA" sz="2400" kern="0" dirty="0">
              <a:solidFill>
                <a:schemeClr val="bg1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2339975" y="1923078"/>
            <a:ext cx="431800" cy="720725"/>
          </a:xfrm>
          <a:prstGeom prst="downArrow">
            <a:avLst/>
          </a:prstGeom>
          <a:solidFill>
            <a:srgbClr val="A5B592"/>
          </a:solidFill>
          <a:ln w="38100" cap="flat" cmpd="sng" algn="ctr">
            <a:solidFill>
              <a:srgbClr val="A5B592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6046378" y="1860384"/>
            <a:ext cx="431800" cy="720725"/>
          </a:xfrm>
          <a:prstGeom prst="downArrow">
            <a:avLst/>
          </a:prstGeom>
          <a:solidFill>
            <a:srgbClr val="A5B592"/>
          </a:solidFill>
          <a:ln w="38100" cap="flat" cmpd="sng" algn="ctr">
            <a:solidFill>
              <a:srgbClr val="A5B592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71098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0609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Згаслі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вулкани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території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br>
              <a:rPr lang="ru-RU" sz="4000" dirty="0"/>
            </a:br>
            <a:br>
              <a:rPr lang="ru-RU" sz="4000" dirty="0"/>
            </a:br>
            <a:r>
              <a:rPr lang="ru-RU" sz="4000" dirty="0"/>
              <a:t>                                          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Карпатський</a:t>
            </a:r>
            <a:r>
              <a:rPr lang="ru-RU" dirty="0"/>
              <a:t>                         </a:t>
            </a:r>
            <a:br>
              <a:rPr lang="ru-RU" dirty="0"/>
            </a:br>
            <a:r>
              <a:rPr lang="ru-RU" dirty="0"/>
              <a:t>                                           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вулканічний</a:t>
            </a:r>
            <a:r>
              <a:rPr lang="ru-RU" dirty="0"/>
              <a:t>                                             </a:t>
            </a:r>
            <a:br>
              <a:rPr lang="ru-RU" dirty="0"/>
            </a:br>
            <a:r>
              <a:rPr lang="ru-RU" dirty="0"/>
              <a:t>                          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хребет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946" y="692696"/>
            <a:ext cx="5271329" cy="3267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2680" y="3610780"/>
            <a:ext cx="521132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0" y="3244334"/>
            <a:ext cx="5371193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sz="4000" dirty="0"/>
              <a:t>     </a:t>
            </a:r>
            <a:r>
              <a:rPr lang="uk-UA" sz="4000" dirty="0" err="1">
                <a:latin typeface="Times New Roman" pitchFamily="18" charset="0"/>
                <a:cs typeface="Times New Roman" pitchFamily="18" charset="0"/>
              </a:rPr>
              <a:t>Карадаг</a:t>
            </a:r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, Крим</a:t>
            </a:r>
          </a:p>
        </p:txBody>
      </p:sp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ru-RU" sz="4000" dirty="0"/>
            </a:br>
            <a:br>
              <a:rPr lang="ru-RU" sz="4000" dirty="0"/>
            </a:br>
            <a:br>
              <a:rPr lang="ru-RU" sz="4000" dirty="0"/>
            </a:br>
            <a:endParaRPr lang="uk-UA" sz="40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683712"/>
            <a:ext cx="9036496" cy="5141168"/>
          </a:xfrm>
        </p:spPr>
        <p:txBody>
          <a:bodyPr>
            <a:normAutofit fontScale="92500" lnSpcReduction="10000"/>
          </a:bodyPr>
          <a:lstStyle/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Ведмідь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–гора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, висота 572м, довжина 2,5 км,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лакколіт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19" y="804862"/>
            <a:ext cx="8296540" cy="5360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0"/>
            <a:ext cx="3852863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br>
              <a:rPr lang="ru-RU" sz="4000" dirty="0"/>
            </a:br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К.Брюллов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Останній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 день </a:t>
            </a:r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Помпеї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4000" dirty="0"/>
            </a:br>
            <a:br>
              <a:rPr lang="ru-RU" sz="4000" dirty="0"/>
            </a:br>
            <a:r>
              <a:rPr lang="ru-RU" sz="4000" dirty="0"/>
              <a:t>Ка</a:t>
            </a:r>
            <a:endParaRPr lang="uk-UA" sz="40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7280"/>
            <a:ext cx="9144000" cy="622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886" y="0"/>
            <a:ext cx="8229600" cy="836712"/>
          </a:xfrm>
        </p:spPr>
        <p:txBody>
          <a:bodyPr>
            <a:normAutofit fontScale="90000"/>
          </a:bodyPr>
          <a:lstStyle/>
          <a:p>
            <a:pPr algn="l"/>
            <a:br>
              <a:rPr lang="ru-RU" sz="4000" dirty="0"/>
            </a:br>
            <a:br>
              <a:rPr lang="ru-RU" sz="4000" i="1" dirty="0"/>
            </a:br>
            <a:r>
              <a:rPr lang="ru-RU" sz="3800" b="1" i="1" dirty="0">
                <a:latin typeface="Times New Roman" pitchFamily="18" charset="0"/>
                <a:cs typeface="Times New Roman" pitchFamily="18" charset="0"/>
              </a:rPr>
              <a:t>Вулкан </a:t>
            </a:r>
            <a:r>
              <a:rPr lang="ru-RU" sz="3800" b="1" i="1" dirty="0" err="1">
                <a:latin typeface="Times New Roman" pitchFamily="18" charset="0"/>
                <a:cs typeface="Times New Roman" pitchFamily="18" charset="0"/>
              </a:rPr>
              <a:t>Везувій</a:t>
            </a:r>
            <a:r>
              <a:rPr lang="ru-RU" sz="3800" b="1" i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sz="3800" b="1" i="1" dirty="0" err="1">
                <a:latin typeface="Times New Roman" pitchFamily="18" charset="0"/>
                <a:cs typeface="Times New Roman" pitchFamily="18" charset="0"/>
              </a:rPr>
              <a:t>Неаполітанська</a:t>
            </a:r>
            <a:r>
              <a:rPr lang="ru-RU" sz="3800" b="1" i="1" dirty="0">
                <a:latin typeface="Times New Roman" pitchFamily="18" charset="0"/>
                <a:cs typeface="Times New Roman" pitchFamily="18" charset="0"/>
              </a:rPr>
              <a:t> затока</a:t>
            </a:r>
            <a:br>
              <a:rPr lang="ru-RU" sz="4000" dirty="0"/>
            </a:br>
            <a:endParaRPr lang="uk-UA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7170" name="Picture 2" descr="Картинки по запросу Везув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8568952" cy="531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5730_480x320_bHS0p1QJERXKbQj6y0ucKokH8MG23h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30">
            <a:off x="5168482" y="356933"/>
            <a:ext cx="3822459" cy="30466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Сильнейшее извержение вулкана Везувий может произойти в любой момен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8473">
            <a:off x="249294" y="454255"/>
            <a:ext cx="3869311" cy="31756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35342" y="249582"/>
            <a:ext cx="7741114" cy="731145"/>
          </a:xfrm>
        </p:spPr>
        <p:txBody>
          <a:bodyPr>
            <a:noAutofit/>
          </a:bodyPr>
          <a:lstStyle/>
          <a:p>
            <a:pPr eaLnBrk="1" hangingPunct="1"/>
            <a:r>
              <a:rPr lang="ru-RU" sz="4400" b="1" i="1" dirty="0" err="1">
                <a:ln w="3200">
                  <a:solidFill>
                    <a:srgbClr val="0000FF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Помпеї</a:t>
            </a:r>
            <a:r>
              <a:rPr lang="ru-RU" sz="4400" b="1" i="1" dirty="0">
                <a:ln w="3200">
                  <a:solidFill>
                    <a:srgbClr val="0000FF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 </a:t>
            </a:r>
            <a:r>
              <a:rPr lang="ru-RU" sz="4400" b="1" i="1" dirty="0" err="1">
                <a:ln w="3200">
                  <a:solidFill>
                    <a:srgbClr val="0000FF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мертве</a:t>
            </a:r>
            <a:r>
              <a:rPr lang="ru-RU" sz="4400" b="1" i="1" dirty="0">
                <a:ln w="3200">
                  <a:solidFill>
                    <a:srgbClr val="0000FF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4400" b="1" i="1" dirty="0" err="1">
                <a:ln w="3200">
                  <a:solidFill>
                    <a:srgbClr val="0000FF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місто</a:t>
            </a:r>
            <a:r>
              <a:rPr lang="ru-RU" sz="4400" b="1" i="1" dirty="0">
                <a:ln w="3200">
                  <a:solidFill>
                    <a:srgbClr val="0000FF"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-музей</a:t>
            </a:r>
          </a:p>
        </p:txBody>
      </p:sp>
      <p:pic>
        <p:nvPicPr>
          <p:cNvPr id="8" name="Picture 9" descr="последний день помпеи Фото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1481">
            <a:off x="250825" y="3305175"/>
            <a:ext cx="4876800" cy="3257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5" descr="1273139504_1272996323_1222157946_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200">
            <a:off x="5229191" y="3624040"/>
            <a:ext cx="3714142" cy="27977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игра последний день помпеи Фото 15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80235"/>
            <a:ext cx="1980220" cy="2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820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br>
              <a:rPr lang="ru-RU" sz="4000" dirty="0"/>
            </a:br>
            <a:r>
              <a:rPr lang="ru-RU" sz="4900" b="1" i="1" dirty="0" err="1">
                <a:latin typeface="Times New Roman" pitchFamily="18" charset="0"/>
                <a:cs typeface="Times New Roman" pitchFamily="18" charset="0"/>
              </a:rPr>
              <a:t>Поширення</a:t>
            </a:r>
            <a:r>
              <a:rPr lang="ru-RU" sz="49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b="1" i="1" dirty="0" err="1">
                <a:latin typeface="Times New Roman" pitchFamily="18" charset="0"/>
                <a:cs typeface="Times New Roman" pitchFamily="18" charset="0"/>
              </a:rPr>
              <a:t>вулканів</a:t>
            </a:r>
            <a:br>
              <a:rPr lang="ru-RU" sz="4000" dirty="0"/>
            </a:br>
            <a:br>
              <a:rPr lang="ru-RU" sz="4000" dirty="0"/>
            </a:br>
            <a:endParaRPr lang="uk-UA" sz="4000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00979" cy="544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Найактивнішій вулкан </a:t>
            </a: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4900" b="1" i="1" dirty="0" err="1">
                <a:latin typeface="Times New Roman" pitchFamily="18" charset="0"/>
                <a:cs typeface="Times New Roman" pitchFamily="18" charset="0"/>
              </a:rPr>
              <a:t>Ісалько</a:t>
            </a:r>
            <a:r>
              <a:rPr lang="uk-UA" sz="49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(1885м) в Сальвадорі </a:t>
            </a:r>
            <a:r>
              <a:rPr lang="uk-UA" sz="2700" i="1" dirty="0">
                <a:latin typeface="Times New Roman" pitchFamily="18" charset="0"/>
                <a:cs typeface="Times New Roman" pitchFamily="18" charset="0"/>
              </a:rPr>
              <a:t>( Центральній Америці)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600200"/>
            <a:ext cx="8496944" cy="5088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6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Найспокійнішій – </a:t>
            </a:r>
            <a:r>
              <a:rPr lang="uk-UA" sz="5300" b="1" i="1" dirty="0">
                <a:latin typeface="Times New Roman" pitchFamily="18" charset="0"/>
                <a:cs typeface="Times New Roman" pitchFamily="18" charset="0"/>
              </a:rPr>
              <a:t>Фудзіяма</a:t>
            </a:r>
            <a:br>
              <a:rPr lang="uk-UA" b="1" i="1" dirty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(3776м) в Японії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600200"/>
            <a:ext cx="8496944" cy="5264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013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Найвищий згаслий </a:t>
            </a: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5300" b="1" i="1" dirty="0" err="1">
                <a:latin typeface="Times New Roman" pitchFamily="18" charset="0"/>
                <a:cs typeface="Times New Roman" pitchFamily="18" charset="0"/>
              </a:rPr>
              <a:t>Аконкагуа</a:t>
            </a:r>
            <a:br>
              <a:rPr lang="uk-UA" b="1" i="1" dirty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(6959м) в Південній Америці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600200"/>
            <a:ext cx="8891669" cy="51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567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Найвищий діючий вулкан Євразії </a:t>
            </a:r>
            <a:r>
              <a:rPr lang="uk-UA" sz="4900" b="1" i="1" dirty="0">
                <a:latin typeface="Times New Roman" pitchFamily="18" charset="0"/>
                <a:cs typeface="Times New Roman" pitchFamily="18" charset="0"/>
              </a:rPr>
              <a:t>Ключевська Сопка </a:t>
            </a:r>
            <a:r>
              <a:rPr lang="uk-UA" sz="3600" b="1" i="1" dirty="0">
                <a:latin typeface="Times New Roman" pitchFamily="18" charset="0"/>
                <a:cs typeface="Times New Roman" pitchFamily="18" charset="0"/>
              </a:rPr>
              <a:t>(4750м), </a:t>
            </a:r>
            <a:r>
              <a:rPr lang="uk-UA" sz="4000" b="1" i="1" dirty="0">
                <a:latin typeface="Times New Roman" pitchFamily="18" charset="0"/>
                <a:cs typeface="Times New Roman" pitchFamily="18" charset="0"/>
              </a:rPr>
              <a:t>Камчатка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7" y="1484784"/>
            <a:ext cx="8134453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20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Найвищий діючий вулкан Європи </a:t>
            </a: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5300" b="1" i="1" dirty="0" err="1">
                <a:latin typeface="Times New Roman" pitchFamily="18" charset="0"/>
                <a:cs typeface="Times New Roman" pitchFamily="18" charset="0"/>
              </a:rPr>
              <a:t>Етна</a:t>
            </a:r>
            <a:r>
              <a:rPr lang="uk-UA" sz="53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(3340м) в </a:t>
            </a: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Італіі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о.Сіцилія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83452"/>
            <a:ext cx="8589392" cy="524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899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география 2\атестація\картинки\profes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0" y="158475"/>
            <a:ext cx="3725875" cy="273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38541" y="410760"/>
            <a:ext cx="540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u="sng" dirty="0">
              <a:ln>
                <a:solidFill>
                  <a:srgbClr val="FFFF00"/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u="sng" dirty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u="sng" dirty="0" err="1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Картографічна</a:t>
            </a:r>
            <a:endParaRPr lang="ru-RU" sz="3600" b="1" u="sng" dirty="0">
              <a:ln>
                <a:solidFill>
                  <a:srgbClr val="FFFF00"/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u="sng" dirty="0">
              <a:ln>
                <a:solidFill>
                  <a:srgbClr val="FFFF00"/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u="sng" dirty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b="1" u="sng" dirty="0" err="1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лабораторія</a:t>
            </a:r>
            <a:r>
              <a:rPr lang="ru-RU" sz="3600" b="1" u="sng" dirty="0">
                <a:ln>
                  <a:solidFill>
                    <a:srgbClr val="FFFF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uk-UA" sz="3600" b="1" u="sng" dirty="0">
              <a:ln>
                <a:solidFill>
                  <a:srgbClr val="FFFF00"/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4221088"/>
            <a:ext cx="83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028" y="3191570"/>
            <a:ext cx="90429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prstClr val="black"/>
                </a:solidFill>
              </a:rPr>
              <a:t>   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Визначити вулкани за їх координатами:</a:t>
            </a:r>
          </a:p>
          <a:p>
            <a:pPr algn="ctr"/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1) 4 ̊ </a:t>
            </a:r>
            <a:r>
              <a:rPr lang="uk-UA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пд.ш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., 38 ̊ </a:t>
            </a:r>
            <a:r>
              <a:rPr lang="uk-UA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сх.д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.; </a:t>
            </a:r>
          </a:p>
          <a:p>
            <a:pPr algn="ctr"/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ctr"/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2) 64 ̊ </a:t>
            </a:r>
            <a:r>
              <a:rPr lang="uk-UA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пн.ш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., 15 ̊ </a:t>
            </a:r>
            <a:r>
              <a:rPr lang="uk-UA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зх.д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.;</a:t>
            </a:r>
          </a:p>
          <a:p>
            <a:pPr algn="ctr"/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</a:p>
          <a:p>
            <a:pPr algn="ctr"/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3) 5 ̊ </a:t>
            </a:r>
            <a:r>
              <a:rPr lang="uk-UA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пд.ш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.,  105 ̊ </a:t>
            </a:r>
            <a:r>
              <a:rPr lang="uk-UA" sz="32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сх.д</a:t>
            </a:r>
            <a:r>
              <a:rPr lang="uk-UA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uk-UA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77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Лікувальні гарячі джерела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834817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575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br>
              <a:rPr lang="ru-RU" sz="4000" dirty="0"/>
            </a:br>
            <a:br>
              <a:rPr lang="ru-RU" sz="4000" dirty="0"/>
            </a:br>
            <a:br>
              <a:rPr lang="ru-RU" sz="4000" dirty="0"/>
            </a:br>
            <a:r>
              <a:rPr lang="ru-RU" sz="5300" b="1" dirty="0">
                <a:latin typeface="Times New Roman" pitchFamily="18" charset="0"/>
                <a:cs typeface="Times New Roman" pitchFamily="18" charset="0"/>
              </a:rPr>
              <a:t>Гейзер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джерело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періодично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викидає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фонтани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гарячої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води і пари.</a:t>
            </a:r>
            <a:br>
              <a:rPr lang="ru-RU" sz="4000" dirty="0"/>
            </a:br>
            <a:br>
              <a:rPr lang="ru-RU" sz="4000" dirty="0"/>
            </a:br>
            <a:br>
              <a:rPr lang="ru-RU" sz="4000" dirty="0"/>
            </a:br>
            <a:endParaRPr lang="uk-UA" sz="40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84072"/>
            <a:ext cx="9036496" cy="5473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32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ru-RU" sz="4000" dirty="0"/>
            </a:br>
            <a:br>
              <a:rPr lang="ru-RU" sz="4000" dirty="0"/>
            </a:br>
            <a:br>
              <a:rPr lang="ru-RU" sz="4000" dirty="0"/>
            </a:br>
            <a:endParaRPr lang="uk-UA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4" y="1124744"/>
            <a:ext cx="8579296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 Гейзер, </a:t>
            </a:r>
          </a:p>
          <a:p>
            <a:pPr marL="0" indent="0">
              <a:buNone/>
            </a:pPr>
            <a:r>
              <a:rPr lang="uk-UA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о. Ісландія</a:t>
            </a:r>
            <a:endParaRPr lang="uk-UA" sz="4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3313412"/>
            <a:ext cx="4680520" cy="345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1994" y="-34529"/>
            <a:ext cx="5002006" cy="331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88024" y="2705725"/>
            <a:ext cx="42484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4400" b="1" dirty="0">
              <a:solidFill>
                <a:srgbClr val="7030A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r"/>
            <a:r>
              <a:rPr lang="uk-UA" sz="44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Долина гейзерів, </a:t>
            </a:r>
            <a:r>
              <a:rPr lang="uk-UA" sz="4400" b="1" i="1" dirty="0" err="1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п-ів</a:t>
            </a:r>
            <a:r>
              <a:rPr lang="uk-UA" sz="44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Камчатка,</a:t>
            </a:r>
          </a:p>
          <a:p>
            <a:pPr algn="r"/>
            <a:r>
              <a:rPr lang="uk-UA" sz="4400" b="1" i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Росія</a:t>
            </a:r>
            <a:endParaRPr lang="uk-UA" i="1" dirty="0"/>
          </a:p>
        </p:txBody>
      </p:sp>
    </p:spTree>
    <p:extLst>
      <p:ext uri="{BB962C8B-B14F-4D97-AF65-F5344CB8AC3E}">
        <p14:creationId xmlns:p14="http://schemas.microsoft.com/office/powerpoint/2010/main" val="388393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858218"/>
          </a:xfrm>
        </p:spPr>
        <p:txBody>
          <a:bodyPr>
            <a:normAutofit fontScale="90000"/>
          </a:bodyPr>
          <a:lstStyle/>
          <a:p>
            <a:pPr algn="l"/>
            <a:br>
              <a:rPr lang="uk-UA" dirty="0"/>
            </a:br>
            <a:r>
              <a:rPr lang="uk-UA" b="1" i="1" dirty="0" err="1">
                <a:latin typeface="Times New Roman" pitchFamily="18" charset="0"/>
                <a:cs typeface="Times New Roman" pitchFamily="18" charset="0"/>
              </a:rPr>
              <a:t>Йеллоустонський</a:t>
            </a:r>
            <a:br>
              <a:rPr lang="uk-UA" b="1" i="1" dirty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національний парк,</a:t>
            </a:r>
            <a:br>
              <a:rPr lang="uk-UA" b="1" i="1" dirty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 США</a:t>
            </a:r>
            <a:br>
              <a:rPr lang="uk-UA" dirty="0"/>
            </a:br>
            <a:endParaRPr lang="uk-UA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2856"/>
            <a:ext cx="449999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http://turj.ru/images/e/d/8/6/814/de4cee3957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376" y="-3215"/>
            <a:ext cx="464400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16016" y="2967335"/>
            <a:ext cx="442798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Роторуа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 - долина </a:t>
            </a:r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гейзерів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Новій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>
                <a:latin typeface="Times New Roman" pitchFamily="18" charset="0"/>
                <a:cs typeface="Times New Roman" pitchFamily="18" charset="0"/>
              </a:rPr>
              <a:t>Зеландії</a:t>
            </a:r>
            <a:endParaRPr lang="uk-UA" sz="4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64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1. Чому гейзер викидає воду сильним </a:t>
            </a:r>
            <a:br>
              <a:rPr lang="uk-UA" sz="3600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                    струменем?</a:t>
            </a:r>
            <a:br>
              <a:rPr lang="uk-UA" sz="3600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2. Чому діє періодично?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7"/>
            <a:ext cx="3921679" cy="4943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4752528" cy="4943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918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Використання геотермальної енергії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3" y="1412776"/>
            <a:ext cx="4357469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85089"/>
            <a:ext cx="4499992" cy="2649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54771"/>
            <a:ext cx="4499992" cy="2910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365104"/>
            <a:ext cx="4487230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32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Грязьові вулкани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8280919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728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uk-UA" dirty="0"/>
            </a:br>
            <a:br>
              <a:rPr lang="uk-UA" dirty="0"/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Продукти вулканічних вивержень</a:t>
            </a:r>
            <a:r>
              <a:rPr lang="uk-UA" dirty="0"/>
              <a:t>:</a:t>
            </a:r>
            <a:br>
              <a:rPr lang="uk-UA" dirty="0"/>
            </a:br>
            <a:br>
              <a:rPr lang="uk-UA" dirty="0"/>
            </a:br>
            <a:r>
              <a:rPr lang="uk-UA" sz="2400" dirty="0"/>
              <a:t>золото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r>
              <a:rPr lang="uk-UA" dirty="0"/>
              <a:t>                      </a:t>
            </a:r>
          </a:p>
          <a:p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                                                                                        </a:t>
            </a:r>
            <a:br>
              <a:rPr lang="uk-UA" dirty="0"/>
            </a:b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Алмази </a:t>
            </a:r>
            <a:r>
              <a:rPr lang="uk-UA" sz="1800" dirty="0"/>
              <a:t>                                                                                              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Опал</a:t>
            </a:r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r>
              <a:rPr lang="uk-UA" sz="3000" dirty="0">
                <a:latin typeface="Times New Roman" pitchFamily="18" charset="0"/>
                <a:cs typeface="Times New Roman" pitchFamily="18" charset="0"/>
              </a:rPr>
              <a:t>Топаз </a:t>
            </a:r>
            <a:r>
              <a:rPr lang="uk-UA" sz="1800" dirty="0"/>
              <a:t>                                                                                                          </a:t>
            </a:r>
            <a:r>
              <a:rPr lang="uk-UA" sz="3000" dirty="0">
                <a:latin typeface="Times New Roman" pitchFamily="18" charset="0"/>
                <a:cs typeface="Times New Roman" pitchFamily="18" charset="0"/>
              </a:rPr>
              <a:t>Аметист</a:t>
            </a:r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  <a:p>
            <a:pPr marL="0" indent="0">
              <a:buNone/>
            </a:pPr>
            <a:endParaRPr lang="uk-UA" sz="1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1484"/>
            <a:ext cx="2643722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04864"/>
            <a:ext cx="252028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318" y="1416027"/>
            <a:ext cx="2735554" cy="215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05" y="4492004"/>
            <a:ext cx="3364607" cy="1855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209" y="4077072"/>
            <a:ext cx="2857500" cy="227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047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u="sng" dirty="0">
                <a:latin typeface="Times New Roman" pitchFamily="18" charset="0"/>
                <a:cs typeface="Times New Roman" pitchFamily="18" charset="0"/>
              </a:rPr>
              <a:t>Закріплення вивченого матеріалу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b="1" u="sng" dirty="0">
                <a:latin typeface="Times New Roman" pitchFamily="18" charset="0"/>
                <a:cs typeface="Times New Roman" pitchFamily="18" charset="0"/>
              </a:rPr>
              <a:t>Знайдіть пару: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1. Фудзіяма                                 А. Найвищий згаслий                         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вулкан світу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2. Етна                                         Б. Канал, по якому     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             підіймається магма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Аконкагуа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В. Магма, яка втратила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              частину газів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4. Лава                                          Г. Чашоподібне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розширення на горі вулкану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5. Жерло                                       Д. Найвищий діючий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вулкан Європи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6. Кратер                                       Е. Священна гора 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Японії</a:t>
            </a:r>
          </a:p>
          <a:p>
            <a:pPr marL="0" indent="0">
              <a:buNone/>
            </a:pP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64744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Правильні відповіді: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4400" b="1" dirty="0">
                <a:cs typeface="Times New Roman" pitchFamily="18" charset="0"/>
              </a:rPr>
              <a:t>  </a:t>
            </a:r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1 – Е</a:t>
            </a:r>
          </a:p>
          <a:p>
            <a:pPr marL="0" indent="0">
              <a:buNone/>
            </a:pPr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  2 – Д</a:t>
            </a:r>
          </a:p>
          <a:p>
            <a:pPr marL="0" indent="0">
              <a:buNone/>
            </a:pPr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  3 – А</a:t>
            </a:r>
          </a:p>
          <a:p>
            <a:pPr marL="0" indent="0">
              <a:buNone/>
            </a:pPr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  4 -  В</a:t>
            </a:r>
          </a:p>
          <a:p>
            <a:pPr marL="0" indent="0">
              <a:buNone/>
            </a:pPr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  5 – Б</a:t>
            </a:r>
          </a:p>
          <a:p>
            <a:pPr marL="0" indent="0">
              <a:buNone/>
            </a:pPr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  6 -  Г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10364"/>
            <a:ext cx="5076056" cy="3412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10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b="1" dirty="0">
                <a:latin typeface="Times New Roman" pitchFamily="18" charset="0"/>
                <a:cs typeface="Times New Roman" pitchFamily="18" charset="0"/>
              </a:rPr>
              <a:t>Домашнє завдання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00200"/>
            <a:ext cx="8579296" cy="4525963"/>
          </a:xfrm>
        </p:spPr>
        <p:txBody>
          <a:bodyPr/>
          <a:lstStyle/>
          <a:p>
            <a:pPr marL="0" indent="0">
              <a:buNone/>
            </a:pPr>
            <a:endParaRPr lang="uk-UA" sz="3600" dirty="0"/>
          </a:p>
          <a:p>
            <a:pPr marL="0" indent="0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  Опрацювати текст </a:t>
            </a:r>
          </a:p>
          <a:p>
            <a:pPr marL="0" indent="0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                    § 23 підручника.</a:t>
            </a:r>
          </a:p>
          <a:p>
            <a:pPr marL="0" indent="0">
              <a:buNone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 Творче завдання:  скласти кросворд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      з 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ключовим  </a:t>
            </a:r>
            <a:r>
              <a:rPr lang="ru-RU" sz="3600">
                <a:latin typeface="Times New Roman" pitchFamily="18" charset="0"/>
                <a:cs typeface="Times New Roman" pitchFamily="18" charset="0"/>
              </a:rPr>
              <a:t>словом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«вулкан».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Picture 2" descr="C:\география 2\атестація\картинки\1327307581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105">
            <a:off x="6143396" y="186390"/>
            <a:ext cx="2960411" cy="28309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80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u="sng" dirty="0">
                <a:latin typeface="Times New Roman" pitchFamily="18" charset="0"/>
                <a:cs typeface="Times New Roman" pitchFamily="18" charset="0"/>
              </a:rPr>
              <a:t>Закінчіть речення: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4006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dirty="0"/>
              <a:t>1.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Учені вважають, що колись на Землі був єдиний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праматерик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…..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2. Материкова земна кора складається з трьох  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шарів: ……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3. Материк, який розколовся на Північну Америку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 та Євразію називався  ……..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4. Літосфера не є суцільна, а складається з …….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5. Сили, які здатні рухати літосферні плити, це -……</a:t>
            </a:r>
          </a:p>
          <a:p>
            <a:pPr marL="0" indent="0"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6. Рухомі пояси в зоні зіткнення або розходження  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latin typeface="Times New Roman" pitchFamily="18" charset="0"/>
                <a:cs typeface="Times New Roman" pitchFamily="18" charset="0"/>
              </a:rPr>
              <a:t>      на межі літосферних плит називаються  ….. 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6687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>
                <a:latin typeface="Times New Roman" pitchFamily="18" charset="0"/>
                <a:cs typeface="Times New Roman" pitchFamily="18" charset="0"/>
              </a:rPr>
              <a:t>Дякую всім за урок!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800" dirty="0">
                <a:latin typeface="Times New Roman" pitchFamily="18" charset="0"/>
                <a:cs typeface="Times New Roman" pitchFamily="18" charset="0"/>
              </a:rPr>
              <a:t>На все добре!</a:t>
            </a:r>
          </a:p>
          <a:p>
            <a:pPr marL="0" indent="0" algn="ctr">
              <a:buNone/>
            </a:pPr>
            <a:endParaRPr lang="uk-UA" sz="6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92896"/>
            <a:ext cx="570885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986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zoom dir="in"/>
      </p:transition>
    </mc:Choice>
    <mc:Fallback xmlns="">
      <p:transition spd="slow" advClick="0">
        <p:zoom dir="in"/>
      </p:transition>
    </mc:Fallback>
  </mc:AlternateContent>
</p:sld>
</file>

<file path=ppt/theme/_rels/them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Бумажная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_Бумажная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2_Бумажная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718</Words>
  <Application>Microsoft Office PowerPoint</Application>
  <PresentationFormat>Екран (4:3)</PresentationFormat>
  <Paragraphs>126</Paragraphs>
  <Slides>35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15</vt:i4>
      </vt:variant>
      <vt:variant>
        <vt:lpstr>Заголовки слайдів</vt:lpstr>
      </vt:variant>
      <vt:variant>
        <vt:i4>35</vt:i4>
      </vt:variant>
    </vt:vector>
  </HeadingPairs>
  <TitlesOfParts>
    <vt:vector size="56" baseType="lpstr">
      <vt:lpstr>Arial</vt:lpstr>
      <vt:lpstr>Bookman Old Style</vt:lpstr>
      <vt:lpstr>Calibri</vt:lpstr>
      <vt:lpstr>Constantia</vt:lpstr>
      <vt:lpstr>Times New Roman</vt:lpstr>
      <vt:lpstr>Wingdings 2</vt:lpstr>
      <vt:lpstr>Тема Office</vt:lpstr>
      <vt:lpstr>1_Тема Office</vt:lpstr>
      <vt:lpstr>3_Тема Office</vt:lpstr>
      <vt:lpstr>4_Тема Office</vt:lpstr>
      <vt:lpstr>6_Тема Office</vt:lpstr>
      <vt:lpstr>7_Тема Office</vt:lpstr>
      <vt:lpstr>8_Тема Office</vt:lpstr>
      <vt:lpstr>9_Тема Office</vt:lpstr>
      <vt:lpstr>10_Тема Office</vt:lpstr>
      <vt:lpstr>12_Тема Office</vt:lpstr>
      <vt:lpstr>Бумажная</vt:lpstr>
      <vt:lpstr>1_Бумажная</vt:lpstr>
      <vt:lpstr>2_Бумажная</vt:lpstr>
      <vt:lpstr>2_Тема Office</vt:lpstr>
      <vt:lpstr>5_Тема Office</vt:lpstr>
      <vt:lpstr>Тема уроку: Вулканізм і вулкани. Гарячі джерела і гейзери  </vt:lpstr>
      <vt:lpstr> Мета уроку:  - дізнатися, що таке вулкани, як        вони утворюються, які існують,     райони їх поширення;  - що таке гейзери і гарячі      джерела, способи їх                        утворення;  - вміти їх показувати на карті.  </vt:lpstr>
      <vt:lpstr> </vt:lpstr>
      <vt:lpstr>Вулканізм – сукупність явищ, пов'язаних із підняттям магми з надр  та виливанням її на поверхню Землі.  Вулкан –це місце виходу магми на земну поверхню зазвичай у вигляд гори. </vt:lpstr>
      <vt:lpstr> </vt:lpstr>
      <vt:lpstr>Острів Вулкано в Тірренському морі </vt:lpstr>
      <vt:lpstr>     Що вивергають                                 вулкани?              (робота з підручником, стор. 85)      Що таке лава?     Чим лава відрізняється від магми?     Що таке вулканічні бомби?  </vt:lpstr>
      <vt:lpstr>Презентація PowerPoint</vt:lpstr>
      <vt:lpstr> Знайти в тексті підручника  і записати в зошит види вулканів.  </vt:lpstr>
      <vt:lpstr>Презентація PowerPoint</vt:lpstr>
      <vt:lpstr>   Згаслі вулкани на території України                                                  Карпатський                                                                       вулканічний                                                                                 хребет</vt:lpstr>
      <vt:lpstr>   </vt:lpstr>
      <vt:lpstr> К.Брюллов   «Останній день Помпеї»  Ка</vt:lpstr>
      <vt:lpstr>  Вулкан Везувій,   Неаполітанська затока </vt:lpstr>
      <vt:lpstr>Помпеї –  мертве  місто-музей</vt:lpstr>
      <vt:lpstr> Поширення вулканів  </vt:lpstr>
      <vt:lpstr>Найактивнішій вулкан –Ісалько (1885м) в Сальвадорі ( Центральній Америці)</vt:lpstr>
      <vt:lpstr>Найспокійнішій – Фудзіяма (3776м) в Японії</vt:lpstr>
      <vt:lpstr>Найвищий згаслий –Аконкагуа (6959м) в Південній Америці</vt:lpstr>
      <vt:lpstr>Найвищий діючий вулкан Євразії Ключевська Сопка (4750м), Камчатка</vt:lpstr>
      <vt:lpstr>Найвищий діючий вулкан Європи –Етна (3340м) в Італіі (о.Сіцилія)</vt:lpstr>
      <vt:lpstr>Презентація PowerPoint</vt:lpstr>
      <vt:lpstr>Лікувальні гарячі джерела</vt:lpstr>
      <vt:lpstr>   Гейзер –це джерело, що періодично викидає фонтани гарячої води і пари.   </vt:lpstr>
      <vt:lpstr>   </vt:lpstr>
      <vt:lpstr> Йеллоустонський національний парк,  США </vt:lpstr>
      <vt:lpstr>1. Чому гейзер викидає воду сильним                       струменем? 2. Чому діє періодично?</vt:lpstr>
      <vt:lpstr>Використання геотермальної енергії</vt:lpstr>
      <vt:lpstr>Грязьові вулкани</vt:lpstr>
      <vt:lpstr>  Продукти вулканічних вивержень:  золото</vt:lpstr>
      <vt:lpstr>Закріплення вивченого матеріалу:</vt:lpstr>
      <vt:lpstr>Правильні відповіді:</vt:lpstr>
      <vt:lpstr>Домашнє завдання:</vt:lpstr>
      <vt:lpstr>Закінчіть речення:</vt:lpstr>
      <vt:lpstr>Дякую всім за урок!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 Вулканізм і вулкани. Гарячі джерела і гейзери.</dc:title>
  <dc:creator>Alisa</dc:creator>
  <cp:lastModifiedBy>user</cp:lastModifiedBy>
  <cp:revision>139</cp:revision>
  <dcterms:created xsi:type="dcterms:W3CDTF">2017-11-19T10:42:04Z</dcterms:created>
  <dcterms:modified xsi:type="dcterms:W3CDTF">2025-01-14T11:51:38Z</dcterms:modified>
</cp:coreProperties>
</file>