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56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06.02.2022</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06.02.2022</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06.02.2022</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06.02.2022</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06.02.2022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5B106E36-FD25-4E2D-B0AA-010F637433A0}" type="datetimeFigureOut">
              <a:rPr lang="ru-RU" smtClean="0"/>
              <a:pPr/>
              <a:t>06.02.2022</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25C68B6-61C2-468F-89AB-4B9F7531AA68}"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dirty="0" smtClean="0">
                <a:latin typeface="Arial Black" pitchFamily="34" charset="0"/>
              </a:rPr>
              <a:t>Забруднення довкілля </a:t>
            </a:r>
            <a:br>
              <a:rPr lang="uk-UA" b="1" dirty="0" smtClean="0">
                <a:latin typeface="Arial Black" pitchFamily="34" charset="0"/>
              </a:rPr>
            </a:br>
            <a:r>
              <a:rPr lang="uk-UA" b="1" dirty="0" smtClean="0">
                <a:latin typeface="Arial Black" pitchFamily="34" charset="0"/>
              </a:rPr>
              <a:t>і заходи з його охорони</a:t>
            </a:r>
            <a:endParaRPr lang="ru-RU" b="1" dirty="0">
              <a:latin typeface="Arial Black" pitchFamily="34" charset="0"/>
            </a:endParaRPr>
          </a:p>
        </p:txBody>
      </p:sp>
      <p:pic>
        <p:nvPicPr>
          <p:cNvPr id="4" name="Содержимое 3" descr="big-a91f72367bf972bdc5d40ef80498657d.jpg"/>
          <p:cNvPicPr>
            <a:picLocks noGrp="1" noChangeAspect="1"/>
          </p:cNvPicPr>
          <p:nvPr>
            <p:ph idx="1"/>
          </p:nvPr>
        </p:nvPicPr>
        <p:blipFill>
          <a:blip r:embed="rId2" cstate="print"/>
          <a:stretch>
            <a:fillRect/>
          </a:stretch>
        </p:blipFill>
        <p:spPr>
          <a:xfrm>
            <a:off x="1374695" y="1646238"/>
            <a:ext cx="6394609" cy="4525962"/>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Види забруднення</a:t>
            </a:r>
            <a:endParaRPr lang="ru-RU" dirty="0"/>
          </a:p>
        </p:txBody>
      </p:sp>
      <p:sp>
        <p:nvSpPr>
          <p:cNvPr id="3" name="TextBox 2"/>
          <p:cNvSpPr txBox="1"/>
          <p:nvPr/>
        </p:nvSpPr>
        <p:spPr>
          <a:xfrm>
            <a:off x="539553" y="1772816"/>
            <a:ext cx="8064896" cy="2308324"/>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Господарська діяльність людини призводить до нагромадження у природі не властивих їй речовин.</a:t>
            </a:r>
          </a:p>
          <a:p>
            <a:pPr>
              <a:buFont typeface="Arial" pitchFamily="34" charset="0"/>
              <a:buChar char="•"/>
            </a:pPr>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Сміття (тверді відходи)</a:t>
            </a:r>
          </a:p>
          <a:p>
            <a:pPr>
              <a:buFont typeface="Arial" pitchFamily="34" charset="0"/>
              <a:buChar char="•"/>
            </a:pPr>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Хімічні сполуки (тверді, рідкі, газоподібні)</a:t>
            </a:r>
          </a:p>
          <a:p>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Радіоактивні речовини</a:t>
            </a:r>
          </a:p>
          <a:p>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  Все це призводить до забруднення довкілля!</a:t>
            </a:r>
            <a:endParaRPr lang="ru-RU" sz="2400" b="1" dirty="0">
              <a:solidFill>
                <a:srgbClr val="002060"/>
              </a:solidFill>
              <a:latin typeface="Times New Roman" pitchFamily="18" charset="0"/>
              <a:cs typeface="Times New Roman" pitchFamily="18" charset="0"/>
            </a:endParaRPr>
          </a:p>
        </p:txBody>
      </p:sp>
      <p:pic>
        <p:nvPicPr>
          <p:cNvPr id="4" name="Рисунок 3" descr="1479442868-3906.jpg"/>
          <p:cNvPicPr>
            <a:picLocks noChangeAspect="1"/>
          </p:cNvPicPr>
          <p:nvPr/>
        </p:nvPicPr>
        <p:blipFill>
          <a:blip r:embed="rId2" cstate="print"/>
          <a:stretch>
            <a:fillRect/>
          </a:stretch>
        </p:blipFill>
        <p:spPr>
          <a:xfrm>
            <a:off x="4788024" y="4077072"/>
            <a:ext cx="3779912" cy="2448272"/>
          </a:xfrm>
          <a:prstGeom prst="rect">
            <a:avLst/>
          </a:prstGeom>
        </p:spPr>
      </p:pic>
      <p:pic>
        <p:nvPicPr>
          <p:cNvPr id="5" name="Рисунок 4" descr="musor.jpg"/>
          <p:cNvPicPr>
            <a:picLocks noChangeAspect="1"/>
          </p:cNvPicPr>
          <p:nvPr/>
        </p:nvPicPr>
        <p:blipFill>
          <a:blip r:embed="rId3" cstate="print"/>
          <a:stretch>
            <a:fillRect/>
          </a:stretch>
        </p:blipFill>
        <p:spPr>
          <a:xfrm>
            <a:off x="467544" y="4077072"/>
            <a:ext cx="4031729" cy="247108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764704"/>
            <a:ext cx="8064896" cy="2308324"/>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Забруднення різних видів торкнулося усіх компонентів природи:</a:t>
            </a:r>
          </a:p>
          <a:p>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 повітря – яким ми дихаємо</a:t>
            </a:r>
          </a:p>
          <a:p>
            <a:pPr>
              <a:buFontTx/>
              <a:buChar char="-"/>
            </a:pPr>
            <a:r>
              <a:rPr lang="uk-UA" sz="2400" b="1" dirty="0" smtClean="0">
                <a:solidFill>
                  <a:srgbClr val="002060"/>
                </a:solidFill>
                <a:latin typeface="Times New Roman" pitchFamily="18" charset="0"/>
                <a:cs typeface="Times New Roman" pitchFamily="18" charset="0"/>
              </a:rPr>
              <a:t>  воду – яку ми п</a:t>
            </a:r>
            <a:r>
              <a:rPr lang="en-US" sz="2400" b="1" dirty="0" smtClean="0">
                <a:solidFill>
                  <a:srgbClr val="002060"/>
                </a:solidFill>
                <a:latin typeface="Times New Roman" pitchFamily="18" charset="0"/>
                <a:cs typeface="Times New Roman" pitchFamily="18" charset="0"/>
              </a:rPr>
              <a:t>’</a:t>
            </a:r>
            <a:r>
              <a:rPr lang="uk-UA" sz="2400" b="1" dirty="0" err="1" smtClean="0">
                <a:solidFill>
                  <a:srgbClr val="002060"/>
                </a:solidFill>
                <a:latin typeface="Times New Roman" pitchFamily="18" charset="0"/>
                <a:cs typeface="Times New Roman" pitchFamily="18" charset="0"/>
              </a:rPr>
              <a:t>ємо</a:t>
            </a:r>
            <a:endParaRPr lang="uk-UA" sz="2400" b="1" dirty="0" smtClean="0">
              <a:solidFill>
                <a:srgbClr val="002060"/>
              </a:solidFill>
              <a:latin typeface="Times New Roman" pitchFamily="18" charset="0"/>
              <a:cs typeface="Times New Roman" pitchFamily="18" charset="0"/>
            </a:endParaRPr>
          </a:p>
          <a:p>
            <a:r>
              <a:rPr lang="uk-UA" sz="2400" b="1" dirty="0" smtClean="0">
                <a:solidFill>
                  <a:srgbClr val="002060"/>
                </a:solidFill>
                <a:latin typeface="Times New Roman" pitchFamily="18" charset="0"/>
                <a:cs typeface="Times New Roman" pitchFamily="18" charset="0"/>
              </a:rPr>
              <a:t> </a:t>
            </a:r>
            <a:r>
              <a:rPr lang="uk-UA" sz="2400" b="1" dirty="0" smtClean="0">
                <a:solidFill>
                  <a:srgbClr val="002060"/>
                </a:solidFill>
                <a:latin typeface="Times New Roman" pitchFamily="18" charset="0"/>
                <a:cs typeface="Times New Roman" pitchFamily="18" charset="0"/>
              </a:rPr>
              <a:t>Усе це також негативно позначається на людському здоров</a:t>
            </a:r>
            <a:r>
              <a:rPr lang="en-US" sz="2400" b="1" dirty="0" smtClean="0">
                <a:solidFill>
                  <a:srgbClr val="002060"/>
                </a:solidFill>
                <a:latin typeface="Times New Roman" pitchFamily="18" charset="0"/>
                <a:cs typeface="Times New Roman" pitchFamily="18" charset="0"/>
              </a:rPr>
              <a:t>’</a:t>
            </a:r>
            <a:r>
              <a:rPr lang="uk-UA" sz="2400" b="1" dirty="0" smtClean="0">
                <a:solidFill>
                  <a:srgbClr val="002060"/>
                </a:solidFill>
                <a:latin typeface="Times New Roman" pitchFamily="18" charset="0"/>
                <a:cs typeface="Times New Roman" pitchFamily="18" charset="0"/>
              </a:rPr>
              <a:t>ї та стані нашої планети загалом.</a:t>
            </a:r>
            <a:endParaRPr lang="ru-RU" sz="2400" b="1" dirty="0">
              <a:solidFill>
                <a:srgbClr val="002060"/>
              </a:solidFill>
              <a:latin typeface="Times New Roman" pitchFamily="18" charset="0"/>
              <a:cs typeface="Times New Roman" pitchFamily="18" charset="0"/>
            </a:endParaRPr>
          </a:p>
        </p:txBody>
      </p:sp>
      <p:pic>
        <p:nvPicPr>
          <p:cNvPr id="3" name="Рисунок 2" descr="95_main.jpg"/>
          <p:cNvPicPr>
            <a:picLocks noChangeAspect="1"/>
          </p:cNvPicPr>
          <p:nvPr/>
        </p:nvPicPr>
        <p:blipFill>
          <a:blip r:embed="rId2" cstate="print"/>
          <a:stretch>
            <a:fillRect/>
          </a:stretch>
        </p:blipFill>
        <p:spPr>
          <a:xfrm>
            <a:off x="4932040" y="3573016"/>
            <a:ext cx="3905374" cy="2768906"/>
          </a:xfrm>
          <a:prstGeom prst="rect">
            <a:avLst/>
          </a:prstGeom>
        </p:spPr>
      </p:pic>
      <p:pic>
        <p:nvPicPr>
          <p:cNvPr id="4" name="Рисунок 3" descr="photo.jpg"/>
          <p:cNvPicPr>
            <a:picLocks noChangeAspect="1"/>
          </p:cNvPicPr>
          <p:nvPr/>
        </p:nvPicPr>
        <p:blipFill>
          <a:blip r:embed="rId3" cstate="print"/>
          <a:stretch>
            <a:fillRect/>
          </a:stretch>
        </p:blipFill>
        <p:spPr>
          <a:xfrm>
            <a:off x="323528" y="3212976"/>
            <a:ext cx="4320480" cy="266429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Проблема забруднення повітря</a:t>
            </a:r>
            <a:endParaRPr lang="ru-RU" dirty="0"/>
          </a:p>
        </p:txBody>
      </p:sp>
      <p:sp>
        <p:nvSpPr>
          <p:cNvPr id="3" name="TextBox 2"/>
          <p:cNvSpPr txBox="1"/>
          <p:nvPr/>
        </p:nvSpPr>
        <p:spPr>
          <a:xfrm>
            <a:off x="467545" y="1844824"/>
            <a:ext cx="8208912" cy="1846659"/>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Основними джерелами забруднення повітря є викиди промислових підприємств</a:t>
            </a:r>
          </a:p>
          <a:p>
            <a:r>
              <a:rPr lang="uk-UA" sz="2400" b="1" dirty="0" smtClean="0">
                <a:solidFill>
                  <a:srgbClr val="002060"/>
                </a:solidFill>
                <a:latin typeface="Times New Roman" pitchFamily="18" charset="0"/>
                <a:cs typeface="Times New Roman" pitchFamily="18" charset="0"/>
              </a:rPr>
              <a:t>(металургійні, хімічні, машинобудівні заводи, теплові та атомні електростанції, фабрики)</a:t>
            </a:r>
          </a:p>
          <a:p>
            <a:endParaRPr lang="ru-RU" dirty="0"/>
          </a:p>
        </p:txBody>
      </p:sp>
      <p:pic>
        <p:nvPicPr>
          <p:cNvPr id="4" name="Рисунок 3" descr="1548005705.jpg"/>
          <p:cNvPicPr>
            <a:picLocks noChangeAspect="1"/>
          </p:cNvPicPr>
          <p:nvPr/>
        </p:nvPicPr>
        <p:blipFill>
          <a:blip r:embed="rId2" cstate="print"/>
          <a:stretch>
            <a:fillRect/>
          </a:stretch>
        </p:blipFill>
        <p:spPr>
          <a:xfrm>
            <a:off x="1547664" y="3450164"/>
            <a:ext cx="5976664" cy="307474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Смог</a:t>
            </a:r>
            <a:endParaRPr lang="ru-RU" dirty="0"/>
          </a:p>
        </p:txBody>
      </p:sp>
      <p:sp>
        <p:nvSpPr>
          <p:cNvPr id="3" name="TextBox 2"/>
          <p:cNvSpPr txBox="1"/>
          <p:nvPr/>
        </p:nvSpPr>
        <p:spPr>
          <a:xfrm>
            <a:off x="827585" y="1772816"/>
            <a:ext cx="7848872" cy="1200329"/>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 отруйна суміш з диму й пилу, що виникає у великих містах, де величезні скупчення різних підприємств і транспорту.</a:t>
            </a:r>
            <a:endParaRPr lang="ru-RU" sz="2400" b="1" dirty="0">
              <a:solidFill>
                <a:srgbClr val="002060"/>
              </a:solidFill>
              <a:latin typeface="Times New Roman" pitchFamily="18" charset="0"/>
              <a:cs typeface="Times New Roman" pitchFamily="18" charset="0"/>
            </a:endParaRPr>
          </a:p>
        </p:txBody>
      </p:sp>
      <p:pic>
        <p:nvPicPr>
          <p:cNvPr id="4" name="Рисунок 3" descr="завантаження.jpg"/>
          <p:cNvPicPr>
            <a:picLocks noChangeAspect="1"/>
          </p:cNvPicPr>
          <p:nvPr/>
        </p:nvPicPr>
        <p:blipFill>
          <a:blip r:embed="rId2" cstate="print"/>
          <a:stretch>
            <a:fillRect/>
          </a:stretch>
        </p:blipFill>
        <p:spPr>
          <a:xfrm>
            <a:off x="2699792" y="2609114"/>
            <a:ext cx="5760640" cy="370020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Рекорди світу</a:t>
            </a:r>
            <a:endParaRPr lang="ru-RU" dirty="0"/>
          </a:p>
        </p:txBody>
      </p:sp>
      <p:sp>
        <p:nvSpPr>
          <p:cNvPr id="3" name="TextBox 2"/>
          <p:cNvSpPr txBox="1"/>
          <p:nvPr/>
        </p:nvSpPr>
        <p:spPr>
          <a:xfrm>
            <a:off x="179512" y="1916832"/>
            <a:ext cx="8748464" cy="1569660"/>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Щорічно промислові підприємства викидають в атмосферу близько 250 млн. тонн пилу,</a:t>
            </a:r>
          </a:p>
          <a:p>
            <a:r>
              <a:rPr lang="uk-UA" sz="2400" b="1" dirty="0" smtClean="0">
                <a:solidFill>
                  <a:srgbClr val="002060"/>
                </a:solidFill>
                <a:latin typeface="Times New Roman" pitchFamily="18" charset="0"/>
                <a:cs typeface="Times New Roman" pitchFamily="18" charset="0"/>
              </a:rPr>
              <a:t>200 млн. тонн сполук Карбону, понад 150 млн. тонн </a:t>
            </a:r>
            <a:r>
              <a:rPr lang="uk-UA" sz="2400" b="1" dirty="0" err="1" smtClean="0">
                <a:solidFill>
                  <a:srgbClr val="002060"/>
                </a:solidFill>
                <a:latin typeface="Times New Roman" pitchFamily="18" charset="0"/>
                <a:cs typeface="Times New Roman" pitchFamily="18" charset="0"/>
              </a:rPr>
              <a:t>Сульфуру</a:t>
            </a:r>
            <a:r>
              <a:rPr lang="uk-UA" sz="2400" b="1" dirty="0" smtClean="0">
                <a:solidFill>
                  <a:srgbClr val="002060"/>
                </a:solidFill>
                <a:latin typeface="Times New Roman" pitchFamily="18" charset="0"/>
                <a:cs typeface="Times New Roman" pitchFamily="18" charset="0"/>
              </a:rPr>
              <a:t>, 120 млн. тонн золи.</a:t>
            </a:r>
            <a:endParaRPr lang="ru-RU" sz="2400" b="1" dirty="0">
              <a:solidFill>
                <a:srgbClr val="002060"/>
              </a:solidFill>
              <a:latin typeface="Times New Roman" pitchFamily="18" charset="0"/>
              <a:cs typeface="Times New Roman" pitchFamily="18" charset="0"/>
            </a:endParaRPr>
          </a:p>
        </p:txBody>
      </p:sp>
      <p:pic>
        <p:nvPicPr>
          <p:cNvPr id="4" name="Рисунок 3" descr="завантаження.jpg"/>
          <p:cNvPicPr>
            <a:picLocks noChangeAspect="1"/>
          </p:cNvPicPr>
          <p:nvPr/>
        </p:nvPicPr>
        <p:blipFill>
          <a:blip r:embed="rId2" cstate="print"/>
          <a:stretch>
            <a:fillRect/>
          </a:stretch>
        </p:blipFill>
        <p:spPr>
          <a:xfrm>
            <a:off x="467544" y="3573016"/>
            <a:ext cx="4752528" cy="2880320"/>
          </a:xfrm>
          <a:prstGeom prst="rect">
            <a:avLst/>
          </a:prstGeom>
        </p:spPr>
      </p:pic>
      <p:pic>
        <p:nvPicPr>
          <p:cNvPr id="5" name="Рисунок 4" descr="завантаження (1).jpg"/>
          <p:cNvPicPr>
            <a:picLocks noChangeAspect="1"/>
          </p:cNvPicPr>
          <p:nvPr/>
        </p:nvPicPr>
        <p:blipFill>
          <a:blip r:embed="rId3" cstate="print"/>
          <a:stretch>
            <a:fillRect/>
          </a:stretch>
        </p:blipFill>
        <p:spPr>
          <a:xfrm>
            <a:off x="5436096" y="4005064"/>
            <a:ext cx="3312368" cy="223224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Кислотні дощі</a:t>
            </a:r>
            <a:endParaRPr lang="ru-RU" dirty="0"/>
          </a:p>
        </p:txBody>
      </p:sp>
      <p:sp>
        <p:nvSpPr>
          <p:cNvPr id="3" name="TextBox 2"/>
          <p:cNvSpPr txBox="1"/>
          <p:nvPr/>
        </p:nvSpPr>
        <p:spPr>
          <a:xfrm>
            <a:off x="4067944" y="1700808"/>
            <a:ext cx="4824536" cy="4893647"/>
          </a:xfrm>
          <a:prstGeom prst="rect">
            <a:avLst/>
          </a:prstGeom>
          <a:noFill/>
        </p:spPr>
        <p:txBody>
          <a:bodyPr wrap="square" rtlCol="0">
            <a:spAutoFit/>
          </a:bodyPr>
          <a:lstStyle/>
          <a:p>
            <a:pPr>
              <a:buFontTx/>
              <a:buChar char="-"/>
            </a:pPr>
            <a:r>
              <a:rPr lang="uk-UA" sz="2400" b="1" dirty="0" smtClean="0">
                <a:solidFill>
                  <a:srgbClr val="002060"/>
                </a:solidFill>
                <a:latin typeface="Times New Roman" pitchFamily="18" charset="0"/>
                <a:cs typeface="Times New Roman" pitchFamily="18" charset="0"/>
              </a:rPr>
              <a:t>виникають унаслідок сполучення хімічних речовин, що потрапляють у повітря в результаті спалювання вугілля,нафти, природного газу з атмосферною вологою.</a:t>
            </a:r>
          </a:p>
          <a:p>
            <a:r>
              <a:rPr lang="uk-UA" sz="2400" b="1" dirty="0" smtClean="0">
                <a:solidFill>
                  <a:srgbClr val="002060"/>
                </a:solidFill>
                <a:latin typeface="Times New Roman" pitchFamily="18" charset="0"/>
                <a:cs typeface="Times New Roman" pitchFamily="18" charset="0"/>
              </a:rPr>
              <a:t>Кислотні дощі дуже небезпечні, вони роз</a:t>
            </a:r>
            <a:r>
              <a:rPr lang="en-US" sz="2400" b="1" dirty="0" smtClean="0">
                <a:solidFill>
                  <a:srgbClr val="002060"/>
                </a:solidFill>
                <a:latin typeface="Times New Roman" pitchFamily="18" charset="0"/>
                <a:cs typeface="Times New Roman" pitchFamily="18" charset="0"/>
              </a:rPr>
              <a:t>’</a:t>
            </a:r>
            <a:r>
              <a:rPr lang="uk-UA" sz="2400" b="1" dirty="0" smtClean="0">
                <a:solidFill>
                  <a:srgbClr val="002060"/>
                </a:solidFill>
                <a:latin typeface="Times New Roman" pitchFamily="18" charset="0"/>
                <a:cs typeface="Times New Roman" pitchFamily="18" charset="0"/>
              </a:rPr>
              <a:t>їдають навіть </a:t>
            </a:r>
            <a:r>
              <a:rPr lang="uk-UA" sz="2400" b="1" dirty="0" err="1" smtClean="0">
                <a:solidFill>
                  <a:srgbClr val="002060"/>
                </a:solidFill>
                <a:latin typeface="Times New Roman" pitchFamily="18" charset="0"/>
                <a:cs typeface="Times New Roman" pitchFamily="18" charset="0"/>
              </a:rPr>
              <a:t>кам</a:t>
            </a:r>
            <a:r>
              <a:rPr lang="en-US" sz="2400" b="1" dirty="0" smtClean="0">
                <a:solidFill>
                  <a:srgbClr val="002060"/>
                </a:solidFill>
                <a:latin typeface="Times New Roman" pitchFamily="18" charset="0"/>
                <a:cs typeface="Times New Roman" pitchFamily="18" charset="0"/>
              </a:rPr>
              <a:t>’</a:t>
            </a:r>
            <a:r>
              <a:rPr lang="uk-UA" sz="2400" b="1" dirty="0" err="1" smtClean="0">
                <a:solidFill>
                  <a:srgbClr val="002060"/>
                </a:solidFill>
                <a:latin typeface="Times New Roman" pitchFamily="18" charset="0"/>
                <a:cs typeface="Times New Roman" pitchFamily="18" charset="0"/>
              </a:rPr>
              <a:t>яні</a:t>
            </a:r>
            <a:r>
              <a:rPr lang="uk-UA" sz="2400" b="1" dirty="0" smtClean="0">
                <a:solidFill>
                  <a:srgbClr val="002060"/>
                </a:solidFill>
                <a:latin typeface="Times New Roman" pitchFamily="18" charset="0"/>
                <a:cs typeface="Times New Roman" pitchFamily="18" charset="0"/>
              </a:rPr>
              <a:t> споруди. Спричиняють отруєння води у річках і озерах. Наприклад за останні 50 років зникла риба форель із численних озер Канади, Норвегії і Швеції.</a:t>
            </a:r>
            <a:endParaRPr lang="ru-RU" sz="2400" b="1" dirty="0">
              <a:solidFill>
                <a:srgbClr val="002060"/>
              </a:solidFill>
              <a:latin typeface="Times New Roman" pitchFamily="18" charset="0"/>
              <a:cs typeface="Times New Roman" pitchFamily="18" charset="0"/>
            </a:endParaRPr>
          </a:p>
        </p:txBody>
      </p:sp>
      <p:pic>
        <p:nvPicPr>
          <p:cNvPr id="4" name="Рисунок 3" descr="preview_w640zc0.jpg"/>
          <p:cNvPicPr>
            <a:picLocks noChangeAspect="1"/>
          </p:cNvPicPr>
          <p:nvPr/>
        </p:nvPicPr>
        <p:blipFill>
          <a:blip r:embed="rId2" cstate="print"/>
          <a:stretch>
            <a:fillRect/>
          </a:stretch>
        </p:blipFill>
        <p:spPr>
          <a:xfrm>
            <a:off x="539552" y="1628800"/>
            <a:ext cx="3384376" cy="2016224"/>
          </a:xfrm>
          <a:prstGeom prst="rect">
            <a:avLst/>
          </a:prstGeom>
        </p:spPr>
      </p:pic>
      <p:pic>
        <p:nvPicPr>
          <p:cNvPr id="5" name="Рисунок 4" descr="kislotnyie-dozhdi.jpeg"/>
          <p:cNvPicPr>
            <a:picLocks noChangeAspect="1"/>
          </p:cNvPicPr>
          <p:nvPr/>
        </p:nvPicPr>
        <p:blipFill>
          <a:blip r:embed="rId3" cstate="print"/>
          <a:stretch>
            <a:fillRect/>
          </a:stretch>
        </p:blipFill>
        <p:spPr>
          <a:xfrm>
            <a:off x="539552" y="3933056"/>
            <a:ext cx="3384376" cy="252028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Проблема забруднення води</a:t>
            </a:r>
            <a:endParaRPr lang="ru-RU" dirty="0"/>
          </a:p>
        </p:txBody>
      </p:sp>
      <p:sp>
        <p:nvSpPr>
          <p:cNvPr id="4" name="TextBox 3"/>
          <p:cNvSpPr txBox="1"/>
          <p:nvPr/>
        </p:nvSpPr>
        <p:spPr>
          <a:xfrm>
            <a:off x="467545" y="1700808"/>
            <a:ext cx="8352928" cy="1938992"/>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Основними джерелами забруднення води є промислові й комунальні підприємства, які скидають у річки й водойми неочищені стоки.</a:t>
            </a:r>
          </a:p>
          <a:p>
            <a:r>
              <a:rPr lang="uk-UA" sz="2400" b="1" dirty="0" smtClean="0">
                <a:solidFill>
                  <a:srgbClr val="002060"/>
                </a:solidFill>
                <a:latin typeface="Times New Roman" pitchFamily="18" charset="0"/>
                <a:cs typeface="Times New Roman" pitchFamily="18" charset="0"/>
              </a:rPr>
              <a:t>Основними заходами боротьби із забрудненням води </a:t>
            </a:r>
            <a:r>
              <a:rPr lang="uk-UA" sz="2400" b="1" dirty="0" err="1" smtClean="0">
                <a:solidFill>
                  <a:srgbClr val="002060"/>
                </a:solidFill>
                <a:latin typeface="Times New Roman" pitchFamily="18" charset="0"/>
                <a:cs typeface="Times New Roman" pitchFamily="18" charset="0"/>
              </a:rPr>
              <a:t>єє</a:t>
            </a:r>
            <a:r>
              <a:rPr lang="uk-UA" sz="2400" b="1" dirty="0" smtClean="0">
                <a:solidFill>
                  <a:srgbClr val="002060"/>
                </a:solidFill>
                <a:latin typeface="Times New Roman" pitchFamily="18" charset="0"/>
                <a:cs typeface="Times New Roman" pitchFamily="18" charset="0"/>
              </a:rPr>
              <a:t> очищення стоків.</a:t>
            </a:r>
            <a:endParaRPr lang="ru-RU" sz="2400" b="1" dirty="0">
              <a:solidFill>
                <a:srgbClr val="002060"/>
              </a:solidFill>
              <a:latin typeface="Times New Roman" pitchFamily="18" charset="0"/>
              <a:cs typeface="Times New Roman" pitchFamily="18" charset="0"/>
            </a:endParaRPr>
          </a:p>
        </p:txBody>
      </p:sp>
      <p:pic>
        <p:nvPicPr>
          <p:cNvPr id="5" name="Рисунок 4" descr="завантаження (2).jpg"/>
          <p:cNvPicPr>
            <a:picLocks noChangeAspect="1"/>
          </p:cNvPicPr>
          <p:nvPr/>
        </p:nvPicPr>
        <p:blipFill>
          <a:blip r:embed="rId2" cstate="print"/>
          <a:stretch>
            <a:fillRect/>
          </a:stretch>
        </p:blipFill>
        <p:spPr>
          <a:xfrm>
            <a:off x="4211960" y="3429000"/>
            <a:ext cx="4317275" cy="2880320"/>
          </a:xfrm>
          <a:prstGeom prst="rect">
            <a:avLst/>
          </a:prstGeom>
        </p:spPr>
      </p:pic>
      <p:sp>
        <p:nvSpPr>
          <p:cNvPr id="6" name="TextBox 5"/>
          <p:cNvSpPr txBox="1"/>
          <p:nvPr/>
        </p:nvSpPr>
        <p:spPr>
          <a:xfrm>
            <a:off x="179512" y="5805264"/>
            <a:ext cx="4213403" cy="369332"/>
          </a:xfrm>
          <a:prstGeom prst="rect">
            <a:avLst/>
          </a:prstGeom>
          <a:noFill/>
        </p:spPr>
        <p:txBody>
          <a:bodyPr wrap="square" rtlCol="0">
            <a:spAutoFit/>
          </a:bodyPr>
          <a:lstStyle/>
          <a:p>
            <a:r>
              <a:rPr lang="uk-UA" b="1" dirty="0" smtClean="0">
                <a:solidFill>
                  <a:srgbClr val="002060"/>
                </a:solidFill>
              </a:rPr>
              <a:t>Споруда для очищення стічних вод</a:t>
            </a:r>
            <a:endParaRPr lang="ru-RU" b="1" dirty="0">
              <a:solidFill>
                <a:srgbClr val="00206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Забруднення сягнуло глибини</a:t>
            </a:r>
            <a:endParaRPr lang="ru-RU" dirty="0"/>
          </a:p>
        </p:txBody>
      </p:sp>
      <p:sp>
        <p:nvSpPr>
          <p:cNvPr id="3" name="TextBox 2"/>
          <p:cNvSpPr txBox="1"/>
          <p:nvPr/>
        </p:nvSpPr>
        <p:spPr>
          <a:xfrm>
            <a:off x="611560" y="1556792"/>
            <a:ext cx="7992888" cy="2308324"/>
          </a:xfrm>
          <a:prstGeom prst="rect">
            <a:avLst/>
          </a:prstGeom>
          <a:noFill/>
        </p:spPr>
        <p:txBody>
          <a:bodyPr wrap="square" rtlCol="0">
            <a:spAutoFit/>
          </a:bodyPr>
          <a:lstStyle/>
          <a:p>
            <a:pPr>
              <a:buFontTx/>
              <a:buChar char="-"/>
            </a:pPr>
            <a:r>
              <a:rPr lang="uk-UA" sz="2400" b="1" dirty="0" smtClean="0">
                <a:solidFill>
                  <a:srgbClr val="002060"/>
                </a:solidFill>
                <a:latin typeface="Times New Roman" pitchFamily="18" charset="0"/>
                <a:cs typeface="Times New Roman" pitchFamily="18" charset="0"/>
              </a:rPr>
              <a:t>з</a:t>
            </a:r>
            <a:r>
              <a:rPr lang="uk-UA" sz="2400" b="1" dirty="0" smtClean="0">
                <a:solidFill>
                  <a:srgbClr val="002060"/>
                </a:solidFill>
                <a:latin typeface="Times New Roman" pitchFamily="18" charset="0"/>
                <a:cs typeface="Times New Roman" pitchFamily="18" charset="0"/>
              </a:rPr>
              <a:t>абруднення Світового океану, крім поверхні поширюється й на глибинні ділянки.</a:t>
            </a:r>
          </a:p>
          <a:p>
            <a:r>
              <a:rPr lang="uk-UA" sz="2400" b="1" dirty="0" smtClean="0">
                <a:solidFill>
                  <a:srgbClr val="002060"/>
                </a:solidFill>
                <a:latin typeface="Times New Roman" pitchFamily="18" charset="0"/>
                <a:cs typeface="Times New Roman" pitchFamily="18" charset="0"/>
              </a:rPr>
              <a:t>Так, в Атлантичному океані з дна глибоководного жолоба Пуерто-Ріко (8000 м.)</a:t>
            </a:r>
          </a:p>
          <a:p>
            <a:r>
              <a:rPr lang="uk-UA" sz="2400" b="1" dirty="0" smtClean="0">
                <a:solidFill>
                  <a:srgbClr val="002060"/>
                </a:solidFill>
                <a:latin typeface="Times New Roman" pitchFamily="18" charset="0"/>
                <a:cs typeface="Times New Roman" pitchFamily="18" charset="0"/>
              </a:rPr>
              <a:t>Дістали пляшки, бляшанки з-під соків і фарби, батарейки.</a:t>
            </a:r>
            <a:endParaRPr lang="ru-RU" sz="2400" b="1" dirty="0">
              <a:solidFill>
                <a:srgbClr val="002060"/>
              </a:solidFill>
              <a:latin typeface="Times New Roman" pitchFamily="18" charset="0"/>
              <a:cs typeface="Times New Roman" pitchFamily="18" charset="0"/>
            </a:endParaRPr>
          </a:p>
        </p:txBody>
      </p:sp>
      <p:pic>
        <p:nvPicPr>
          <p:cNvPr id="4" name="Рисунок 3" descr="431a7e1f96d2363ff6b2442966d1a20c.jpg"/>
          <p:cNvPicPr>
            <a:picLocks noChangeAspect="1"/>
          </p:cNvPicPr>
          <p:nvPr/>
        </p:nvPicPr>
        <p:blipFill>
          <a:blip r:embed="rId2" cstate="print"/>
          <a:stretch>
            <a:fillRect/>
          </a:stretch>
        </p:blipFill>
        <p:spPr>
          <a:xfrm>
            <a:off x="4228577" y="3573016"/>
            <a:ext cx="4447879" cy="2808312"/>
          </a:xfrm>
          <a:prstGeom prst="rect">
            <a:avLst/>
          </a:prstGeom>
        </p:spPr>
      </p:pic>
      <p:pic>
        <p:nvPicPr>
          <p:cNvPr id="5" name="Рисунок 4" descr="1000_545_1515657504-6661.jpg"/>
          <p:cNvPicPr>
            <a:picLocks noChangeAspect="1"/>
          </p:cNvPicPr>
          <p:nvPr/>
        </p:nvPicPr>
        <p:blipFill>
          <a:blip r:embed="rId3" cstate="print"/>
          <a:stretch>
            <a:fillRect/>
          </a:stretch>
        </p:blipFill>
        <p:spPr>
          <a:xfrm>
            <a:off x="467544" y="4005064"/>
            <a:ext cx="3635896" cy="244827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Проблема забруднення </a:t>
            </a:r>
            <a:r>
              <a:rPr lang="uk-UA" dirty="0" err="1" smtClean="0"/>
              <a:t>грунтів</a:t>
            </a:r>
            <a:endParaRPr lang="ru-RU" dirty="0"/>
          </a:p>
        </p:txBody>
      </p:sp>
      <p:sp>
        <p:nvSpPr>
          <p:cNvPr id="3" name="TextBox 2"/>
          <p:cNvSpPr txBox="1"/>
          <p:nvPr/>
        </p:nvSpPr>
        <p:spPr>
          <a:xfrm>
            <a:off x="683569" y="1700808"/>
            <a:ext cx="7704856" cy="1938992"/>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Майже всі шкідливі речовини, які спочатку потрапляють і забруднюють повітря, згодом опиняються у </a:t>
            </a:r>
            <a:r>
              <a:rPr lang="uk-UA" sz="2400" b="1" dirty="0" err="1" smtClean="0">
                <a:solidFill>
                  <a:srgbClr val="002060"/>
                </a:solidFill>
                <a:latin typeface="Times New Roman" pitchFamily="18" charset="0"/>
                <a:cs typeface="Times New Roman" pitchFamily="18" charset="0"/>
              </a:rPr>
              <a:t>грунтах</a:t>
            </a:r>
            <a:r>
              <a:rPr lang="uk-UA" sz="2400" b="1" dirty="0" smtClean="0">
                <a:solidFill>
                  <a:srgbClr val="002060"/>
                </a:solidFill>
                <a:latin typeface="Times New Roman" pitchFamily="18" charset="0"/>
                <a:cs typeface="Times New Roman" pitchFamily="18" charset="0"/>
              </a:rPr>
              <a:t>.</a:t>
            </a:r>
          </a:p>
          <a:p>
            <a:r>
              <a:rPr lang="uk-UA" sz="2400" b="1" dirty="0" smtClean="0">
                <a:solidFill>
                  <a:srgbClr val="002060"/>
                </a:solidFill>
                <a:latin typeface="Times New Roman" pitchFamily="18" charset="0"/>
                <a:cs typeface="Times New Roman" pitchFamily="18" charset="0"/>
              </a:rPr>
              <a:t>Окрім цього, </a:t>
            </a:r>
            <a:r>
              <a:rPr lang="uk-UA" sz="2400" b="1" dirty="0" err="1" smtClean="0">
                <a:solidFill>
                  <a:srgbClr val="002060"/>
                </a:solidFill>
                <a:latin typeface="Times New Roman" pitchFamily="18" charset="0"/>
                <a:cs typeface="Times New Roman" pitchFamily="18" charset="0"/>
              </a:rPr>
              <a:t>грунти</a:t>
            </a:r>
            <a:r>
              <a:rPr lang="uk-UA" sz="2400" b="1" dirty="0" smtClean="0">
                <a:solidFill>
                  <a:srgbClr val="002060"/>
                </a:solidFill>
                <a:latin typeface="Times New Roman" pitchFamily="18" charset="0"/>
                <a:cs typeface="Times New Roman" pitchFamily="18" charset="0"/>
              </a:rPr>
              <a:t> забруднюються і внаслідок надмірного внесення отрутохімікатів та міндобрив.</a:t>
            </a:r>
            <a:endParaRPr lang="ru-RU" sz="2400" b="1" dirty="0">
              <a:solidFill>
                <a:srgbClr val="002060"/>
              </a:solidFill>
              <a:latin typeface="Times New Roman" pitchFamily="18" charset="0"/>
              <a:cs typeface="Times New Roman" pitchFamily="18" charset="0"/>
            </a:endParaRPr>
          </a:p>
        </p:txBody>
      </p:sp>
      <p:pic>
        <p:nvPicPr>
          <p:cNvPr id="4" name="Рисунок 3" descr="gr-12491.jpg"/>
          <p:cNvPicPr>
            <a:picLocks noChangeAspect="1"/>
          </p:cNvPicPr>
          <p:nvPr/>
        </p:nvPicPr>
        <p:blipFill>
          <a:blip r:embed="rId2" cstate="print"/>
          <a:stretch>
            <a:fillRect/>
          </a:stretch>
        </p:blipFill>
        <p:spPr>
          <a:xfrm>
            <a:off x="4355976" y="3789040"/>
            <a:ext cx="4215805" cy="2716223"/>
          </a:xfrm>
          <a:prstGeom prst="rect">
            <a:avLst/>
          </a:prstGeom>
        </p:spPr>
      </p:pic>
      <p:sp>
        <p:nvSpPr>
          <p:cNvPr id="5" name="TextBox 4"/>
          <p:cNvSpPr txBox="1"/>
          <p:nvPr/>
        </p:nvSpPr>
        <p:spPr>
          <a:xfrm flipH="1">
            <a:off x="251518" y="4581128"/>
            <a:ext cx="4032449" cy="830997"/>
          </a:xfrm>
          <a:prstGeom prst="rect">
            <a:avLst/>
          </a:prstGeom>
          <a:noFill/>
        </p:spPr>
        <p:txBody>
          <a:bodyPr wrap="square" rtlCol="0">
            <a:spAutoFit/>
          </a:bodyPr>
          <a:lstStyle/>
          <a:p>
            <a:r>
              <a:rPr lang="uk-UA" sz="1600" b="1" dirty="0" smtClean="0">
                <a:solidFill>
                  <a:srgbClr val="002060"/>
                </a:solidFill>
                <a:latin typeface="Times New Roman" pitchFamily="18" charset="0"/>
                <a:cs typeface="Times New Roman" pitchFamily="18" charset="0"/>
              </a:rPr>
              <a:t>ЗАБРУДНЕННЯ ГРУНТІВ – ГОСТРА ЕКОЛОГІЧНА ПРОБЛЕМА ВСІХ ОБЖИТИХ ЛЮДИНОЮ МАТЕРИКІВ </a:t>
            </a:r>
            <a:endParaRPr lang="ru-RU" sz="1600" b="1" dirty="0">
              <a:solidFill>
                <a:srgbClr val="002060"/>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Райони екологічного лиха</a:t>
            </a:r>
            <a:endParaRPr lang="ru-RU" dirty="0"/>
          </a:p>
        </p:txBody>
      </p:sp>
      <p:sp>
        <p:nvSpPr>
          <p:cNvPr id="3" name="TextBox 2"/>
          <p:cNvSpPr txBox="1"/>
          <p:nvPr/>
        </p:nvSpPr>
        <p:spPr>
          <a:xfrm>
            <a:off x="251520" y="1844824"/>
            <a:ext cx="8568952" cy="3046988"/>
          </a:xfrm>
          <a:prstGeom prst="rect">
            <a:avLst/>
          </a:prstGeom>
          <a:noFill/>
        </p:spPr>
        <p:txBody>
          <a:bodyPr wrap="square" rtlCol="0">
            <a:spAutoFit/>
          </a:bodyPr>
          <a:lstStyle/>
          <a:p>
            <a:r>
              <a:rPr lang="uk-UA" sz="2400" b="1" dirty="0" smtClean="0">
                <a:solidFill>
                  <a:srgbClr val="002060"/>
                </a:solidFill>
                <a:latin typeface="Times New Roman" pitchFamily="18" charset="0"/>
                <a:cs typeface="Times New Roman" pitchFamily="18" charset="0"/>
              </a:rPr>
              <a:t>                        </a:t>
            </a:r>
            <a:r>
              <a:rPr lang="uk-UA" sz="2400" b="1" u="sng" dirty="0" smtClean="0">
                <a:solidFill>
                  <a:srgbClr val="002060"/>
                </a:solidFill>
                <a:latin typeface="Times New Roman" pitchFamily="18" charset="0"/>
                <a:cs typeface="Times New Roman" pitchFamily="18" charset="0"/>
              </a:rPr>
              <a:t>Чорнобильська біда в Україні</a:t>
            </a:r>
          </a:p>
          <a:p>
            <a:r>
              <a:rPr lang="uk-UA" sz="2400" b="1" dirty="0" smtClean="0">
                <a:solidFill>
                  <a:srgbClr val="002060"/>
                </a:solidFill>
                <a:latin typeface="Times New Roman" pitchFamily="18" charset="0"/>
                <a:cs typeface="Times New Roman" pitchFamily="18" charset="0"/>
              </a:rPr>
              <a:t>Унаслідок аварії на Чорнобильській АЕС радіоактивна хмара піднялася на висоту 1200 м. Вітер, підхопивши її приніс радіоактивні опади на території Білорусії, Росії, Польщі, Фінляндії, Швеції, Норвегії, Німеччини, Великої Британії. Радіоактивні викиди досягли навіть Гренландії і Саудівської Аравії.</a:t>
            </a:r>
          </a:p>
          <a:p>
            <a:endParaRPr lang="uk-UA" sz="2400" b="1" dirty="0" smtClean="0">
              <a:latin typeface="Times New Roman" pitchFamily="18" charset="0"/>
              <a:cs typeface="Times New Roman" pitchFamily="18" charset="0"/>
            </a:endParaRPr>
          </a:p>
        </p:txBody>
      </p:sp>
      <p:pic>
        <p:nvPicPr>
          <p:cNvPr id="4" name="Рисунок 3" descr="hvyg.jpg"/>
          <p:cNvPicPr>
            <a:picLocks noChangeAspect="1"/>
          </p:cNvPicPr>
          <p:nvPr/>
        </p:nvPicPr>
        <p:blipFill>
          <a:blip r:embed="rId2" cstate="print"/>
          <a:stretch>
            <a:fillRect/>
          </a:stretch>
        </p:blipFill>
        <p:spPr>
          <a:xfrm>
            <a:off x="3419872" y="4221088"/>
            <a:ext cx="3810000" cy="238125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56356" y="476672"/>
            <a:ext cx="5431295" cy="923330"/>
          </a:xfrm>
          <a:prstGeom prst="rect">
            <a:avLst/>
          </a:prstGeom>
          <a:noFill/>
        </p:spPr>
        <p:txBody>
          <a:bodyPr wrap="square" lIns="91440" tIns="45720" rIns="91440" bIns="45720">
            <a:spAutoFit/>
          </a:bodyPr>
          <a:lstStyle/>
          <a:p>
            <a:pPr algn="ctr"/>
            <a:r>
              <a:rPr lang="ru-RU" sz="54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Дякую</a:t>
            </a:r>
            <a:r>
              <a:rPr lang="ru-RU"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за </a:t>
            </a:r>
            <a:r>
              <a:rPr lang="ru-RU" sz="54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увагу</a:t>
            </a:r>
            <a:r>
              <a:rPr lang="ru-RU"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t>
            </a:r>
            <a:endParaRPr lang="ru-RU"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4" name="Рисунок 3" descr="front.jpg"/>
          <p:cNvPicPr>
            <a:picLocks noChangeAspect="1"/>
          </p:cNvPicPr>
          <p:nvPr/>
        </p:nvPicPr>
        <p:blipFill>
          <a:blip r:embed="rId2" cstate="print"/>
          <a:stretch>
            <a:fillRect/>
          </a:stretch>
        </p:blipFill>
        <p:spPr>
          <a:xfrm>
            <a:off x="1475656" y="1772816"/>
            <a:ext cx="6231607" cy="3885643"/>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0</TotalTime>
  <Words>411</Words>
  <Application>Microsoft Office PowerPoint</Application>
  <PresentationFormat>Экран (4:3)</PresentationFormat>
  <Paragraphs>38</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Литейная</vt:lpstr>
      <vt:lpstr>Забруднення довкілля  і заходи з його охорони</vt:lpstr>
      <vt:lpstr>Види забруднення</vt:lpstr>
      <vt:lpstr>Слайд 3</vt:lpstr>
      <vt:lpstr>Проблема забруднення повітря</vt:lpstr>
      <vt:lpstr>Смог</vt:lpstr>
      <vt:lpstr>Рекорди світу</vt:lpstr>
      <vt:lpstr>Кислотні дощі</vt:lpstr>
      <vt:lpstr>Проблема забруднення води</vt:lpstr>
      <vt:lpstr>Забруднення сягнуло глибини</vt:lpstr>
      <vt:lpstr>Проблема забруднення грунтів</vt:lpstr>
      <vt:lpstr>Райони екологічного лиха</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Забруднення довкілля  і заходи з його охорони</dc:title>
  <dc:creator>User</dc:creator>
  <cp:lastModifiedBy>User</cp:lastModifiedBy>
  <cp:revision>1</cp:revision>
  <dcterms:created xsi:type="dcterms:W3CDTF">2021-01-09T18:10:09Z</dcterms:created>
  <dcterms:modified xsi:type="dcterms:W3CDTF">2022-02-06T08:06:14Z</dcterms:modified>
</cp:coreProperties>
</file>