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39" y="0"/>
            <a:ext cx="9141524" cy="47993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 bwMode="ltGray">
          <a:xfrm>
            <a:off x="-2" y="4754880"/>
            <a:ext cx="9144002" cy="210312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 bwMode="white">
          <a:xfrm>
            <a:off x="-95" y="4724400"/>
            <a:ext cx="9141620" cy="76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99" y="4800600"/>
            <a:ext cx="6858002" cy="1143000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1810" y="5943600"/>
            <a:ext cx="6858002" cy="7620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000" cap="none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6pPr>
              <a:defRPr/>
            </a:lvl6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4ABC7-3A72-4E2D-A7F3-1191C27D01F7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DD152-E7BC-4F0B-8E34-1C6E417FA8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ltGray">
          <a:xfrm>
            <a:off x="0" y="0"/>
            <a:ext cx="9141620" cy="4572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kern="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</a:endParaRP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1" y="411480"/>
            <a:ext cx="9141620" cy="457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1143000"/>
            <a:ext cx="6858000" cy="2667000"/>
          </a:xfrm>
        </p:spPr>
        <p:txBody>
          <a:bodyPr anchor="b">
            <a:normAutofit/>
          </a:bodyPr>
          <a:lstStyle>
            <a:lvl1pPr algn="ctr">
              <a:defRPr sz="5200" b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43000" y="3810000"/>
            <a:ext cx="6858000" cy="1143000"/>
          </a:xfrm>
        </p:spPr>
        <p:txBody>
          <a:bodyPr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none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4ABC7-3A72-4E2D-A7F3-1191C27D01F7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DD152-E7BC-4F0B-8E34-1C6E417FA8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альтернативного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1143000"/>
            <a:ext cx="6858000" cy="2667000"/>
          </a:xfrm>
        </p:spPr>
        <p:txBody>
          <a:bodyPr anchor="b">
            <a:normAutofit/>
          </a:bodyPr>
          <a:lstStyle>
            <a:lvl1pPr algn="ctr">
              <a:defRPr sz="52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41810" y="3810000"/>
            <a:ext cx="6858000" cy="1143000"/>
          </a:xfrm>
        </p:spPr>
        <p:txBody>
          <a:bodyPr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C74ABC7-3A72-4E2D-A7F3-1191C27D01F7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28DD152-E7BC-4F0B-8E34-1C6E417FA8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04328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05840" y="1901952"/>
            <a:ext cx="342900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09160" y="1901952"/>
            <a:ext cx="342900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4ABC7-3A72-4E2D-A7F3-1191C27D01F7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DD152-E7BC-4F0B-8E34-1C6E417FA8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7078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0" y="466344"/>
            <a:ext cx="7132320" cy="12344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05840" y="1837464"/>
            <a:ext cx="3429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05840" y="2740733"/>
            <a:ext cx="3429000" cy="328884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09160" y="1837464"/>
            <a:ext cx="3429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09160" y="2740733"/>
            <a:ext cx="3429000" cy="328884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4ABC7-3A72-4E2D-A7F3-1191C27D01F7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DD152-E7BC-4F0B-8E34-1C6E417FA8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4ABC7-3A72-4E2D-A7F3-1191C27D01F7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DD152-E7BC-4F0B-8E34-1C6E417FA8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C74ABC7-3A72-4E2D-A7F3-1191C27D01F7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28DD152-E7BC-4F0B-8E34-1C6E417FA8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0309" y="2362201"/>
            <a:ext cx="2400300" cy="1990725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70659" y="685800"/>
            <a:ext cx="5429251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70309" y="4367308"/>
            <a:ext cx="2400300" cy="1622012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4ABC7-3A72-4E2D-A7F3-1191C27D01F7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DD152-E7BC-4F0B-8E34-1C6E417FA8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Альтернативное содержание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 bwMode="ltGray">
          <a:xfrm>
            <a:off x="0" y="0"/>
            <a:ext cx="3655314" cy="68580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0309" y="2362201"/>
            <a:ext cx="2400300" cy="1990725"/>
          </a:xfrm>
        </p:spPr>
        <p:txBody>
          <a:bodyPr anchor="b">
            <a:normAutofit/>
          </a:bodyPr>
          <a:lstStyle>
            <a:lvl1pPr>
              <a:defRPr sz="3400" b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22169" y="685800"/>
            <a:ext cx="4777740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70309" y="4367308"/>
            <a:ext cx="2400300" cy="1622012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C74ABC7-3A72-4E2D-A7F3-1191C27D01F7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28DD152-E7BC-4F0B-8E34-1C6E417FA8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6930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 bwMode="ltGray">
          <a:xfrm>
            <a:off x="5486400" y="0"/>
            <a:ext cx="3655314" cy="68580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2411" y="2362200"/>
            <a:ext cx="2400300" cy="1993392"/>
          </a:xfrm>
        </p:spPr>
        <p:txBody>
          <a:bodyPr anchor="b">
            <a:normAutofit/>
          </a:bodyPr>
          <a:lstStyle>
            <a:lvl1pPr>
              <a:defRPr sz="3400" b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5486400" cy="6858000"/>
          </a:xfrm>
          <a:solidFill>
            <a:schemeClr val="bg2">
              <a:lumMod val="90000"/>
            </a:schemeClr>
          </a:solidFill>
        </p:spPr>
        <p:txBody>
          <a:bodyPr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942411" y="4355592"/>
            <a:ext cx="2400300" cy="1644614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4ABC7-3A72-4E2D-A7F3-1191C27D01F7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DD152-E7BC-4F0B-8E34-1C6E417FA8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4ABC7-3A72-4E2D-A7F3-1191C27D01F7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DD152-E7BC-4F0B-8E34-1C6E417FA8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857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58975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800725" cy="58975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74ABC7-3A72-4E2D-A7F3-1191C27D01F7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DD152-E7BC-4F0B-8E34-1C6E417FA8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51558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ltGray">
          <a:xfrm>
            <a:off x="1190" y="6583680"/>
            <a:ext cx="9141620" cy="27432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kern="0" cap="none" spc="0" normalizeH="0" baseline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</a:endParaRP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1190" y="6583680"/>
            <a:ext cx="9141620" cy="457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05840" y="1901953"/>
            <a:ext cx="7132320" cy="41276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</a:p>
          <a:p>
            <a:pPr lvl="5"/>
            <a:r>
              <a:rPr lang="ru-RU" dirty="0" smtClean="0"/>
              <a:t>Шестая</a:t>
            </a:r>
          </a:p>
          <a:p>
            <a:pPr lvl="6"/>
            <a:r>
              <a:rPr lang="ru-RU" dirty="0" smtClean="0"/>
              <a:t>Седьмая</a:t>
            </a:r>
          </a:p>
          <a:p>
            <a:pPr lvl="7"/>
            <a:r>
              <a:rPr lang="ru-RU" dirty="0" smtClean="0"/>
              <a:t>Восьмая</a:t>
            </a:r>
          </a:p>
          <a:p>
            <a:pPr lvl="8"/>
            <a:r>
              <a:rPr lang="ru-RU" dirty="0" smtClean="0"/>
              <a:t>Девятая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656832" y="6601968"/>
            <a:ext cx="72009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bg2"/>
                </a:solidFill>
              </a:defRPr>
            </a:lvl1pPr>
          </a:lstStyle>
          <a:p>
            <a:fld id="{3C74ABC7-3A72-4E2D-A7F3-1191C27D01F7}" type="datetimeFigureOut">
              <a:rPr lang="ru-RU" smtClean="0"/>
              <a:pPr/>
              <a:t>25.10.2021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005840" y="6601968"/>
            <a:ext cx="5369814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658100" y="6601968"/>
            <a:ext cx="4800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bg2"/>
                </a:solidFill>
              </a:defRPr>
            </a:lvl1pPr>
          </a:lstStyle>
          <a:p>
            <a:fld id="{828DD152-E7BC-4F0B-8E34-1C6E417FA89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2"/>
        </a:buClr>
        <a:buSzPct val="80000"/>
        <a:buFont typeface="Wingdings" pitchFamily="2" charset="2"/>
        <a:buChar char="§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2"/>
        </a:buClr>
        <a:buSzPct val="80000"/>
        <a:buFont typeface="Wingdings" pitchFamily="2" charset="2"/>
        <a:buChar char="§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80000"/>
        <a:buFont typeface="Wingdings" pitchFamily="2" charset="2"/>
        <a:buChar char="§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80000"/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80000"/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360">
          <p15:clr>
            <a:srgbClr val="F26B43"/>
          </p15:clr>
        </p15:guide>
        <p15:guide id="2" pos="40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" TargetMode="External"/><Relationship Id="rId2" Type="http://schemas.openxmlformats.org/officeDocument/2006/relationships/hyperlink" Target="http://images.google.u&#1072;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85728"/>
            <a:ext cx="7643866" cy="2714644"/>
          </a:xfrm>
        </p:spPr>
        <p:txBody>
          <a:bodyPr>
            <a:normAutofit fontScale="90000"/>
          </a:bodyPr>
          <a:lstStyle/>
          <a:p>
            <a:r>
              <a:rPr lang="uk-UA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Забруднення навколишнього середовища. Види забруднення, основні джерела їх надходження</a:t>
            </a:r>
            <a:endParaRPr lang="ru-RU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0" y="285728"/>
            <a:ext cx="7132320" cy="714380"/>
          </a:xfrm>
        </p:spPr>
        <p:txBody>
          <a:bodyPr/>
          <a:lstStyle/>
          <a:p>
            <a:pPr algn="ctr"/>
            <a:r>
              <a:rPr lang="uk-UA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ПЛАН УРОКУ</a:t>
            </a:r>
            <a:endParaRPr lang="ru-RU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285860"/>
            <a:ext cx="8001056" cy="4743721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</a:rPr>
              <a:t>1. Види забруднення ( робота з додатком, робота з схемою, географічний практикум ).</a:t>
            </a:r>
          </a:p>
          <a:p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</a:rPr>
              <a:t>2. Повідомлення учнів.</a:t>
            </a:r>
          </a:p>
          <a:p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</a:rPr>
              <a:t>3. Робота в групах “ Основні причина забруднення ”.</a:t>
            </a:r>
          </a:p>
          <a:p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</a:rPr>
              <a:t>4. </a:t>
            </a:r>
            <a:r>
              <a:rPr lang="uk-UA" sz="2400" b="1" dirty="0" err="1" smtClean="0">
                <a:solidFill>
                  <a:schemeClr val="accent3">
                    <a:lumMod val="50000"/>
                  </a:schemeClr>
                </a:solidFill>
              </a:rPr>
              <a:t>Фізкультхвилинка</a:t>
            </a:r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  <a:p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</a:rPr>
              <a:t>5. Райони екологічної кризи ( робота з додатком 2 )</a:t>
            </a:r>
          </a:p>
          <a:p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</a:rPr>
              <a:t>6. Проблемне питання.</a:t>
            </a:r>
          </a:p>
          <a:p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</a:rPr>
              <a:t>7. </a:t>
            </a:r>
            <a:r>
              <a:rPr lang="ru-RU" sz="2400" b="1" u="sng" dirty="0" err="1" smtClean="0">
                <a:solidFill>
                  <a:schemeClr val="accent3">
                    <a:lumMod val="50000"/>
                  </a:schemeClr>
                </a:solidFill>
              </a:rPr>
              <a:t>Прийом</a:t>
            </a:r>
            <a:r>
              <a:rPr lang="ru-RU" sz="2400" b="1" u="sng" dirty="0" smtClean="0">
                <a:solidFill>
                  <a:schemeClr val="accent3">
                    <a:lumMod val="50000"/>
                  </a:schemeClr>
                </a:solidFill>
              </a:rPr>
              <a:t> «</a:t>
            </a:r>
            <a:r>
              <a:rPr lang="uk-UA" sz="2400" b="1" u="sng" dirty="0" smtClean="0">
                <a:solidFill>
                  <a:schemeClr val="accent3">
                    <a:lumMod val="50000"/>
                  </a:schemeClr>
                </a:solidFill>
              </a:rPr>
              <a:t>  На уроці Я …»</a:t>
            </a:r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  <a:p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</a:rPr>
              <a:t>8. </a:t>
            </a:r>
            <a:r>
              <a:rPr lang="uk-UA" sz="2400" b="1" dirty="0" smtClean="0"/>
              <a:t>. </a:t>
            </a:r>
            <a:r>
              <a:rPr lang="uk-UA" sz="2400" b="1" dirty="0" smtClean="0">
                <a:solidFill>
                  <a:schemeClr val="accent3">
                    <a:lumMod val="50000"/>
                  </a:schemeClr>
                </a:solidFill>
              </a:rPr>
              <a:t>Домашнє завдання.</a:t>
            </a:r>
            <a:endParaRPr lang="ru-RU" sz="24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001056" cy="1428760"/>
          </a:xfrm>
        </p:spPr>
        <p:txBody>
          <a:bodyPr>
            <a:normAutofit/>
          </a:bodyPr>
          <a:lstStyle/>
          <a:p>
            <a:r>
              <a:rPr lang="uk-UA" sz="28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Забруднення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довкілля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процес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зміни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складу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властивостей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однієї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декількох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сфер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Землі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внаслідок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dirty="0"/>
          </a:p>
        </p:txBody>
      </p:sp>
      <p:pic>
        <p:nvPicPr>
          <p:cNvPr id="1026" name="Picture 2" descr="http://www.volynnews.com/files/news/2013/12-09/102124/zabru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285992"/>
            <a:ext cx="3540659" cy="2428892"/>
          </a:xfrm>
          <a:prstGeom prst="rect">
            <a:avLst/>
          </a:prstGeom>
          <a:noFill/>
        </p:spPr>
      </p:pic>
      <p:sp>
        <p:nvSpPr>
          <p:cNvPr id="1028" name="AutoShape 4" descr="http://vidomosti-ua.com/photo/original-130804458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http://vidomosti-ua.com/photo/original-130804458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http://vidomosti-ua.com/photo/original-130804458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34" name="Picture 10" descr="http://s0.bloknot-volgograd.ru/thumb/720x0xcut/upload/iblock/107/zagryaznenie-rek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3857628"/>
            <a:ext cx="3038375" cy="2643206"/>
          </a:xfrm>
          <a:prstGeom prst="rect">
            <a:avLst/>
          </a:prstGeom>
          <a:noFill/>
        </p:spPr>
      </p:pic>
      <p:pic>
        <p:nvPicPr>
          <p:cNvPr id="1036" name="Picture 12" descr="http://www.volynnews.com/files/news/2011/02-02/21082-1u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2285992"/>
            <a:ext cx="3738917" cy="235745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Використана література:</a:t>
            </a:r>
          </a:p>
          <a:p>
            <a:r>
              <a:rPr lang="uk-UA" dirty="0" smtClean="0"/>
              <a:t>  1. </a:t>
            </a:r>
            <a:r>
              <a:rPr lang="en-US" dirty="0" smtClean="0"/>
              <a:t>Google</a:t>
            </a:r>
            <a:r>
              <a:rPr lang="uk-UA" dirty="0" smtClean="0"/>
              <a:t> картинки. Режим доступу: </a:t>
            </a:r>
            <a:r>
              <a:rPr lang="uk-UA" u="sng" dirty="0" smtClean="0">
                <a:hlinkClick r:id="rId2"/>
              </a:rPr>
              <a:t>http://images.google.uа</a:t>
            </a:r>
            <a:r>
              <a:rPr lang="uk-UA" dirty="0" smtClean="0"/>
              <a:t> .</a:t>
            </a:r>
            <a:endParaRPr lang="ru-RU" dirty="0" smtClean="0"/>
          </a:p>
          <a:p>
            <a:r>
              <a:rPr lang="uk-UA" dirty="0" smtClean="0"/>
              <a:t>2. Відео-сайт </a:t>
            </a:r>
            <a:r>
              <a:rPr lang="uk-UA" dirty="0" err="1" smtClean="0"/>
              <a:t>YouTube</a:t>
            </a:r>
            <a:r>
              <a:rPr lang="uk-UA" dirty="0" smtClean="0"/>
              <a:t>. Режим доступу: </a:t>
            </a:r>
            <a:r>
              <a:rPr lang="uk-UA" u="sng" dirty="0" smtClean="0">
                <a:hlinkClick r:id="rId3"/>
              </a:rPr>
              <a:t>https://www.youtube.com/</a:t>
            </a:r>
            <a:r>
              <a:rPr lang="uk-UA" dirty="0" smtClean="0"/>
              <a:t> .</a:t>
            </a:r>
            <a:endParaRPr lang="ru-RU" smtClean="0"/>
          </a:p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anded Design Blue 16x9">
  <a:themeElements>
    <a:clrScheme name="Другая 3">
      <a:dk1>
        <a:srgbClr val="FFFFFF"/>
      </a:dk1>
      <a:lt1>
        <a:srgbClr val="E3F0D8"/>
      </a:lt1>
      <a:dk2>
        <a:srgbClr val="ADD38A"/>
      </a:dk2>
      <a:lt2>
        <a:srgbClr val="ADD38A"/>
      </a:lt2>
      <a:accent1>
        <a:srgbClr val="77B142"/>
      </a:accent1>
      <a:accent2>
        <a:srgbClr val="E3C01E"/>
      </a:accent2>
      <a:accent3>
        <a:srgbClr val="0070C0"/>
      </a:accent3>
      <a:accent4>
        <a:srgbClr val="7556A4"/>
      </a:accent4>
      <a:accent5>
        <a:srgbClr val="F08F1E"/>
      </a:accent5>
      <a:accent6>
        <a:srgbClr val="CB3E3A"/>
      </a:accent6>
      <a:hlink>
        <a:srgbClr val="0070C0"/>
      </a:hlink>
      <a:folHlink>
        <a:srgbClr val="7556A4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абочий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lumMod val="0"/>
                <a:lumOff val="100000"/>
              </a:schemeClr>
            </a:gs>
            <a:gs pos="72000">
              <a:schemeClr val="phClr"/>
            </a:gs>
            <a:gs pos="100000">
              <a:schemeClr val="phClr">
                <a:lumMod val="90000"/>
              </a:schemeClr>
            </a:gs>
          </a:gsLst>
          <a:lin ang="5400000" scaled="1"/>
        </a:gradFill>
        <a:gradFill flip="none" rotWithShape="1">
          <a:gsLst>
            <a:gs pos="32000">
              <a:schemeClr val="phClr"/>
            </a:gs>
            <a:gs pos="100000">
              <a:schemeClr val="phClr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tf02895253</Template>
  <TotalTime>65</TotalTime>
  <Words>109</Words>
  <Application>Microsoft Office PowerPoint</Application>
  <PresentationFormat>Экран (4:3)</PresentationFormat>
  <Paragraphs>14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Banded Design Blue 16x9</vt:lpstr>
      <vt:lpstr>Забруднення навколишнього середовища. Види забруднення, основні джерела їх надходження</vt:lpstr>
      <vt:lpstr>ПЛАН УРОКУ</vt:lpstr>
      <vt:lpstr>     Забруднення довкілля — процес зміни складу і властивостей однієї або декількох сфер Землі внаслідок діяльності людини. </vt:lpstr>
      <vt:lpstr>Слайд 4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Забруднення навколишнього середовища. Види забруднення, основні джерела їх надходження</dc:title>
  <dc:creator>SamLab.ws</dc:creator>
  <cp:lastModifiedBy>User</cp:lastModifiedBy>
  <cp:revision>9</cp:revision>
  <dcterms:created xsi:type="dcterms:W3CDTF">2016-12-18T20:36:02Z</dcterms:created>
  <dcterms:modified xsi:type="dcterms:W3CDTF">2021-10-25T18:25:35Z</dcterms:modified>
</cp:coreProperties>
</file>