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44"/>
  </p:notesMasterIdLst>
  <p:sldIdLst>
    <p:sldId id="279" r:id="rId2"/>
    <p:sldId id="280" r:id="rId3"/>
    <p:sldId id="360" r:id="rId4"/>
    <p:sldId id="326" r:id="rId5"/>
    <p:sldId id="323" r:id="rId6"/>
    <p:sldId id="324" r:id="rId7"/>
    <p:sldId id="316" r:id="rId8"/>
    <p:sldId id="295" r:id="rId9"/>
    <p:sldId id="343" r:id="rId10"/>
    <p:sldId id="313" r:id="rId11"/>
    <p:sldId id="344" r:id="rId12"/>
    <p:sldId id="342" r:id="rId13"/>
    <p:sldId id="335" r:id="rId14"/>
    <p:sldId id="345" r:id="rId15"/>
    <p:sldId id="346" r:id="rId16"/>
    <p:sldId id="347" r:id="rId17"/>
    <p:sldId id="348" r:id="rId18"/>
    <p:sldId id="359" r:id="rId19"/>
    <p:sldId id="358" r:id="rId20"/>
    <p:sldId id="350" r:id="rId21"/>
    <p:sldId id="351" r:id="rId22"/>
    <p:sldId id="352" r:id="rId23"/>
    <p:sldId id="353" r:id="rId24"/>
    <p:sldId id="355" r:id="rId25"/>
    <p:sldId id="357" r:id="rId26"/>
    <p:sldId id="354" r:id="rId27"/>
    <p:sldId id="314" r:id="rId28"/>
    <p:sldId id="315" r:id="rId29"/>
    <p:sldId id="317" r:id="rId30"/>
    <p:sldId id="318" r:id="rId31"/>
    <p:sldId id="319" r:id="rId32"/>
    <p:sldId id="320" r:id="rId33"/>
    <p:sldId id="321" r:id="rId34"/>
    <p:sldId id="349" r:id="rId35"/>
    <p:sldId id="327" r:id="rId36"/>
    <p:sldId id="328" r:id="rId37"/>
    <p:sldId id="329" r:id="rId38"/>
    <p:sldId id="330" r:id="rId39"/>
    <p:sldId id="331" r:id="rId40"/>
    <p:sldId id="332" r:id="rId41"/>
    <p:sldId id="334" r:id="rId42"/>
    <p:sldId id="33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89F0"/>
    <a:srgbClr val="7D7DFF"/>
    <a:srgbClr val="0000FF"/>
    <a:srgbClr val="99A0FB"/>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89" d="100"/>
          <a:sy n="89" d="100"/>
        </p:scale>
        <p:origin x="28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AE10C8-9C14-4A22-9633-CBE7D141DC40}" type="datetimeFigureOut">
              <a:rPr lang="uk-UA" smtClean="0"/>
              <a:t>19.11.2024</a:t>
            </a:fld>
            <a:endParaRPr lang="uk-UA"/>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A62D17-D1DF-418D-BC15-7C86A306AAF7}" type="slidenum">
              <a:rPr lang="uk-UA" smtClean="0"/>
              <a:t>‹#›</a:t>
            </a:fld>
            <a:endParaRPr lang="uk-UA"/>
          </a:p>
        </p:txBody>
      </p:sp>
    </p:spTree>
    <p:extLst>
      <p:ext uri="{BB962C8B-B14F-4D97-AF65-F5344CB8AC3E}">
        <p14:creationId xmlns:p14="http://schemas.microsoft.com/office/powerpoint/2010/main" val="861576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B2C4C80-E4C3-4F3B-9E24-9EBAA8D9216B}" type="slidenum">
              <a:rPr lang="ru-RU" smtClean="0"/>
              <a:pPr>
                <a:spcBef>
                  <a:spcPct val="0"/>
                </a:spcBef>
              </a:pPr>
              <a:t>1</a:t>
            </a:fld>
            <a:endParaRPr lang="ru-RU" smtClean="0"/>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nl-NL" smtClean="0"/>
          </a:p>
        </p:txBody>
      </p:sp>
    </p:spTree>
    <p:extLst>
      <p:ext uri="{BB962C8B-B14F-4D97-AF65-F5344CB8AC3E}">
        <p14:creationId xmlns:p14="http://schemas.microsoft.com/office/powerpoint/2010/main" val="3398494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3434505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3211300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374959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61A98D9-B81A-4BD1-95C3-054FCAF55919}" type="datetimeFigureOut">
              <a:rPr lang="en-US" smtClean="0"/>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4100142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61A98D9-B81A-4BD1-95C3-054FCAF55919}" type="datetimeFigureOut">
              <a:rPr lang="en-US" smtClean="0"/>
              <a:t>11/19/2024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834457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61A98D9-B81A-4BD1-95C3-054FCAF55919}" type="datetimeFigureOut">
              <a:rPr lang="en-US" smtClean="0"/>
              <a:t>11/19/2024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3650445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1A98D9-B81A-4BD1-95C3-054FCAF55919}" type="datetimeFigureOut">
              <a:rPr lang="en-US" smtClean="0"/>
              <a:t>11/19/2024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422406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61A98D9-B81A-4BD1-95C3-054FCAF55919}" type="datetimeFigureOut">
              <a:rPr lang="en-US" smtClean="0"/>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4160215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E5B6BD-8329-404C-A511-8803ED8E5818}" type="slidenum">
              <a:rPr lang="en-US" smtClean="0"/>
              <a:t>‹#›</a:t>
            </a:fld>
            <a:endParaRPr lang="en-US"/>
          </a:p>
        </p:txBody>
      </p:sp>
      <p:sp>
        <p:nvSpPr>
          <p:cNvPr id="5" name="Date Placeholder 4"/>
          <p:cNvSpPr>
            <a:spLocks noGrp="1"/>
          </p:cNvSpPr>
          <p:nvPr>
            <p:ph type="dt" sz="half" idx="10"/>
          </p:nvPr>
        </p:nvSpPr>
        <p:spPr/>
        <p:txBody>
          <a:bodyPr/>
          <a:lstStyle/>
          <a:p>
            <a:fld id="{961A98D9-B81A-4BD1-95C3-054FCAF55919}" type="datetimeFigureOut">
              <a:rPr lang="en-US" smtClean="0"/>
              <a:t>11/19/2024</a:t>
            </a:fld>
            <a:endParaRPr lang="en-US"/>
          </a:p>
        </p:txBody>
      </p:sp>
    </p:spTree>
    <p:extLst>
      <p:ext uri="{BB962C8B-B14F-4D97-AF65-F5344CB8AC3E}">
        <p14:creationId xmlns:p14="http://schemas.microsoft.com/office/powerpoint/2010/main" val="4045803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2415600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248031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3634193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9410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2050575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1436803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61A98D9-B81A-4BD1-95C3-054FCAF55919}"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E5B6BD-8329-404C-A511-8803ED8E5818}" type="slidenum">
              <a:rPr lang="en-US" smtClean="0"/>
              <a:t>‹#›</a:t>
            </a:fld>
            <a:endParaRPr lang="en-US"/>
          </a:p>
        </p:txBody>
      </p:sp>
    </p:spTree>
    <p:extLst>
      <p:ext uri="{BB962C8B-B14F-4D97-AF65-F5344CB8AC3E}">
        <p14:creationId xmlns:p14="http://schemas.microsoft.com/office/powerpoint/2010/main" val="2780092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61A98D9-B81A-4BD1-95C3-054FCAF55919}" type="datetimeFigureOut">
              <a:rPr lang="en-US" smtClean="0"/>
              <a:t>11/19/2024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1E5B6BD-8329-404C-A511-8803ED8E5818}" type="slidenum">
              <a:rPr lang="en-US" smtClean="0"/>
              <a:t>‹#›</a:t>
            </a:fld>
            <a:endParaRPr lang="en-US"/>
          </a:p>
        </p:txBody>
      </p:sp>
    </p:spTree>
    <p:extLst>
      <p:ext uri="{BB962C8B-B14F-4D97-AF65-F5344CB8AC3E}">
        <p14:creationId xmlns:p14="http://schemas.microsoft.com/office/powerpoint/2010/main" val="2018421880"/>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ordwall.net/play/77568/077/716"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youtu.be/za4iR9xGm4M"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microsoft.com/office/2007/relationships/hdphoto" Target="../media/hdphoto8.wdp"/></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wordwall.net/play/77728/347/448" TargetMode="External"/><Relationship Id="rId2" Type="http://schemas.openxmlformats.org/officeDocument/2006/relationships/hyperlink" Target="https://harazd.bank.gov.ua/article/finansove-planuvanna/finansovi-cili/finansi-u-smartfoni-mobilni-zastosunki-dla-planuvanna-budzetu" TargetMode="Externa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hyperlink" Target="https://wordwall.net/play/77729/336/833"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Grp="1" noChangeArrowheads="1"/>
          </p:cNvSpPr>
          <p:nvPr>
            <p:ph type="ctrTitle"/>
          </p:nvPr>
        </p:nvSpPr>
        <p:spPr>
          <a:xfrm>
            <a:off x="675861" y="106017"/>
            <a:ext cx="10827026" cy="4247879"/>
          </a:xfrm>
        </p:spPr>
        <p:txBody>
          <a:bodyPr vert="horz" lIns="91440" tIns="45720" rIns="91440" bIns="45720" rtlCol="0" anchor="b">
            <a:noAutofit/>
          </a:bodyPr>
          <a:lstStyle/>
          <a:p>
            <a:pPr algn="ctr"/>
            <a:r>
              <a:rPr lang="uk-UA" b="1" dirty="0">
                <a:solidFill>
                  <a:srgbClr val="C00000"/>
                </a:solidFill>
              </a:rPr>
              <a:t/>
            </a:r>
            <a:br>
              <a:rPr lang="uk-UA" b="1" dirty="0">
                <a:solidFill>
                  <a:srgbClr val="C00000"/>
                </a:solidFill>
              </a:rPr>
            </a:br>
            <a:r>
              <a:rPr lang="ru-RU" b="1" dirty="0">
                <a:solidFill>
                  <a:srgbClr val="C00000"/>
                </a:solidFill>
              </a:rPr>
              <a:t> </a:t>
            </a:r>
            <a:r>
              <a:rPr lang="ru-RU" b="1" dirty="0" err="1">
                <a:solidFill>
                  <a:srgbClr val="002060"/>
                </a:solidFill>
                <a:latin typeface="Arial" panose="020B0604020202020204" pitchFamily="34" charset="0"/>
                <a:cs typeface="Arial" panose="020B0604020202020204" pitchFamily="34" charset="0"/>
              </a:rPr>
              <a:t>Сімейний</a:t>
            </a:r>
            <a:r>
              <a:rPr lang="ru-RU" b="1" dirty="0">
                <a:solidFill>
                  <a:srgbClr val="002060"/>
                </a:solidFill>
                <a:latin typeface="Arial" panose="020B0604020202020204" pitchFamily="34" charset="0"/>
                <a:cs typeface="Arial" panose="020B0604020202020204" pitchFamily="34" charset="0"/>
              </a:rPr>
              <a:t> бюджет: як </a:t>
            </a:r>
            <a:r>
              <a:rPr lang="ru-RU" b="1" dirty="0" err="1">
                <a:solidFill>
                  <a:srgbClr val="002060"/>
                </a:solidFill>
                <a:latin typeface="Arial" panose="020B0604020202020204" pitchFamily="34" charset="0"/>
                <a:cs typeface="Arial" panose="020B0604020202020204" pitchFamily="34" charset="0"/>
              </a:rPr>
              <a:t>управляти</a:t>
            </a:r>
            <a:r>
              <a:rPr lang="ru-RU" b="1" dirty="0">
                <a:solidFill>
                  <a:srgbClr val="002060"/>
                </a:solidFill>
                <a:latin typeface="Arial" panose="020B0604020202020204" pitchFamily="34" charset="0"/>
                <a:cs typeface="Arial" panose="020B0604020202020204" pitchFamily="34" charset="0"/>
              </a:rPr>
              <a:t> ним у </a:t>
            </a:r>
            <a:r>
              <a:rPr lang="ru-RU" b="1" dirty="0" err="1">
                <a:solidFill>
                  <a:srgbClr val="002060"/>
                </a:solidFill>
                <a:latin typeface="Arial" panose="020B0604020202020204" pitchFamily="34" charset="0"/>
                <a:cs typeface="Arial" panose="020B0604020202020204" pitchFamily="34" charset="0"/>
              </a:rPr>
              <a:t>сучасному</a:t>
            </a:r>
            <a:r>
              <a:rPr lang="ru-RU" b="1" dirty="0">
                <a:solidFill>
                  <a:srgbClr val="002060"/>
                </a:solidFill>
                <a:latin typeface="Arial" panose="020B0604020202020204" pitchFamily="34" charset="0"/>
                <a:cs typeface="Arial" panose="020B0604020202020204" pitchFamily="34" charset="0"/>
              </a:rPr>
              <a:t> </a:t>
            </a:r>
            <a:br>
              <a:rPr lang="ru-RU" b="1" dirty="0">
                <a:solidFill>
                  <a:srgbClr val="002060"/>
                </a:solidFill>
                <a:latin typeface="Arial" panose="020B0604020202020204" pitchFamily="34" charset="0"/>
                <a:cs typeface="Arial" panose="020B0604020202020204" pitchFamily="34" charset="0"/>
              </a:rPr>
            </a:br>
            <a:r>
              <a:rPr lang="ru-RU" b="1" dirty="0" err="1">
                <a:solidFill>
                  <a:srgbClr val="002060"/>
                </a:solidFill>
                <a:latin typeface="Arial" panose="020B0604020202020204" pitchFamily="34" charset="0"/>
                <a:cs typeface="Arial" panose="020B0604020202020204" pitchFamily="34" charset="0"/>
              </a:rPr>
              <a:t>суспільстві</a:t>
            </a:r>
            <a:r>
              <a:rPr lang="ru-RU" b="1" dirty="0">
                <a:solidFill>
                  <a:srgbClr val="002060"/>
                </a:solidFill>
                <a:latin typeface="Arial" panose="020B0604020202020204" pitchFamily="34" charset="0"/>
                <a:cs typeface="Arial" panose="020B0604020202020204" pitchFamily="34" charset="0"/>
              </a:rPr>
              <a:t/>
            </a:r>
            <a:br>
              <a:rPr lang="ru-RU" b="1" dirty="0">
                <a:solidFill>
                  <a:srgbClr val="002060"/>
                </a:solidFill>
                <a:latin typeface="Arial" panose="020B0604020202020204" pitchFamily="34" charset="0"/>
                <a:cs typeface="Arial" panose="020B0604020202020204" pitchFamily="34" charset="0"/>
              </a:rPr>
            </a:br>
            <a:endParaRPr lang="nl-NL" b="1" dirty="0">
              <a:solidFill>
                <a:srgbClr val="002060"/>
              </a:solidFill>
              <a:latin typeface="Arial" panose="020B0604020202020204" pitchFamily="34" charset="0"/>
              <a:cs typeface="Arial" panose="020B0604020202020204" pitchFamily="34" charset="0"/>
            </a:endParaRPr>
          </a:p>
        </p:txBody>
      </p:sp>
      <p:pic>
        <p:nvPicPr>
          <p:cNvPr id="5" name="Picture 2" descr="C:\Users\Ирина\Desktop\сім бюджет\8241.jpg"/>
          <p:cNvPicPr>
            <a:picLocks noChangeAspect="1" noChangeArrowheads="1"/>
          </p:cNvPicPr>
          <p:nvPr/>
        </p:nvPicPr>
        <p:blipFill>
          <a:blip r:embed="rId3"/>
          <a:srcRect/>
          <a:stretch>
            <a:fillRect/>
          </a:stretch>
        </p:blipFill>
        <p:spPr bwMode="auto">
          <a:xfrm>
            <a:off x="742971" y="3889799"/>
            <a:ext cx="3339631" cy="2511001"/>
          </a:xfrm>
          <a:prstGeom prst="rect">
            <a:avLst/>
          </a:prstGeom>
          <a:noFill/>
        </p:spPr>
      </p:pic>
      <p:sp>
        <p:nvSpPr>
          <p:cNvPr id="4" name="Дата 4">
            <a:extLst>
              <a:ext uri="{FF2B5EF4-FFF2-40B4-BE49-F238E27FC236}">
                <a16:creationId xmlns:a16="http://schemas.microsoft.com/office/drawing/2014/main" xmlns="" id="{67D09A5D-A561-4D3B-B338-D511F81CA056}"/>
              </a:ext>
            </a:extLst>
          </p:cNvPr>
          <p:cNvSpPr txBox="1">
            <a:spLocks/>
          </p:cNvSpPr>
          <p:nvPr/>
        </p:nvSpPr>
        <p:spPr>
          <a:xfrm>
            <a:off x="8876580" y="276045"/>
            <a:ext cx="2785599" cy="359217"/>
          </a:xfrm>
          <a:prstGeom prst="homePlate">
            <a:avLst/>
          </a:prstGeom>
          <a:solidFill>
            <a:srgbClr val="C5E1F7"/>
          </a:solidFill>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3">
            <a:schemeClr val="accent1"/>
          </a:fillRef>
          <a:effectRef idx="3">
            <a:schemeClr val="accent1"/>
          </a:effectRef>
          <a:fontRef idx="minor">
            <a:schemeClr val="lt1"/>
          </a:fontRef>
        </p:style>
        <p:txBody>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fld id="{2C350569-E12D-4E9A-BC19-51D5C520A4DA}" type="datetime4">
              <a:rPr lang="uk-UA" b="1" smtClean="0">
                <a:solidFill>
                  <a:srgbClr val="002060"/>
                </a:solidFill>
                <a:latin typeface="Times New Roman" panose="02020603050405020304" pitchFamily="18" charset="0"/>
                <a:cs typeface="Times New Roman" panose="02020603050405020304" pitchFamily="18" charset="0"/>
              </a:rPr>
              <a:t>19 листопада 2024 р.</a:t>
            </a:fld>
            <a:endParaRPr lang="ru-RU" b="1"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89973" y="4115771"/>
            <a:ext cx="2333325" cy="2523155"/>
          </a:xfrm>
          <a:prstGeom prst="rect">
            <a:avLst/>
          </a:prstGeom>
        </p:spPr>
      </p:pic>
      <p:pic>
        <p:nvPicPr>
          <p:cNvPr id="3" name="Рисунок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66999" y="3576010"/>
            <a:ext cx="3138577" cy="3138577"/>
          </a:xfrm>
          <a:prstGeom prst="rect">
            <a:avLst/>
          </a:prstGeom>
        </p:spPr>
      </p:pic>
    </p:spTree>
    <p:extLst>
      <p:ext uri="{BB962C8B-B14F-4D97-AF65-F5344CB8AC3E}">
        <p14:creationId xmlns:p14="http://schemas.microsoft.com/office/powerpoint/2010/main" val="16117975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Объект 3"/>
          <p:cNvSpPr>
            <a:spLocks noGrp="1"/>
          </p:cNvSpPr>
          <p:nvPr>
            <p:ph idx="1"/>
          </p:nvPr>
        </p:nvSpPr>
        <p:spPr>
          <a:xfrm>
            <a:off x="2094484" y="513279"/>
            <a:ext cx="7353300" cy="1572003"/>
          </a:xfrm>
        </p:spPr>
        <p:txBody>
          <a:bodyPr>
            <a:normAutofit/>
          </a:bodyPr>
          <a:lstStyle/>
          <a:p>
            <a:pPr marL="0" indent="0" algn="ctr">
              <a:buNone/>
            </a:pPr>
            <a:r>
              <a:rPr lang="uk-UA" sz="3200" b="1" dirty="0">
                <a:solidFill>
                  <a:srgbClr val="002060"/>
                </a:solidFill>
              </a:rPr>
              <a:t>Нажити багато грошей – хоробрість, зберегти їх – мудрість, а вміло витратити – мистецтво </a:t>
            </a:r>
          </a:p>
        </p:txBody>
      </p:sp>
      <p:sp>
        <p:nvSpPr>
          <p:cNvPr id="3" name="Заголовок 2"/>
          <p:cNvSpPr>
            <a:spLocks noGrp="1"/>
          </p:cNvSpPr>
          <p:nvPr>
            <p:ph type="title"/>
          </p:nvPr>
        </p:nvSpPr>
        <p:spPr>
          <a:xfrm>
            <a:off x="3098429" y="2093531"/>
            <a:ext cx="6236072" cy="802069"/>
          </a:xfrm>
        </p:spPr>
        <p:txBody>
          <a:bodyPr>
            <a:noAutofit/>
          </a:bodyPr>
          <a:lstStyle/>
          <a:p>
            <a:pPr algn="r">
              <a:defRPr/>
            </a:pPr>
            <a:r>
              <a:rPr lang="ru-RU" sz="2400" b="1" dirty="0" smtClean="0">
                <a:solidFill>
                  <a:schemeClr val="tx1"/>
                </a:solidFill>
                <a:latin typeface="Bahnschrift" panose="020B0502040204020203" pitchFamily="34" charset="0"/>
              </a:rPr>
              <a:t>Бертольд </a:t>
            </a:r>
            <a:r>
              <a:rPr lang="uk-UA" sz="2400" b="1" dirty="0" err="1" smtClean="0">
                <a:solidFill>
                  <a:schemeClr val="tx1"/>
                </a:solidFill>
                <a:latin typeface="Bahnschrift" panose="020B0502040204020203" pitchFamily="34" charset="0"/>
              </a:rPr>
              <a:t>Ауербах</a:t>
            </a:r>
            <a:r>
              <a:rPr lang="ru-RU" sz="2400" b="1" dirty="0" smtClean="0">
                <a:solidFill>
                  <a:schemeClr val="tx1"/>
                </a:solidFill>
                <a:latin typeface="Bahnschrift" panose="020B0502040204020203" pitchFamily="34" charset="0"/>
              </a:rPr>
              <a:t>, </a:t>
            </a:r>
            <a:r>
              <a:rPr lang="ru-RU" sz="2400" b="1" dirty="0" err="1" smtClean="0">
                <a:solidFill>
                  <a:schemeClr val="tx1"/>
                </a:solidFill>
                <a:latin typeface="Bahnschrift" panose="020B0502040204020203" pitchFamily="34" charset="0"/>
              </a:rPr>
              <a:t>німецький</a:t>
            </a:r>
            <a:r>
              <a:rPr lang="ru-RU" sz="2400" b="1" dirty="0" smtClean="0">
                <a:solidFill>
                  <a:schemeClr val="tx1"/>
                </a:solidFill>
                <a:latin typeface="Bahnschrift" panose="020B0502040204020203" pitchFamily="34" charset="0"/>
              </a:rPr>
              <a:t> </a:t>
            </a:r>
            <a:r>
              <a:rPr lang="ru-RU" sz="2400" b="1" dirty="0" err="1" smtClean="0">
                <a:solidFill>
                  <a:schemeClr val="tx1"/>
                </a:solidFill>
                <a:latin typeface="Bahnschrift" panose="020B0502040204020203" pitchFamily="34" charset="0"/>
              </a:rPr>
              <a:t>письменник</a:t>
            </a:r>
            <a:r>
              <a:rPr lang="ru-RU" sz="2400" b="1" dirty="0" smtClean="0">
                <a:solidFill>
                  <a:schemeClr val="tx1"/>
                </a:solidFill>
                <a:latin typeface="Bahnschrift" panose="020B0502040204020203" pitchFamily="34" charset="0"/>
              </a:rPr>
              <a:t> </a:t>
            </a:r>
            <a:r>
              <a:rPr lang="ru-RU" sz="2400" b="1" dirty="0" err="1" smtClean="0">
                <a:solidFill>
                  <a:schemeClr val="tx1"/>
                </a:solidFill>
                <a:latin typeface="Bahnschrift" panose="020B0502040204020203" pitchFamily="34" charset="0"/>
              </a:rPr>
              <a:t>єврейського</a:t>
            </a:r>
            <a:r>
              <a:rPr lang="ru-RU" sz="2400" b="1" dirty="0" smtClean="0">
                <a:solidFill>
                  <a:schemeClr val="tx1"/>
                </a:solidFill>
                <a:latin typeface="Bahnschrift" panose="020B0502040204020203" pitchFamily="34" charset="0"/>
              </a:rPr>
              <a:t> </a:t>
            </a:r>
            <a:r>
              <a:rPr lang="ru-RU" sz="2400" b="1" dirty="0" err="1" smtClean="0">
                <a:solidFill>
                  <a:schemeClr val="tx1"/>
                </a:solidFill>
                <a:latin typeface="Bahnschrift" panose="020B0502040204020203" pitchFamily="34" charset="0"/>
              </a:rPr>
              <a:t>походження</a:t>
            </a:r>
            <a:endParaRPr lang="ru-RU" sz="2400" b="1" dirty="0">
              <a:solidFill>
                <a:schemeClr val="tx1"/>
              </a:solidFill>
              <a:latin typeface="Bahnschrift" panose="020B0502040204020203" pitchFamily="34" charset="0"/>
            </a:endParaRPr>
          </a:p>
        </p:txBody>
      </p:sp>
      <p:sp>
        <p:nvSpPr>
          <p:cNvPr id="2" name="Прямоугольник 1"/>
          <p:cNvSpPr/>
          <p:nvPr/>
        </p:nvSpPr>
        <p:spPr>
          <a:xfrm>
            <a:off x="1882852" y="4393163"/>
            <a:ext cx="9229725" cy="1569660"/>
          </a:xfrm>
          <a:prstGeom prst="rect">
            <a:avLst/>
          </a:prstGeom>
        </p:spPr>
        <p:txBody>
          <a:bodyPr wrap="square">
            <a:spAutoFit/>
          </a:bodyPr>
          <a:lstStyle/>
          <a:p>
            <a:pPr algn="ctr" defTabSz="457200">
              <a:buClr>
                <a:schemeClr val="accent1"/>
              </a:buClr>
              <a:buSzPct val="80000"/>
            </a:pPr>
            <a:r>
              <a:rPr lang="ru-RU" sz="3200" b="1" dirty="0">
                <a:solidFill>
                  <a:srgbClr val="002060"/>
                </a:solidFill>
              </a:rPr>
              <a:t>Бюджет — </a:t>
            </a:r>
            <a:r>
              <a:rPr lang="ru-RU" sz="3200" b="1" dirty="0" err="1">
                <a:solidFill>
                  <a:srgbClr val="002060"/>
                </a:solidFill>
              </a:rPr>
              <a:t>це</a:t>
            </a:r>
            <a:r>
              <a:rPr lang="ru-RU" sz="3200" b="1" dirty="0">
                <a:solidFill>
                  <a:srgbClr val="002060"/>
                </a:solidFill>
              </a:rPr>
              <a:t> не просто </a:t>
            </a:r>
            <a:r>
              <a:rPr lang="ru-RU" sz="3200" b="1" dirty="0" err="1">
                <a:solidFill>
                  <a:srgbClr val="002060"/>
                </a:solidFill>
              </a:rPr>
              <a:t>набір</a:t>
            </a:r>
            <a:r>
              <a:rPr lang="ru-RU" sz="3200" b="1" dirty="0">
                <a:solidFill>
                  <a:srgbClr val="002060"/>
                </a:solidFill>
              </a:rPr>
              <a:t> </a:t>
            </a:r>
          </a:p>
          <a:p>
            <a:pPr algn="ctr" defTabSz="457200">
              <a:buClr>
                <a:schemeClr val="accent1"/>
              </a:buClr>
              <a:buSzPct val="80000"/>
            </a:pPr>
            <a:r>
              <a:rPr lang="ru-RU" sz="3200" b="1" dirty="0">
                <a:solidFill>
                  <a:srgbClr val="002060"/>
                </a:solidFill>
              </a:rPr>
              <a:t>чисел, а </a:t>
            </a:r>
            <a:r>
              <a:rPr lang="ru-RU" sz="3200" b="1" dirty="0" err="1">
                <a:solidFill>
                  <a:srgbClr val="002060"/>
                </a:solidFill>
              </a:rPr>
              <a:t>вираження</a:t>
            </a:r>
            <a:r>
              <a:rPr lang="ru-RU" sz="3200" b="1" dirty="0">
                <a:solidFill>
                  <a:srgbClr val="002060"/>
                </a:solidFill>
              </a:rPr>
              <a:t> наших </a:t>
            </a:r>
            <a:r>
              <a:rPr lang="ru-RU" sz="3200" b="1" dirty="0" err="1">
                <a:solidFill>
                  <a:srgbClr val="002060"/>
                </a:solidFill>
              </a:rPr>
              <a:t>цінностей</a:t>
            </a:r>
            <a:r>
              <a:rPr lang="ru-RU" sz="3200" b="1" dirty="0">
                <a:solidFill>
                  <a:srgbClr val="002060"/>
                </a:solidFill>
              </a:rPr>
              <a:t> </a:t>
            </a:r>
          </a:p>
          <a:p>
            <a:pPr algn="ctr" defTabSz="457200">
              <a:buClr>
                <a:schemeClr val="accent1"/>
              </a:buClr>
              <a:buSzPct val="80000"/>
            </a:pPr>
            <a:r>
              <a:rPr lang="ru-RU" sz="3200" b="1" dirty="0">
                <a:solidFill>
                  <a:srgbClr val="002060"/>
                </a:solidFill>
              </a:rPr>
              <a:t>та </a:t>
            </a:r>
            <a:r>
              <a:rPr lang="ru-RU" sz="3200" b="1" dirty="0" err="1">
                <a:solidFill>
                  <a:srgbClr val="002060"/>
                </a:solidFill>
              </a:rPr>
              <a:t>пріоритетів</a:t>
            </a:r>
            <a:r>
              <a:rPr lang="ru-RU" sz="3200" b="1" dirty="0">
                <a:solidFill>
                  <a:srgbClr val="002060"/>
                </a:solidFill>
              </a:rPr>
              <a:t>.</a:t>
            </a:r>
          </a:p>
        </p:txBody>
      </p:sp>
      <p:sp>
        <p:nvSpPr>
          <p:cNvPr id="4" name="Прямоугольник 3"/>
          <p:cNvSpPr/>
          <p:nvPr/>
        </p:nvSpPr>
        <p:spPr>
          <a:xfrm>
            <a:off x="2743288" y="5847074"/>
            <a:ext cx="6055692" cy="866954"/>
          </a:xfrm>
          <a:prstGeom prst="rect">
            <a:avLst/>
          </a:prstGeom>
        </p:spPr>
        <p:txBody>
          <a:bodyPr vert="horz" lIns="91440" tIns="45720" rIns="91440" bIns="45720" rtlCol="0" anchor="t">
            <a:noAutofit/>
          </a:bodyPr>
          <a:lstStyle/>
          <a:p>
            <a:pPr defTabSz="457200">
              <a:spcBef>
                <a:spcPct val="0"/>
              </a:spcBef>
            </a:pPr>
            <a:r>
              <a:rPr lang="ru-RU" sz="2400" b="1" dirty="0" err="1" smtClean="0">
                <a:latin typeface="Bahnschrift" panose="020B0502040204020203" pitchFamily="34" charset="0"/>
                <a:ea typeface="+mj-ea"/>
                <a:cs typeface="+mj-cs"/>
              </a:rPr>
              <a:t>Сьюз</a:t>
            </a:r>
            <a:r>
              <a:rPr lang="ru-RU" sz="2400" b="1" dirty="0" smtClean="0">
                <a:latin typeface="Bahnschrift" panose="020B0502040204020203" pitchFamily="34" charset="0"/>
                <a:ea typeface="+mj-ea"/>
                <a:cs typeface="+mj-cs"/>
              </a:rPr>
              <a:t> </a:t>
            </a:r>
            <a:r>
              <a:rPr lang="ru-RU" sz="2400" b="1" dirty="0" err="1">
                <a:latin typeface="Bahnschrift" panose="020B0502040204020203" pitchFamily="34" charset="0"/>
                <a:ea typeface="+mj-ea"/>
                <a:cs typeface="+mj-cs"/>
              </a:rPr>
              <a:t>Орман</a:t>
            </a:r>
            <a:r>
              <a:rPr lang="ru-RU" sz="2400" b="1" dirty="0" smtClean="0">
                <a:latin typeface="Bahnschrift" panose="020B0502040204020203" pitchFamily="34" charset="0"/>
                <a:ea typeface="+mj-ea"/>
                <a:cs typeface="+mj-cs"/>
              </a:rPr>
              <a:t>, </a:t>
            </a:r>
            <a:r>
              <a:rPr lang="ru-RU" sz="2400" b="1" dirty="0" err="1" smtClean="0">
                <a:latin typeface="Bahnschrift" panose="020B0502040204020203" pitchFamily="34" charset="0"/>
                <a:ea typeface="+mj-ea"/>
                <a:cs typeface="+mj-cs"/>
              </a:rPr>
              <a:t>американська</a:t>
            </a:r>
            <a:r>
              <a:rPr lang="ru-RU" sz="2400" b="1" dirty="0" smtClean="0">
                <a:latin typeface="Bahnschrift" panose="020B0502040204020203" pitchFamily="34" charset="0"/>
                <a:ea typeface="+mj-ea"/>
                <a:cs typeface="+mj-cs"/>
              </a:rPr>
              <a:t> </a:t>
            </a:r>
            <a:r>
              <a:rPr lang="ru-RU" sz="2400" b="1" dirty="0" err="1">
                <a:latin typeface="Bahnschrift" panose="020B0502040204020203" pitchFamily="34" charset="0"/>
                <a:ea typeface="+mj-ea"/>
                <a:cs typeface="+mj-cs"/>
              </a:rPr>
              <a:t>фінансова</a:t>
            </a:r>
            <a:r>
              <a:rPr lang="ru-RU" sz="2400" b="1" dirty="0">
                <a:latin typeface="Bahnschrift" panose="020B0502040204020203" pitchFamily="34" charset="0"/>
                <a:ea typeface="+mj-ea"/>
                <a:cs typeface="+mj-cs"/>
              </a:rPr>
              <a:t> консультантка, </a:t>
            </a:r>
            <a:r>
              <a:rPr lang="ru-RU" sz="2400" b="1" dirty="0" err="1" smtClean="0">
                <a:latin typeface="Bahnschrift" panose="020B0502040204020203" pitchFamily="34" charset="0"/>
                <a:ea typeface="+mj-ea"/>
                <a:cs typeface="+mj-cs"/>
              </a:rPr>
              <a:t>авторка</a:t>
            </a:r>
            <a:r>
              <a:rPr lang="ru-RU" sz="2400" b="1" dirty="0">
                <a:latin typeface="Bahnschrift" panose="020B0502040204020203" pitchFamily="34" charset="0"/>
                <a:ea typeface="+mj-ea"/>
                <a:cs typeface="+mj-cs"/>
              </a:rPr>
              <a:t>, </a:t>
            </a:r>
            <a:r>
              <a:rPr lang="ru-RU" sz="2400" b="1" dirty="0" err="1">
                <a:latin typeface="Bahnschrift" panose="020B0502040204020203" pitchFamily="34" charset="0"/>
                <a:ea typeface="+mj-ea"/>
                <a:cs typeface="+mj-cs"/>
              </a:rPr>
              <a:t>телеведуча</a:t>
            </a:r>
            <a:endParaRPr lang="ru-RU" sz="2400" b="1" dirty="0">
              <a:latin typeface="Bahnschrift" panose="020B0502040204020203" pitchFamily="34" charset="0"/>
              <a:ea typeface="+mj-ea"/>
              <a:cs typeface="+mj-cs"/>
            </a:endParaRPr>
          </a:p>
        </p:txBody>
      </p:sp>
      <p:pic>
        <p:nvPicPr>
          <p:cNvPr id="5" name="Рисунок 4"/>
          <p:cNvPicPr>
            <a:picLocks noChangeAspect="1"/>
          </p:cNvPicPr>
          <p:nvPr/>
        </p:nvPicPr>
        <p:blipFill>
          <a:blip r:embed="rId2"/>
          <a:stretch>
            <a:fillRect/>
          </a:stretch>
        </p:blipFill>
        <p:spPr>
          <a:xfrm>
            <a:off x="223493" y="2779851"/>
            <a:ext cx="2613869" cy="4078149"/>
          </a:xfrm>
          <a:prstGeom prst="rect">
            <a:avLst/>
          </a:prstGeom>
        </p:spPr>
      </p:pic>
      <p:pic>
        <p:nvPicPr>
          <p:cNvPr id="6" name="Рисунок 5"/>
          <p:cNvPicPr>
            <a:picLocks noChangeAspect="1"/>
          </p:cNvPicPr>
          <p:nvPr/>
        </p:nvPicPr>
        <p:blipFill>
          <a:blip r:embed="rId3"/>
          <a:stretch>
            <a:fillRect/>
          </a:stretch>
        </p:blipFill>
        <p:spPr>
          <a:xfrm>
            <a:off x="9447784" y="0"/>
            <a:ext cx="2466975" cy="3604190"/>
          </a:xfrm>
          <a:prstGeom prst="rect">
            <a:avLst/>
          </a:prstGeom>
        </p:spPr>
      </p:pic>
    </p:spTree>
    <p:extLst>
      <p:ext uri="{BB962C8B-B14F-4D97-AF65-F5344CB8AC3E}">
        <p14:creationId xmlns:p14="http://schemas.microsoft.com/office/powerpoint/2010/main" val="1862797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71206" y="5996160"/>
            <a:ext cx="6445995" cy="646331"/>
          </a:xfrm>
          <a:prstGeom prst="rect">
            <a:avLst/>
          </a:prstGeom>
        </p:spPr>
        <p:txBody>
          <a:bodyPr wrap="none">
            <a:spAutoFit/>
          </a:bodyPr>
          <a:lstStyle/>
          <a:p>
            <a:r>
              <a:rPr lang="uk-UA" dirty="0" smtClean="0">
                <a:solidFill>
                  <a:srgbClr val="002060"/>
                </a:solidFill>
                <a:hlinkClick r:id="rId2"/>
              </a:rPr>
              <a:t>2. Яка  це ціль?  </a:t>
            </a:r>
            <a:r>
              <a:rPr lang="en-US" dirty="0" smtClean="0">
                <a:solidFill>
                  <a:srgbClr val="002060"/>
                </a:solidFill>
                <a:hlinkClick r:id="rId2"/>
              </a:rPr>
              <a:t>https</a:t>
            </a:r>
            <a:r>
              <a:rPr lang="en-US" dirty="0">
                <a:solidFill>
                  <a:srgbClr val="002060"/>
                </a:solidFill>
                <a:hlinkClick r:id="rId2"/>
              </a:rPr>
              <a:t>://</a:t>
            </a:r>
            <a:r>
              <a:rPr lang="en-US" dirty="0" smtClean="0">
                <a:solidFill>
                  <a:srgbClr val="002060"/>
                </a:solidFill>
                <a:hlinkClick r:id="rId2"/>
              </a:rPr>
              <a:t>wordwall.net/play/77568/077/716</a:t>
            </a:r>
            <a:endParaRPr lang="uk-UA" dirty="0" smtClean="0">
              <a:solidFill>
                <a:srgbClr val="002060"/>
              </a:solidFill>
            </a:endParaRPr>
          </a:p>
          <a:p>
            <a:endParaRPr lang="uk-UA" dirty="0">
              <a:solidFill>
                <a:srgbClr val="002060"/>
              </a:solidFill>
            </a:endParaRPr>
          </a:p>
        </p:txBody>
      </p:sp>
      <p:pic>
        <p:nvPicPr>
          <p:cNvPr id="4098" name="Picture 2" descr="https://lh5.googleusercontent.com/VvJc6lNhSIi3WwRYr69t7ZiLQDpp4TRBCjv9bd93YsHREllL2wSepdqIbbKCe8jptZj2xsOZDU6f5AQSxXLam7XbQYpz-F0Z1lVpftAcTVdUWI4Jwk6WFiGmBp-lChkz_Q=w1280"/>
          <p:cNvPicPr>
            <a:picLocks noChangeAspect="1" noChangeArrowheads="1"/>
          </p:cNvPicPr>
          <p:nvPr/>
        </p:nvPicPr>
        <p:blipFill rotWithShape="1">
          <a:blip r:embed="rId3">
            <a:extLst>
              <a:ext uri="{28A0092B-C50C-407E-A947-70E740481C1C}">
                <a14:useLocalDpi xmlns:a14="http://schemas.microsoft.com/office/drawing/2010/main" val="0"/>
              </a:ext>
            </a:extLst>
          </a:blip>
          <a:srcRect l="4112" t="5057" r="-30"/>
          <a:stretch/>
        </p:blipFill>
        <p:spPr bwMode="auto">
          <a:xfrm>
            <a:off x="3683480" y="181155"/>
            <a:ext cx="7962180" cy="5723092"/>
          </a:xfrm>
          <a:prstGeom prst="rect">
            <a:avLst/>
          </a:prstGeom>
          <a:noFill/>
          <a:extLst>
            <a:ext uri="{909E8E84-426E-40DD-AFC4-6F175D3DCCD1}">
              <a14:hiddenFill xmlns:a14="http://schemas.microsoft.com/office/drawing/2010/main">
                <a:solidFill>
                  <a:srgbClr val="FFFFFF"/>
                </a:solidFill>
              </a14:hiddenFill>
            </a:ext>
          </a:extLst>
        </p:spPr>
      </p:pic>
      <p:sp>
        <p:nvSpPr>
          <p:cNvPr id="12" name="Прямоугольник 11"/>
          <p:cNvSpPr/>
          <p:nvPr/>
        </p:nvSpPr>
        <p:spPr>
          <a:xfrm>
            <a:off x="304801" y="392978"/>
            <a:ext cx="6121878" cy="923330"/>
          </a:xfrm>
          <a:prstGeom prst="rect">
            <a:avLst/>
          </a:prstGeom>
        </p:spPr>
        <p:txBody>
          <a:bodyPr wrap="square">
            <a:spAutoFit/>
          </a:bodyPr>
          <a:lstStyle/>
          <a:p>
            <a:r>
              <a:rPr lang="ru-RU" dirty="0" smtClean="0">
                <a:solidFill>
                  <a:srgbClr val="002060"/>
                </a:solidFill>
              </a:rPr>
              <a:t>1. </a:t>
            </a:r>
            <a:r>
              <a:rPr lang="ru-RU" dirty="0" err="1" smtClean="0">
                <a:solidFill>
                  <a:srgbClr val="002060"/>
                </a:solidFill>
              </a:rPr>
              <a:t>Використовуючи</a:t>
            </a:r>
            <a:r>
              <a:rPr lang="ru-RU" dirty="0" smtClean="0">
                <a:solidFill>
                  <a:srgbClr val="002060"/>
                </a:solidFill>
              </a:rPr>
              <a:t> </a:t>
            </a:r>
            <a:r>
              <a:rPr lang="ru-RU" dirty="0">
                <a:solidFill>
                  <a:srgbClr val="002060"/>
                </a:solidFill>
              </a:rPr>
              <a:t>слова й </a:t>
            </a:r>
            <a:r>
              <a:rPr lang="ru-RU" dirty="0" err="1">
                <a:solidFill>
                  <a:srgbClr val="002060"/>
                </a:solidFill>
              </a:rPr>
              <a:t>словосполучення</a:t>
            </a:r>
            <a:r>
              <a:rPr lang="ru-RU" dirty="0">
                <a:solidFill>
                  <a:srgbClr val="002060"/>
                </a:solidFill>
              </a:rPr>
              <a:t> з </a:t>
            </a:r>
            <a:r>
              <a:rPr lang="ru-RU" dirty="0" err="1">
                <a:solidFill>
                  <a:srgbClr val="002060"/>
                </a:solidFill>
              </a:rPr>
              <a:t>хмаринки</a:t>
            </a:r>
            <a:r>
              <a:rPr lang="ru-RU" dirty="0">
                <a:solidFill>
                  <a:srgbClr val="002060"/>
                </a:solidFill>
              </a:rPr>
              <a:t> </a:t>
            </a:r>
            <a:r>
              <a:rPr lang="ru-RU" dirty="0" err="1">
                <a:solidFill>
                  <a:srgbClr val="002060"/>
                </a:solidFill>
              </a:rPr>
              <a:t>слів</a:t>
            </a:r>
            <a:r>
              <a:rPr lang="ru-RU" dirty="0">
                <a:solidFill>
                  <a:srgbClr val="002060"/>
                </a:solidFill>
              </a:rPr>
              <a:t>, </a:t>
            </a:r>
            <a:r>
              <a:rPr lang="ru-RU" dirty="0" err="1">
                <a:solidFill>
                  <a:srgbClr val="002060"/>
                </a:solidFill>
              </a:rPr>
              <a:t>розкажіть</a:t>
            </a:r>
            <a:r>
              <a:rPr lang="ru-RU" dirty="0">
                <a:solidFill>
                  <a:srgbClr val="002060"/>
                </a:solidFill>
              </a:rPr>
              <a:t>, </a:t>
            </a:r>
            <a:r>
              <a:rPr lang="ru-RU" dirty="0" err="1">
                <a:solidFill>
                  <a:srgbClr val="002060"/>
                </a:solidFill>
              </a:rPr>
              <a:t>які</a:t>
            </a:r>
            <a:r>
              <a:rPr lang="ru-RU" dirty="0">
                <a:solidFill>
                  <a:srgbClr val="002060"/>
                </a:solidFill>
              </a:rPr>
              <a:t> 12 </a:t>
            </a:r>
            <a:r>
              <a:rPr lang="ru-RU" dirty="0" err="1">
                <a:solidFill>
                  <a:srgbClr val="002060"/>
                </a:solidFill>
              </a:rPr>
              <a:t>звичок</a:t>
            </a:r>
            <a:r>
              <a:rPr lang="ru-RU" dirty="0">
                <a:solidFill>
                  <a:srgbClr val="002060"/>
                </a:solidFill>
              </a:rPr>
              <a:t> треба </a:t>
            </a:r>
            <a:r>
              <a:rPr lang="ru-RU" dirty="0" err="1">
                <a:solidFill>
                  <a:srgbClr val="002060"/>
                </a:solidFill>
              </a:rPr>
              <a:t>опанувати</a:t>
            </a:r>
            <a:r>
              <a:rPr lang="ru-RU" dirty="0">
                <a:solidFill>
                  <a:srgbClr val="002060"/>
                </a:solidFill>
              </a:rPr>
              <a:t> для </a:t>
            </a:r>
            <a:r>
              <a:rPr lang="ru-RU" dirty="0" err="1">
                <a:solidFill>
                  <a:srgbClr val="002060"/>
                </a:solidFill>
              </a:rPr>
              <a:t>досягнення</a:t>
            </a:r>
            <a:r>
              <a:rPr lang="ru-RU" dirty="0">
                <a:solidFill>
                  <a:srgbClr val="002060"/>
                </a:solidFill>
              </a:rPr>
              <a:t> </a:t>
            </a:r>
            <a:r>
              <a:rPr lang="ru-RU" dirty="0" err="1">
                <a:solidFill>
                  <a:srgbClr val="002060"/>
                </a:solidFill>
              </a:rPr>
              <a:t>фінансової</a:t>
            </a:r>
            <a:r>
              <a:rPr lang="ru-RU" dirty="0">
                <a:solidFill>
                  <a:srgbClr val="002060"/>
                </a:solidFill>
              </a:rPr>
              <a:t> </a:t>
            </a:r>
            <a:r>
              <a:rPr lang="ru-RU" dirty="0" err="1">
                <a:solidFill>
                  <a:srgbClr val="002060"/>
                </a:solidFill>
              </a:rPr>
              <a:t>свободи</a:t>
            </a:r>
            <a:endParaRPr lang="uk-UA" dirty="0">
              <a:solidFill>
                <a:srgbClr val="002060"/>
              </a:solidFill>
            </a:endParaRPr>
          </a:p>
        </p:txBody>
      </p:sp>
    </p:spTree>
    <p:extLst>
      <p:ext uri="{BB962C8B-B14F-4D97-AF65-F5344CB8AC3E}">
        <p14:creationId xmlns:p14="http://schemas.microsoft.com/office/powerpoint/2010/main" val="32361287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2424" y="280511"/>
            <a:ext cx="10925175" cy="1200329"/>
          </a:xfrm>
          <a:prstGeom prst="rect">
            <a:avLst/>
          </a:prstGeom>
        </p:spPr>
        <p:txBody>
          <a:bodyPr wrap="square">
            <a:spAutoFit/>
          </a:bodyPr>
          <a:lstStyle/>
          <a:p>
            <a:r>
              <a:rPr lang="uk-UA" sz="2400" b="1" dirty="0">
                <a:solidFill>
                  <a:srgbClr val="0070C0"/>
                </a:solidFill>
              </a:rPr>
              <a:t>Фінансове планування </a:t>
            </a:r>
            <a:r>
              <a:rPr lang="uk-UA" sz="2400" dirty="0">
                <a:solidFill>
                  <a:srgbClr val="002060"/>
                </a:solidFill>
              </a:rPr>
              <a:t>— процес аналізу ситуації та складання </a:t>
            </a:r>
            <a:r>
              <a:rPr lang="uk-UA" sz="2400" dirty="0" smtClean="0">
                <a:solidFill>
                  <a:srgbClr val="002060"/>
                </a:solidFill>
              </a:rPr>
              <a:t>плану </a:t>
            </a:r>
            <a:r>
              <a:rPr lang="uk-UA" sz="2400" dirty="0">
                <a:solidFill>
                  <a:srgbClr val="002060"/>
                </a:solidFill>
              </a:rPr>
              <a:t>діяльності, пов’язаної з доходами та витратами, </a:t>
            </a:r>
            <a:r>
              <a:rPr lang="uk-UA" sz="2400" dirty="0" smtClean="0">
                <a:solidFill>
                  <a:srgbClr val="002060"/>
                </a:solidFill>
              </a:rPr>
              <a:t>спрямований </a:t>
            </a:r>
            <a:r>
              <a:rPr lang="uk-UA" sz="2400" dirty="0">
                <a:solidFill>
                  <a:srgbClr val="002060"/>
                </a:solidFill>
              </a:rPr>
              <a:t>на досягнення певних фінансових цілей.</a:t>
            </a:r>
          </a:p>
        </p:txBody>
      </p:sp>
      <p:sp>
        <p:nvSpPr>
          <p:cNvPr id="3" name="Прямоугольник 2"/>
          <p:cNvSpPr/>
          <p:nvPr/>
        </p:nvSpPr>
        <p:spPr>
          <a:xfrm>
            <a:off x="257174" y="1622763"/>
            <a:ext cx="9801225" cy="1323439"/>
          </a:xfrm>
          <a:prstGeom prst="rect">
            <a:avLst/>
          </a:prstGeom>
        </p:spPr>
        <p:txBody>
          <a:bodyPr wrap="square">
            <a:spAutoFit/>
          </a:bodyPr>
          <a:lstStyle/>
          <a:p>
            <a:r>
              <a:rPr lang="uk-UA" sz="2000" b="1" dirty="0">
                <a:solidFill>
                  <a:srgbClr val="0070C0"/>
                </a:solidFill>
              </a:rPr>
              <a:t>Фінансовий план </a:t>
            </a:r>
            <a:r>
              <a:rPr lang="uk-UA" sz="2000" dirty="0">
                <a:solidFill>
                  <a:srgbClr val="002060"/>
                </a:solidFill>
              </a:rPr>
              <a:t>— це документ, що детально описує ваш </a:t>
            </a:r>
            <a:r>
              <a:rPr lang="uk-UA" sz="2000" dirty="0" smtClean="0">
                <a:solidFill>
                  <a:srgbClr val="002060"/>
                </a:solidFill>
              </a:rPr>
              <a:t>поточний </a:t>
            </a:r>
            <a:r>
              <a:rPr lang="uk-UA" sz="2000" dirty="0">
                <a:solidFill>
                  <a:srgbClr val="002060"/>
                </a:solidFill>
              </a:rPr>
              <a:t>фінансовий стан (доходи, витрати, борги й заощадження), ваші </a:t>
            </a:r>
            <a:r>
              <a:rPr lang="uk-UA" sz="2000" dirty="0" smtClean="0">
                <a:solidFill>
                  <a:srgbClr val="002060"/>
                </a:solidFill>
              </a:rPr>
              <a:t>фундаментальні  </a:t>
            </a:r>
            <a:r>
              <a:rPr lang="uk-UA" sz="2000" dirty="0">
                <a:solidFill>
                  <a:srgbClr val="002060"/>
                </a:solidFill>
              </a:rPr>
              <a:t>фінансові  потреби,  коротко­  та  довгострокові  цілі, </a:t>
            </a:r>
            <a:r>
              <a:rPr lang="uk-UA" sz="2000" dirty="0" smtClean="0">
                <a:solidFill>
                  <a:srgbClr val="002060"/>
                </a:solidFill>
              </a:rPr>
              <a:t>а  </a:t>
            </a:r>
            <a:r>
              <a:rPr lang="uk-UA" sz="2000" dirty="0">
                <a:solidFill>
                  <a:srgbClr val="002060"/>
                </a:solidFill>
              </a:rPr>
              <a:t>також  стратегії  досягнення  цих  цілей</a:t>
            </a:r>
          </a:p>
        </p:txBody>
      </p:sp>
      <p:pic>
        <p:nvPicPr>
          <p:cNvPr id="4" name="Рисунок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colorTemperature colorTemp="5300"/>
                    </a14:imgEffect>
                  </a14:imgLayer>
                </a14:imgProps>
              </a:ext>
            </a:extLst>
          </a:blip>
          <a:stretch>
            <a:fillRect/>
          </a:stretch>
        </p:blipFill>
        <p:spPr>
          <a:xfrm>
            <a:off x="1025257" y="3433183"/>
            <a:ext cx="9150381" cy="1915196"/>
          </a:xfrm>
          <a:prstGeom prst="rect">
            <a:avLst/>
          </a:prstGeom>
        </p:spPr>
      </p:pic>
    </p:spTree>
    <p:extLst>
      <p:ext uri="{BB962C8B-B14F-4D97-AF65-F5344CB8AC3E}">
        <p14:creationId xmlns:p14="http://schemas.microsoft.com/office/powerpoint/2010/main" val="7116896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14415" y="263009"/>
            <a:ext cx="8719054" cy="523220"/>
          </a:xfrm>
          <a:prstGeom prst="rect">
            <a:avLst/>
          </a:prstGeom>
        </p:spPr>
        <p:txBody>
          <a:bodyPr wrap="none">
            <a:spAutoFit/>
          </a:bodyPr>
          <a:lstStyle/>
          <a:p>
            <a:r>
              <a:rPr lang="ru-RU" sz="2800" b="1" dirty="0">
                <a:solidFill>
                  <a:srgbClr val="0070C0"/>
                </a:solidFill>
              </a:rPr>
              <a:t>Як </a:t>
            </a:r>
            <a:r>
              <a:rPr lang="ru-RU" sz="2800" b="1" dirty="0" err="1">
                <a:solidFill>
                  <a:srgbClr val="0070C0"/>
                </a:solidFill>
              </a:rPr>
              <a:t>розпізнати</a:t>
            </a:r>
            <a:r>
              <a:rPr lang="ru-RU" sz="2800" b="1" dirty="0">
                <a:solidFill>
                  <a:srgbClr val="0070C0"/>
                </a:solidFill>
              </a:rPr>
              <a:t> </a:t>
            </a:r>
            <a:r>
              <a:rPr lang="ru-RU" sz="2800" b="1" dirty="0" err="1">
                <a:solidFill>
                  <a:srgbClr val="0070C0"/>
                </a:solidFill>
              </a:rPr>
              <a:t>свої</a:t>
            </a:r>
            <a:r>
              <a:rPr lang="ru-RU" sz="2800" b="1" dirty="0">
                <a:solidFill>
                  <a:srgbClr val="0070C0"/>
                </a:solidFill>
              </a:rPr>
              <a:t> </a:t>
            </a:r>
            <a:r>
              <a:rPr lang="ru-RU" sz="2800" b="1" dirty="0" err="1">
                <a:solidFill>
                  <a:srgbClr val="0070C0"/>
                </a:solidFill>
              </a:rPr>
              <a:t>справжні</a:t>
            </a:r>
            <a:r>
              <a:rPr lang="ru-RU" sz="2800" b="1" dirty="0">
                <a:solidFill>
                  <a:srgbClr val="0070C0"/>
                </a:solidFill>
              </a:rPr>
              <a:t> потреби та </a:t>
            </a:r>
            <a:r>
              <a:rPr lang="ru-RU" sz="2800" b="1" dirty="0" err="1">
                <a:solidFill>
                  <a:srgbClr val="0070C0"/>
                </a:solidFill>
              </a:rPr>
              <a:t>бажання</a:t>
            </a:r>
            <a:endParaRPr lang="uk-UA" sz="2800" b="1" dirty="0">
              <a:solidFill>
                <a:srgbClr val="0070C0"/>
              </a:solidFill>
            </a:endParaRPr>
          </a:p>
        </p:txBody>
      </p:sp>
      <p:sp>
        <p:nvSpPr>
          <p:cNvPr id="5" name="Прямоугольник 4"/>
          <p:cNvSpPr/>
          <p:nvPr/>
        </p:nvSpPr>
        <p:spPr>
          <a:xfrm>
            <a:off x="514350" y="930220"/>
            <a:ext cx="10553700" cy="800219"/>
          </a:xfrm>
          <a:prstGeom prst="rect">
            <a:avLst/>
          </a:prstGeom>
        </p:spPr>
        <p:txBody>
          <a:bodyPr wrap="square">
            <a:spAutoFit/>
          </a:bodyPr>
          <a:lstStyle/>
          <a:p>
            <a:r>
              <a:rPr lang="ru-RU" sz="2400" b="1" dirty="0">
                <a:solidFill>
                  <a:srgbClr val="0070C0"/>
                </a:solidFill>
              </a:rPr>
              <a:t>Потреби</a:t>
            </a:r>
            <a:r>
              <a:rPr lang="ru-RU" sz="2000" dirty="0"/>
              <a:t> </a:t>
            </a:r>
            <a:r>
              <a:rPr lang="ru-RU" sz="2200" dirty="0">
                <a:solidFill>
                  <a:srgbClr val="002060"/>
                </a:solidFill>
              </a:rPr>
              <a:t>— </a:t>
            </a:r>
            <a:r>
              <a:rPr lang="ru-RU" sz="2200" dirty="0" err="1">
                <a:solidFill>
                  <a:srgbClr val="002060"/>
                </a:solidFill>
              </a:rPr>
              <a:t>основні</a:t>
            </a:r>
            <a:r>
              <a:rPr lang="ru-RU" sz="2200" dirty="0">
                <a:solidFill>
                  <a:srgbClr val="002060"/>
                </a:solidFill>
              </a:rPr>
              <a:t> </a:t>
            </a:r>
            <a:r>
              <a:rPr lang="ru-RU" sz="2200" dirty="0" err="1">
                <a:solidFill>
                  <a:srgbClr val="002060"/>
                </a:solidFill>
              </a:rPr>
              <a:t>вимоги</a:t>
            </a:r>
            <a:r>
              <a:rPr lang="ru-RU" sz="2200" dirty="0">
                <a:solidFill>
                  <a:srgbClr val="002060"/>
                </a:solidFill>
              </a:rPr>
              <a:t>, </a:t>
            </a:r>
            <a:r>
              <a:rPr lang="ru-RU" sz="2200" dirty="0" err="1">
                <a:solidFill>
                  <a:srgbClr val="002060"/>
                </a:solidFill>
              </a:rPr>
              <a:t>потрібні</a:t>
            </a:r>
            <a:r>
              <a:rPr lang="ru-RU" sz="2200" dirty="0">
                <a:solidFill>
                  <a:srgbClr val="002060"/>
                </a:solidFill>
              </a:rPr>
              <a:t> для </a:t>
            </a:r>
            <a:r>
              <a:rPr lang="ru-RU" sz="2200" dirty="0" err="1">
                <a:solidFill>
                  <a:srgbClr val="002060"/>
                </a:solidFill>
              </a:rPr>
              <a:t>виживання</a:t>
            </a:r>
            <a:r>
              <a:rPr lang="ru-RU" sz="2200" dirty="0">
                <a:solidFill>
                  <a:srgbClr val="002060"/>
                </a:solidFill>
              </a:rPr>
              <a:t> та нормального </a:t>
            </a:r>
            <a:r>
              <a:rPr lang="ru-RU" sz="2200" dirty="0" err="1">
                <a:solidFill>
                  <a:srgbClr val="002060"/>
                </a:solidFill>
              </a:rPr>
              <a:t>функ</a:t>
            </a:r>
            <a:r>
              <a:rPr lang="ru-RU" sz="2200" dirty="0">
                <a:solidFill>
                  <a:srgbClr val="002060"/>
                </a:solidFill>
              </a:rPr>
              <a:t>-</a:t>
            </a:r>
          </a:p>
          <a:p>
            <a:r>
              <a:rPr lang="ru-RU" sz="2200" dirty="0" err="1">
                <a:solidFill>
                  <a:srgbClr val="002060"/>
                </a:solidFill>
              </a:rPr>
              <a:t>ціонування</a:t>
            </a:r>
            <a:r>
              <a:rPr lang="ru-RU" sz="2200" dirty="0">
                <a:solidFill>
                  <a:srgbClr val="002060"/>
                </a:solidFill>
              </a:rPr>
              <a:t> </a:t>
            </a:r>
            <a:r>
              <a:rPr lang="ru-RU" sz="2200" dirty="0" err="1">
                <a:solidFill>
                  <a:srgbClr val="002060"/>
                </a:solidFill>
              </a:rPr>
              <a:t>людини</a:t>
            </a:r>
            <a:r>
              <a:rPr lang="ru-RU" sz="2200" dirty="0">
                <a:solidFill>
                  <a:srgbClr val="002060"/>
                </a:solidFill>
              </a:rPr>
              <a:t>. </a:t>
            </a:r>
          </a:p>
        </p:txBody>
      </p:sp>
      <p:sp>
        <p:nvSpPr>
          <p:cNvPr id="6" name="Прямоугольник 5"/>
          <p:cNvSpPr/>
          <p:nvPr/>
        </p:nvSpPr>
        <p:spPr>
          <a:xfrm>
            <a:off x="514350" y="1805091"/>
            <a:ext cx="10458450" cy="707886"/>
          </a:xfrm>
          <a:prstGeom prst="rect">
            <a:avLst/>
          </a:prstGeom>
        </p:spPr>
        <p:txBody>
          <a:bodyPr wrap="square">
            <a:spAutoFit/>
          </a:bodyPr>
          <a:lstStyle/>
          <a:p>
            <a:r>
              <a:rPr lang="uk-UA" sz="2000" dirty="0">
                <a:solidFill>
                  <a:srgbClr val="002060"/>
                </a:solidFill>
              </a:rPr>
              <a:t>Потреби можуть бути фізіологічними (їжа, вода, сон) або </a:t>
            </a:r>
            <a:r>
              <a:rPr lang="uk-UA" sz="2000" dirty="0" smtClean="0">
                <a:solidFill>
                  <a:srgbClr val="002060"/>
                </a:solidFill>
              </a:rPr>
              <a:t>психологічними </a:t>
            </a:r>
            <a:r>
              <a:rPr lang="uk-UA" sz="2000" dirty="0">
                <a:solidFill>
                  <a:srgbClr val="002060"/>
                </a:solidFill>
              </a:rPr>
              <a:t>(безпека, любов, самоповага, соціальні зв’язки, </a:t>
            </a:r>
            <a:r>
              <a:rPr lang="uk-UA" sz="2000" dirty="0" smtClean="0">
                <a:solidFill>
                  <a:srgbClr val="002060"/>
                </a:solidFill>
              </a:rPr>
              <a:t>самореалізація</a:t>
            </a:r>
            <a:r>
              <a:rPr lang="uk-UA" sz="2000" dirty="0">
                <a:solidFill>
                  <a:srgbClr val="002060"/>
                </a:solidFill>
              </a:rPr>
              <a:t>). </a:t>
            </a:r>
          </a:p>
        </p:txBody>
      </p:sp>
      <p:pic>
        <p:nvPicPr>
          <p:cNvPr id="7" name="Рисунок 6"/>
          <p:cNvPicPr>
            <a:picLocks noChangeAspect="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Lst>
          </a:blip>
          <a:stretch>
            <a:fillRect/>
          </a:stretch>
        </p:blipFill>
        <p:spPr>
          <a:xfrm>
            <a:off x="3190876" y="2587630"/>
            <a:ext cx="4695824" cy="4142017"/>
          </a:xfrm>
          <a:prstGeom prst="rect">
            <a:avLst/>
          </a:prstGeom>
        </p:spPr>
      </p:pic>
    </p:spTree>
    <p:extLst>
      <p:ext uri="{BB962C8B-B14F-4D97-AF65-F5344CB8AC3E}">
        <p14:creationId xmlns:p14="http://schemas.microsoft.com/office/powerpoint/2010/main" val="27514858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0974" y="324535"/>
            <a:ext cx="10210801" cy="461665"/>
          </a:xfrm>
          <a:prstGeom prst="rect">
            <a:avLst/>
          </a:prstGeom>
        </p:spPr>
        <p:txBody>
          <a:bodyPr wrap="square">
            <a:spAutoFit/>
          </a:bodyPr>
          <a:lstStyle/>
          <a:p>
            <a:r>
              <a:rPr lang="ru-RU" sz="2400" b="1" dirty="0" err="1">
                <a:solidFill>
                  <a:srgbClr val="0070C0"/>
                </a:solidFill>
              </a:rPr>
              <a:t>Бажання</a:t>
            </a:r>
            <a:r>
              <a:rPr lang="ru-RU" sz="2400" b="1" dirty="0">
                <a:solidFill>
                  <a:srgbClr val="0070C0"/>
                </a:solidFill>
              </a:rPr>
              <a:t> </a:t>
            </a:r>
            <a:r>
              <a:rPr lang="ru-RU" sz="2200" dirty="0">
                <a:solidFill>
                  <a:srgbClr val="002060"/>
                </a:solidFill>
              </a:rPr>
              <a:t>— </a:t>
            </a:r>
            <a:r>
              <a:rPr lang="ru-RU" sz="2200" dirty="0" err="1">
                <a:solidFill>
                  <a:srgbClr val="002060"/>
                </a:solidFill>
              </a:rPr>
              <a:t>прагнення</a:t>
            </a:r>
            <a:r>
              <a:rPr lang="ru-RU" sz="2200" dirty="0">
                <a:solidFill>
                  <a:srgbClr val="002060"/>
                </a:solidFill>
              </a:rPr>
              <a:t>, потяг до </a:t>
            </a:r>
            <a:r>
              <a:rPr lang="ru-RU" sz="2200" dirty="0" err="1">
                <a:solidFill>
                  <a:srgbClr val="002060"/>
                </a:solidFill>
              </a:rPr>
              <a:t>здійснення</a:t>
            </a:r>
            <a:r>
              <a:rPr lang="ru-RU" sz="2200" dirty="0">
                <a:solidFill>
                  <a:srgbClr val="002060"/>
                </a:solidFill>
              </a:rPr>
              <a:t> </a:t>
            </a:r>
            <a:r>
              <a:rPr lang="ru-RU" sz="2200" dirty="0" err="1">
                <a:solidFill>
                  <a:srgbClr val="002060"/>
                </a:solidFill>
              </a:rPr>
              <a:t>або</a:t>
            </a:r>
            <a:r>
              <a:rPr lang="ru-RU" sz="2200" dirty="0">
                <a:solidFill>
                  <a:srgbClr val="002060"/>
                </a:solidFill>
              </a:rPr>
              <a:t> </a:t>
            </a:r>
            <a:r>
              <a:rPr lang="ru-RU" sz="2200" dirty="0" err="1">
                <a:solidFill>
                  <a:srgbClr val="002060"/>
                </a:solidFill>
              </a:rPr>
              <a:t>отримання</a:t>
            </a:r>
            <a:r>
              <a:rPr lang="ru-RU" sz="2200" dirty="0">
                <a:solidFill>
                  <a:srgbClr val="002060"/>
                </a:solidFill>
              </a:rPr>
              <a:t> </a:t>
            </a:r>
            <a:r>
              <a:rPr lang="ru-RU" sz="2200" dirty="0" err="1" smtClean="0">
                <a:solidFill>
                  <a:srgbClr val="002060"/>
                </a:solidFill>
              </a:rPr>
              <a:t>чого-небудь</a:t>
            </a:r>
            <a:r>
              <a:rPr lang="ru-RU" sz="2200" dirty="0">
                <a:solidFill>
                  <a:srgbClr val="002060"/>
                </a:solidFill>
              </a:rPr>
              <a:t>.</a:t>
            </a:r>
          </a:p>
        </p:txBody>
      </p:sp>
      <p:sp>
        <p:nvSpPr>
          <p:cNvPr id="5" name="Прямоугольник 4"/>
          <p:cNvSpPr/>
          <p:nvPr/>
        </p:nvSpPr>
        <p:spPr>
          <a:xfrm>
            <a:off x="241359" y="846585"/>
            <a:ext cx="11068050" cy="1938992"/>
          </a:xfrm>
          <a:prstGeom prst="rect">
            <a:avLst/>
          </a:prstGeom>
        </p:spPr>
        <p:txBody>
          <a:bodyPr wrap="square">
            <a:spAutoFit/>
          </a:bodyPr>
          <a:lstStyle/>
          <a:p>
            <a:r>
              <a:rPr lang="uk-UA" sz="2000" dirty="0">
                <a:solidFill>
                  <a:srgbClr val="002060"/>
                </a:solidFill>
              </a:rPr>
              <a:t>Бажання  можуть  включати  матеріальні  речі  (новий  телефон, </a:t>
            </a:r>
            <a:r>
              <a:rPr lang="uk-UA" sz="2000" dirty="0" err="1" smtClean="0">
                <a:solidFill>
                  <a:srgbClr val="002060"/>
                </a:solidFill>
              </a:rPr>
              <a:t>скейт</a:t>
            </a:r>
            <a:r>
              <a:rPr lang="uk-UA" sz="2000" dirty="0">
                <a:solidFill>
                  <a:srgbClr val="002060"/>
                </a:solidFill>
              </a:rPr>
              <a:t>, велосипед, автомобіль, ювелірні вироби) та нематеріальні: </a:t>
            </a:r>
            <a:r>
              <a:rPr lang="uk-UA" sz="2000" dirty="0" smtClean="0">
                <a:solidFill>
                  <a:srgbClr val="002060"/>
                </a:solidFill>
              </a:rPr>
              <a:t>досвід </a:t>
            </a:r>
            <a:r>
              <a:rPr lang="uk-UA" sz="2000" dirty="0">
                <a:solidFill>
                  <a:srgbClr val="002060"/>
                </a:solidFill>
              </a:rPr>
              <a:t>(кіно, телебачення, комп’ютерні ігри, подорожі, розваги, знання) </a:t>
            </a:r>
            <a:r>
              <a:rPr lang="uk-UA" sz="2000" dirty="0" smtClean="0">
                <a:solidFill>
                  <a:srgbClr val="002060"/>
                </a:solidFill>
              </a:rPr>
              <a:t>або </a:t>
            </a:r>
            <a:r>
              <a:rPr lang="uk-UA" sz="2000" dirty="0">
                <a:solidFill>
                  <a:srgbClr val="002060"/>
                </a:solidFill>
              </a:rPr>
              <a:t>досягнення (кар’єрне зростання, особистий розвиток, успіх, </a:t>
            </a:r>
            <a:r>
              <a:rPr lang="uk-UA" sz="2000" dirty="0" smtClean="0">
                <a:solidFill>
                  <a:srgbClr val="002060"/>
                </a:solidFill>
              </a:rPr>
              <a:t>любов</a:t>
            </a:r>
            <a:r>
              <a:rPr lang="uk-UA" sz="2000" dirty="0">
                <a:solidFill>
                  <a:srgbClr val="002060"/>
                </a:solidFill>
              </a:rPr>
              <a:t>). Бажання часто мотивують людей до дій і можуть бути </a:t>
            </a:r>
            <a:r>
              <a:rPr lang="uk-UA" sz="2000" dirty="0" smtClean="0">
                <a:solidFill>
                  <a:srgbClr val="002060"/>
                </a:solidFill>
              </a:rPr>
              <a:t>джерелом </a:t>
            </a:r>
            <a:r>
              <a:rPr lang="uk-UA" sz="2000" dirty="0">
                <a:solidFill>
                  <a:srgbClr val="002060"/>
                </a:solidFill>
              </a:rPr>
              <a:t>натхнення та енергії. Вони формуються під впливом культури, </a:t>
            </a:r>
            <a:r>
              <a:rPr lang="uk-UA" sz="2000" dirty="0" smtClean="0">
                <a:solidFill>
                  <a:srgbClr val="002060"/>
                </a:solidFill>
              </a:rPr>
              <a:t>суспільства</a:t>
            </a:r>
            <a:r>
              <a:rPr lang="uk-UA" sz="2000" dirty="0">
                <a:solidFill>
                  <a:srgbClr val="002060"/>
                </a:solidFill>
              </a:rPr>
              <a:t>, особистих уподобань і мрій</a:t>
            </a:r>
            <a:r>
              <a:rPr lang="uk-UA" sz="2000" dirty="0" smtClean="0">
                <a:solidFill>
                  <a:srgbClr val="002060"/>
                </a:solidFill>
              </a:rPr>
              <a:t>.</a:t>
            </a:r>
            <a:endParaRPr lang="uk-UA" sz="2000" dirty="0">
              <a:solidFill>
                <a:srgbClr val="002060"/>
              </a:solidFill>
            </a:endParaRPr>
          </a:p>
        </p:txBody>
      </p:sp>
      <p:pic>
        <p:nvPicPr>
          <p:cNvPr id="6" name="Рисунок 5"/>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890711" y="3378025"/>
            <a:ext cx="7648576" cy="1302780"/>
          </a:xfrm>
          <a:prstGeom prst="rect">
            <a:avLst/>
          </a:prstGeom>
        </p:spPr>
      </p:pic>
      <p:sp>
        <p:nvSpPr>
          <p:cNvPr id="7" name="Прямоугольник 6"/>
          <p:cNvSpPr/>
          <p:nvPr/>
        </p:nvSpPr>
        <p:spPr>
          <a:xfrm>
            <a:off x="317559" y="5273253"/>
            <a:ext cx="10915650" cy="707886"/>
          </a:xfrm>
          <a:prstGeom prst="rect">
            <a:avLst/>
          </a:prstGeom>
        </p:spPr>
        <p:txBody>
          <a:bodyPr wrap="square">
            <a:spAutoFit/>
          </a:bodyPr>
          <a:lstStyle/>
          <a:p>
            <a:r>
              <a:rPr lang="ru-RU" sz="2000" dirty="0">
                <a:solidFill>
                  <a:srgbClr val="002060"/>
                </a:solidFill>
              </a:rPr>
              <a:t>Коли </a:t>
            </a:r>
            <a:r>
              <a:rPr lang="ru-RU" sz="2000" dirty="0" err="1">
                <a:solidFill>
                  <a:srgbClr val="002060"/>
                </a:solidFill>
              </a:rPr>
              <a:t>хочемо</a:t>
            </a:r>
            <a:r>
              <a:rPr lang="ru-RU" sz="2000" dirty="0">
                <a:solidFill>
                  <a:srgbClr val="002060"/>
                </a:solidFill>
              </a:rPr>
              <a:t>, </a:t>
            </a:r>
            <a:r>
              <a:rPr lang="ru-RU" sz="2000" b="1" i="1" dirty="0" err="1">
                <a:solidFill>
                  <a:srgbClr val="002060"/>
                </a:solidFill>
              </a:rPr>
              <a:t>щоб</a:t>
            </a:r>
            <a:r>
              <a:rPr lang="ru-RU" sz="2000" b="1" i="1" dirty="0">
                <a:solidFill>
                  <a:srgbClr val="002060"/>
                </a:solidFill>
              </a:rPr>
              <a:t> усе </a:t>
            </a:r>
            <a:r>
              <a:rPr lang="ru-RU" sz="2000" b="1" i="1" dirty="0" err="1">
                <a:solidFill>
                  <a:srgbClr val="002060"/>
                </a:solidFill>
              </a:rPr>
              <a:t>було</a:t>
            </a:r>
            <a:r>
              <a:rPr lang="ru-RU" sz="2000" b="1" i="1" dirty="0">
                <a:solidFill>
                  <a:srgbClr val="002060"/>
                </a:solidFill>
              </a:rPr>
              <a:t> нормально</a:t>
            </a:r>
            <a:r>
              <a:rPr lang="ru-RU" sz="2000" dirty="0">
                <a:solidFill>
                  <a:srgbClr val="002060"/>
                </a:solidFill>
              </a:rPr>
              <a:t>, ми </a:t>
            </a:r>
            <a:r>
              <a:rPr lang="ru-RU" sz="2000" dirty="0" err="1" smtClean="0">
                <a:solidFill>
                  <a:srgbClr val="002060"/>
                </a:solidFill>
              </a:rPr>
              <a:t>реалізуємо</a:t>
            </a:r>
            <a:r>
              <a:rPr lang="ru-RU" sz="2000" dirty="0" smtClean="0">
                <a:solidFill>
                  <a:srgbClr val="002060"/>
                </a:solidFill>
              </a:rPr>
              <a:t> </a:t>
            </a:r>
            <a:r>
              <a:rPr lang="ru-RU" sz="2000" b="1" i="1" dirty="0">
                <a:solidFill>
                  <a:srgbClr val="0070C0"/>
                </a:solidFill>
              </a:rPr>
              <a:t>потреби</a:t>
            </a:r>
            <a:r>
              <a:rPr lang="ru-RU" sz="2000" dirty="0">
                <a:solidFill>
                  <a:srgbClr val="002060"/>
                </a:solidFill>
              </a:rPr>
              <a:t>; а коли </a:t>
            </a:r>
            <a:r>
              <a:rPr lang="ru-RU" sz="2000" dirty="0" err="1">
                <a:solidFill>
                  <a:srgbClr val="002060"/>
                </a:solidFill>
              </a:rPr>
              <a:t>прагнемо</a:t>
            </a:r>
            <a:r>
              <a:rPr lang="ru-RU" sz="2000" dirty="0">
                <a:solidFill>
                  <a:srgbClr val="002060"/>
                </a:solidFill>
              </a:rPr>
              <a:t> </a:t>
            </a:r>
            <a:r>
              <a:rPr lang="ru-RU" sz="2000" b="1" i="1" dirty="0">
                <a:solidFill>
                  <a:srgbClr val="002060"/>
                </a:solidFill>
              </a:rPr>
              <a:t>бути </a:t>
            </a:r>
            <a:r>
              <a:rPr lang="ru-RU" sz="2000" b="1" i="1" dirty="0" err="1">
                <a:solidFill>
                  <a:srgbClr val="002060"/>
                </a:solidFill>
              </a:rPr>
              <a:t>щасливими</a:t>
            </a:r>
            <a:r>
              <a:rPr lang="ru-RU" sz="2000" b="1" i="1" dirty="0">
                <a:solidFill>
                  <a:srgbClr val="002060"/>
                </a:solidFill>
              </a:rPr>
              <a:t> та </a:t>
            </a:r>
            <a:r>
              <a:rPr lang="ru-RU" sz="2000" b="1" i="1" dirty="0" err="1">
                <a:solidFill>
                  <a:srgbClr val="002060"/>
                </a:solidFill>
              </a:rPr>
              <a:t>успішними</a:t>
            </a:r>
            <a:r>
              <a:rPr lang="ru-RU" sz="2000" dirty="0">
                <a:solidFill>
                  <a:srgbClr val="002060"/>
                </a:solidFill>
              </a:rPr>
              <a:t> — </a:t>
            </a:r>
            <a:r>
              <a:rPr lang="ru-RU" sz="2000" b="1" i="1" dirty="0" err="1" smtClean="0">
                <a:solidFill>
                  <a:srgbClr val="0070C0"/>
                </a:solidFill>
              </a:rPr>
              <a:t>бажання</a:t>
            </a:r>
            <a:r>
              <a:rPr lang="ru-RU" sz="2000" b="1" i="1" dirty="0">
                <a:solidFill>
                  <a:srgbClr val="002060"/>
                </a:solidFill>
              </a:rPr>
              <a:t>.</a:t>
            </a:r>
          </a:p>
        </p:txBody>
      </p:sp>
    </p:spTree>
    <p:extLst>
      <p:ext uri="{BB962C8B-B14F-4D97-AF65-F5344CB8AC3E}">
        <p14:creationId xmlns:p14="http://schemas.microsoft.com/office/powerpoint/2010/main" val="548121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10609791" cy="1320800"/>
          </a:xfrm>
        </p:spPr>
        <p:txBody>
          <a:bodyPr>
            <a:normAutofit fontScale="90000"/>
          </a:bodyPr>
          <a:lstStyle/>
          <a:p>
            <a:r>
              <a:rPr lang="uk-UA" sz="4000" b="1" dirty="0">
                <a:solidFill>
                  <a:srgbClr val="0070C0"/>
                </a:solidFill>
              </a:rPr>
              <a:t>Диверсифікація доходів </a:t>
            </a:r>
            <a:r>
              <a:rPr lang="uk-UA" b="1" dirty="0">
                <a:solidFill>
                  <a:srgbClr val="002060"/>
                </a:solidFill>
              </a:rPr>
              <a:t>(з лат. </a:t>
            </a:r>
            <a:r>
              <a:rPr lang="en-US" b="1" dirty="0" err="1" smtClean="0">
                <a:solidFill>
                  <a:srgbClr val="002060"/>
                </a:solidFill>
              </a:rPr>
              <a:t>diversicatio</a:t>
            </a:r>
            <a:r>
              <a:rPr lang="en-US" b="1" dirty="0" smtClean="0">
                <a:solidFill>
                  <a:srgbClr val="002060"/>
                </a:solidFill>
              </a:rPr>
              <a:t> </a:t>
            </a:r>
            <a:r>
              <a:rPr lang="en-US" b="1" dirty="0">
                <a:solidFill>
                  <a:srgbClr val="002060"/>
                </a:solidFill>
              </a:rPr>
              <a:t>— «</a:t>
            </a:r>
            <a:r>
              <a:rPr lang="uk-UA" b="1" dirty="0">
                <a:solidFill>
                  <a:srgbClr val="002060"/>
                </a:solidFill>
              </a:rPr>
              <a:t>різноманіття») — отримання </a:t>
            </a:r>
            <a:r>
              <a:rPr lang="uk-UA" b="1" dirty="0" smtClean="0">
                <a:solidFill>
                  <a:srgbClr val="002060"/>
                </a:solidFill>
              </a:rPr>
              <a:t>грошових </a:t>
            </a:r>
            <a:r>
              <a:rPr lang="uk-UA" b="1" dirty="0">
                <a:solidFill>
                  <a:srgbClr val="002060"/>
                </a:solidFill>
              </a:rPr>
              <a:t>надходжень із декількох джерел.</a:t>
            </a:r>
            <a:br>
              <a:rPr lang="uk-UA" b="1" dirty="0">
                <a:solidFill>
                  <a:srgbClr val="002060"/>
                </a:solidFill>
              </a:rPr>
            </a:br>
            <a:endParaRPr lang="uk-UA" b="1" dirty="0">
              <a:solidFill>
                <a:srgbClr val="002060"/>
              </a:solidFill>
            </a:endParaRPr>
          </a:p>
        </p:txBody>
      </p:sp>
      <p:pic>
        <p:nvPicPr>
          <p:cNvPr id="4" name="Рисунок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8207722" y="2386012"/>
            <a:ext cx="3603277" cy="2024063"/>
          </a:xfrm>
          <a:prstGeom prst="rect">
            <a:avLst/>
          </a:prstGeom>
        </p:spPr>
      </p:pic>
      <p:sp>
        <p:nvSpPr>
          <p:cNvPr id="5" name="Прямоугольник 4"/>
          <p:cNvSpPr/>
          <p:nvPr/>
        </p:nvSpPr>
        <p:spPr>
          <a:xfrm>
            <a:off x="276225" y="2386012"/>
            <a:ext cx="7791450" cy="2031325"/>
          </a:xfrm>
          <a:prstGeom prst="rect">
            <a:avLst/>
          </a:prstGeom>
        </p:spPr>
        <p:txBody>
          <a:bodyPr wrap="square">
            <a:spAutoFit/>
          </a:bodyPr>
          <a:lstStyle/>
          <a:p>
            <a:r>
              <a:rPr lang="uk-UA" dirty="0"/>
              <a:t>Диверсифіковані  (чи  різноманітні)  </a:t>
            </a:r>
            <a:r>
              <a:rPr lang="uk-UA" dirty="0" smtClean="0"/>
              <a:t>джерела  </a:t>
            </a:r>
            <a:r>
              <a:rPr lang="uk-UA" dirty="0"/>
              <a:t>доходів  роблять  людину  (або  сім’ю) </a:t>
            </a:r>
            <a:r>
              <a:rPr lang="uk-UA" dirty="0" smtClean="0"/>
              <a:t>менш </a:t>
            </a:r>
            <a:r>
              <a:rPr lang="uk-UA" dirty="0"/>
              <a:t>залежною від одного роботодавця або </a:t>
            </a:r>
          </a:p>
          <a:p>
            <a:r>
              <a:rPr lang="uk-UA" dirty="0"/>
              <a:t>бізнесу.  Якщо  у  вас  є  декілька  джерел  </a:t>
            </a:r>
            <a:r>
              <a:rPr lang="uk-UA" dirty="0" smtClean="0"/>
              <a:t>доходу </a:t>
            </a:r>
            <a:r>
              <a:rPr lang="uk-UA" dirty="0"/>
              <a:t>та одне з них ви втратите, збережеться </a:t>
            </a:r>
            <a:r>
              <a:rPr lang="uk-UA" dirty="0" smtClean="0"/>
              <a:t>головне </a:t>
            </a:r>
            <a:r>
              <a:rPr lang="uk-UA" dirty="0"/>
              <a:t>— фінансова опора, тому що за </a:t>
            </a:r>
            <a:r>
              <a:rPr lang="uk-UA" dirty="0" smtClean="0"/>
              <a:t>рахунок </a:t>
            </a:r>
            <a:r>
              <a:rPr lang="uk-UA" dirty="0"/>
              <a:t>інших грошових надходжень ви </a:t>
            </a:r>
            <a:r>
              <a:rPr lang="uk-UA" dirty="0" smtClean="0"/>
              <a:t>зможете </a:t>
            </a:r>
            <a:r>
              <a:rPr lang="uk-UA" dirty="0"/>
              <a:t>покривати витрати.</a:t>
            </a:r>
          </a:p>
          <a:p>
            <a:r>
              <a:rPr lang="uk-UA" dirty="0"/>
              <a:t>Мета складання сімейного бюджету — це контроль над </a:t>
            </a:r>
            <a:r>
              <a:rPr lang="uk-UA" dirty="0" smtClean="0"/>
              <a:t>фінансовим </a:t>
            </a:r>
            <a:r>
              <a:rPr lang="uk-UA" dirty="0"/>
              <a:t>становищем сім’ї, зменшення незапланованих витрат.</a:t>
            </a:r>
          </a:p>
        </p:txBody>
      </p:sp>
      <p:sp>
        <p:nvSpPr>
          <p:cNvPr id="6" name="Прямоугольник 5"/>
          <p:cNvSpPr/>
          <p:nvPr/>
        </p:nvSpPr>
        <p:spPr>
          <a:xfrm>
            <a:off x="352424" y="4634824"/>
            <a:ext cx="10429876" cy="1642151"/>
          </a:xfrm>
          <a:prstGeom prst="rect">
            <a:avLst/>
          </a:prstGeom>
        </p:spPr>
        <p:txBody>
          <a:bodyPr vert="horz" lIns="91440" tIns="45720" rIns="91440" bIns="45720" rtlCol="0" anchor="t">
            <a:normAutofit fontScale="97500"/>
          </a:bodyPr>
          <a:lstStyle/>
          <a:p>
            <a:pPr defTabSz="457200">
              <a:spcBef>
                <a:spcPct val="0"/>
              </a:spcBef>
            </a:pPr>
            <a:r>
              <a:rPr lang="ru-RU" sz="3200" b="1" dirty="0">
                <a:solidFill>
                  <a:srgbClr val="0070C0"/>
                </a:solidFill>
                <a:latin typeface="+mj-lt"/>
                <a:ea typeface="+mj-ea"/>
                <a:cs typeface="+mj-cs"/>
              </a:rPr>
              <a:t>Мета </a:t>
            </a:r>
            <a:r>
              <a:rPr lang="ru-RU" sz="3200" b="1" dirty="0" err="1">
                <a:solidFill>
                  <a:srgbClr val="0070C0"/>
                </a:solidFill>
                <a:latin typeface="+mj-lt"/>
                <a:ea typeface="+mj-ea"/>
                <a:cs typeface="+mj-cs"/>
              </a:rPr>
              <a:t>складання</a:t>
            </a:r>
            <a:r>
              <a:rPr lang="ru-RU" sz="3200" b="1" dirty="0">
                <a:solidFill>
                  <a:srgbClr val="0070C0"/>
                </a:solidFill>
                <a:latin typeface="+mj-lt"/>
                <a:ea typeface="+mj-ea"/>
                <a:cs typeface="+mj-cs"/>
              </a:rPr>
              <a:t> </a:t>
            </a:r>
            <a:r>
              <a:rPr lang="ru-RU" sz="3200" b="1" dirty="0" err="1">
                <a:solidFill>
                  <a:srgbClr val="0070C0"/>
                </a:solidFill>
                <a:latin typeface="+mj-lt"/>
                <a:ea typeface="+mj-ea"/>
                <a:cs typeface="+mj-cs"/>
              </a:rPr>
              <a:t>сімейного</a:t>
            </a:r>
            <a:r>
              <a:rPr lang="ru-RU" sz="3200" b="1" dirty="0">
                <a:solidFill>
                  <a:srgbClr val="0070C0"/>
                </a:solidFill>
                <a:latin typeface="+mj-lt"/>
                <a:ea typeface="+mj-ea"/>
                <a:cs typeface="+mj-cs"/>
              </a:rPr>
              <a:t> бюджету </a:t>
            </a:r>
            <a:r>
              <a:rPr lang="ru-RU" sz="3200" b="1" dirty="0">
                <a:solidFill>
                  <a:srgbClr val="002060"/>
                </a:solidFill>
                <a:latin typeface="+mj-lt"/>
                <a:ea typeface="+mj-ea"/>
                <a:cs typeface="+mj-cs"/>
              </a:rPr>
              <a:t>— </a:t>
            </a:r>
            <a:r>
              <a:rPr lang="ru-RU" sz="3200" b="1" dirty="0" err="1">
                <a:solidFill>
                  <a:srgbClr val="002060"/>
                </a:solidFill>
                <a:latin typeface="+mj-lt"/>
                <a:ea typeface="+mj-ea"/>
                <a:cs typeface="+mj-cs"/>
              </a:rPr>
              <a:t>це</a:t>
            </a:r>
            <a:r>
              <a:rPr lang="ru-RU" sz="3200" b="1" dirty="0">
                <a:solidFill>
                  <a:srgbClr val="002060"/>
                </a:solidFill>
                <a:latin typeface="+mj-lt"/>
                <a:ea typeface="+mj-ea"/>
                <a:cs typeface="+mj-cs"/>
              </a:rPr>
              <a:t> контроль над </a:t>
            </a:r>
            <a:r>
              <a:rPr lang="ru-RU" sz="3200" b="1" dirty="0" err="1" smtClean="0">
                <a:solidFill>
                  <a:srgbClr val="002060"/>
                </a:solidFill>
                <a:latin typeface="+mj-lt"/>
                <a:ea typeface="+mj-ea"/>
                <a:cs typeface="+mj-cs"/>
              </a:rPr>
              <a:t>фінансовим</a:t>
            </a:r>
            <a:r>
              <a:rPr lang="ru-RU" sz="3200" b="1" dirty="0" smtClean="0">
                <a:solidFill>
                  <a:srgbClr val="002060"/>
                </a:solidFill>
                <a:latin typeface="+mj-lt"/>
                <a:ea typeface="+mj-ea"/>
                <a:cs typeface="+mj-cs"/>
              </a:rPr>
              <a:t> </a:t>
            </a:r>
            <a:r>
              <a:rPr lang="ru-RU" sz="3200" b="1" dirty="0">
                <a:solidFill>
                  <a:srgbClr val="002060"/>
                </a:solidFill>
                <a:latin typeface="+mj-lt"/>
                <a:ea typeface="+mj-ea"/>
                <a:cs typeface="+mj-cs"/>
              </a:rPr>
              <a:t>становищем </a:t>
            </a:r>
            <a:r>
              <a:rPr lang="ru-RU" sz="3200" b="1" dirty="0" err="1">
                <a:solidFill>
                  <a:srgbClr val="002060"/>
                </a:solidFill>
                <a:latin typeface="+mj-lt"/>
                <a:ea typeface="+mj-ea"/>
                <a:cs typeface="+mj-cs"/>
              </a:rPr>
              <a:t>сім’ї</a:t>
            </a:r>
            <a:r>
              <a:rPr lang="ru-RU" sz="3200" b="1" dirty="0">
                <a:solidFill>
                  <a:srgbClr val="002060"/>
                </a:solidFill>
                <a:latin typeface="+mj-lt"/>
                <a:ea typeface="+mj-ea"/>
                <a:cs typeface="+mj-cs"/>
              </a:rPr>
              <a:t>, </a:t>
            </a:r>
            <a:r>
              <a:rPr lang="ru-RU" sz="3200" b="1" dirty="0" err="1">
                <a:solidFill>
                  <a:srgbClr val="002060"/>
                </a:solidFill>
                <a:latin typeface="+mj-lt"/>
                <a:ea typeface="+mj-ea"/>
                <a:cs typeface="+mj-cs"/>
              </a:rPr>
              <a:t>зменшення</a:t>
            </a:r>
            <a:r>
              <a:rPr lang="ru-RU" sz="3200" b="1" dirty="0">
                <a:solidFill>
                  <a:srgbClr val="002060"/>
                </a:solidFill>
                <a:latin typeface="+mj-lt"/>
                <a:ea typeface="+mj-ea"/>
                <a:cs typeface="+mj-cs"/>
              </a:rPr>
              <a:t> </a:t>
            </a:r>
            <a:r>
              <a:rPr lang="ru-RU" sz="3200" b="1" dirty="0" err="1">
                <a:solidFill>
                  <a:srgbClr val="002060"/>
                </a:solidFill>
                <a:latin typeface="+mj-lt"/>
                <a:ea typeface="+mj-ea"/>
                <a:cs typeface="+mj-cs"/>
              </a:rPr>
              <a:t>незапланованих</a:t>
            </a:r>
            <a:r>
              <a:rPr lang="ru-RU" sz="3200" b="1" dirty="0">
                <a:solidFill>
                  <a:srgbClr val="002060"/>
                </a:solidFill>
                <a:latin typeface="+mj-lt"/>
                <a:ea typeface="+mj-ea"/>
                <a:cs typeface="+mj-cs"/>
              </a:rPr>
              <a:t> </a:t>
            </a:r>
            <a:r>
              <a:rPr lang="ru-RU" sz="3200" b="1" dirty="0" err="1">
                <a:solidFill>
                  <a:srgbClr val="002060"/>
                </a:solidFill>
                <a:latin typeface="+mj-lt"/>
                <a:ea typeface="+mj-ea"/>
                <a:cs typeface="+mj-cs"/>
              </a:rPr>
              <a:t>витрат</a:t>
            </a:r>
            <a:r>
              <a:rPr lang="ru-RU" sz="3200" b="1" dirty="0">
                <a:solidFill>
                  <a:srgbClr val="002060"/>
                </a:solidFill>
                <a:latin typeface="+mj-lt"/>
                <a:ea typeface="+mj-ea"/>
                <a:cs typeface="+mj-cs"/>
              </a:rPr>
              <a:t>.</a:t>
            </a:r>
          </a:p>
        </p:txBody>
      </p:sp>
    </p:spTree>
    <p:extLst>
      <p:ext uri="{BB962C8B-B14F-4D97-AF65-F5344CB8AC3E}">
        <p14:creationId xmlns:p14="http://schemas.microsoft.com/office/powerpoint/2010/main" val="4263157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1024" y="261461"/>
            <a:ext cx="10772775" cy="1877437"/>
          </a:xfrm>
          <a:prstGeom prst="rect">
            <a:avLst/>
          </a:prstGeom>
        </p:spPr>
        <p:txBody>
          <a:bodyPr wrap="square">
            <a:spAutoFit/>
          </a:bodyPr>
          <a:lstStyle/>
          <a:p>
            <a:r>
              <a:rPr lang="uk-UA" sz="3200" b="1" dirty="0">
                <a:solidFill>
                  <a:srgbClr val="0070C0"/>
                </a:solidFill>
              </a:rPr>
              <a:t>Бюджет</a:t>
            </a:r>
            <a:r>
              <a:rPr lang="uk-UA" sz="3200" b="1" dirty="0">
                <a:solidFill>
                  <a:srgbClr val="002060"/>
                </a:solidFill>
              </a:rPr>
              <a:t>  </a:t>
            </a:r>
            <a:r>
              <a:rPr lang="uk-UA" sz="2800" b="1" dirty="0">
                <a:solidFill>
                  <a:srgbClr val="002060"/>
                </a:solidFill>
              </a:rPr>
              <a:t>(з </a:t>
            </a:r>
            <a:r>
              <a:rPr lang="uk-UA" sz="2800" b="1" dirty="0" err="1">
                <a:solidFill>
                  <a:srgbClr val="002060"/>
                </a:solidFill>
              </a:rPr>
              <a:t>франц</a:t>
            </a:r>
            <a:r>
              <a:rPr lang="uk-UA" sz="2800" b="1" dirty="0">
                <a:solidFill>
                  <a:srgbClr val="002060"/>
                </a:solidFill>
              </a:rPr>
              <a:t>. </a:t>
            </a:r>
            <a:r>
              <a:rPr lang="en-US" sz="2800" b="1" dirty="0">
                <a:solidFill>
                  <a:srgbClr val="002060"/>
                </a:solidFill>
              </a:rPr>
              <a:t>budget, </a:t>
            </a:r>
            <a:r>
              <a:rPr lang="uk-UA" sz="2800" b="1" dirty="0" err="1" smtClean="0">
                <a:solidFill>
                  <a:srgbClr val="002060"/>
                </a:solidFill>
              </a:rPr>
              <a:t>старонормандського</a:t>
            </a:r>
            <a:r>
              <a:rPr lang="uk-UA" sz="2800" b="1" dirty="0" smtClean="0">
                <a:solidFill>
                  <a:srgbClr val="002060"/>
                </a:solidFill>
              </a:rPr>
              <a:t> </a:t>
            </a:r>
            <a:r>
              <a:rPr lang="en-US" sz="2800" b="1" dirty="0" err="1" smtClean="0">
                <a:solidFill>
                  <a:srgbClr val="002060"/>
                </a:solidFill>
              </a:rPr>
              <a:t>bougette</a:t>
            </a:r>
            <a:r>
              <a:rPr lang="en-US" sz="2800" b="1" dirty="0" smtClean="0">
                <a:solidFill>
                  <a:srgbClr val="002060"/>
                </a:solidFill>
              </a:rPr>
              <a:t> </a:t>
            </a:r>
            <a:r>
              <a:rPr lang="en-US" sz="2800" b="1" dirty="0">
                <a:solidFill>
                  <a:srgbClr val="002060"/>
                </a:solidFill>
              </a:rPr>
              <a:t>— «</a:t>
            </a:r>
            <a:r>
              <a:rPr lang="uk-UA" sz="2800" b="1" dirty="0">
                <a:solidFill>
                  <a:srgbClr val="002060"/>
                </a:solidFill>
              </a:rPr>
              <a:t>шкіряний гаманець</a:t>
            </a:r>
            <a:r>
              <a:rPr lang="uk-UA" sz="2800" b="1" dirty="0" smtClean="0">
                <a:solidFill>
                  <a:srgbClr val="002060"/>
                </a:solidFill>
              </a:rPr>
              <a:t>»)</a:t>
            </a:r>
            <a:r>
              <a:rPr lang="uk-UA" sz="2800" b="1" dirty="0">
                <a:solidFill>
                  <a:srgbClr val="002060"/>
                </a:solidFill>
              </a:rPr>
              <a:t> </a:t>
            </a:r>
            <a:r>
              <a:rPr lang="uk-UA" sz="2800" b="1" dirty="0" smtClean="0">
                <a:solidFill>
                  <a:srgbClr val="002060"/>
                </a:solidFill>
              </a:rPr>
              <a:t>— ф</a:t>
            </a:r>
            <a:r>
              <a:rPr lang="ru-RU" sz="2800" b="1" dirty="0" err="1" smtClean="0">
                <a:solidFill>
                  <a:srgbClr val="002060"/>
                </a:solidFill>
              </a:rPr>
              <a:t>інансовий</a:t>
            </a:r>
            <a:r>
              <a:rPr lang="ru-RU" sz="2800" b="1" dirty="0" smtClean="0">
                <a:solidFill>
                  <a:srgbClr val="002060"/>
                </a:solidFill>
              </a:rPr>
              <a:t> </a:t>
            </a:r>
            <a:r>
              <a:rPr lang="ru-RU" sz="2800" b="1" dirty="0">
                <a:solidFill>
                  <a:srgbClr val="002060"/>
                </a:solidFill>
              </a:rPr>
              <a:t>план </a:t>
            </a:r>
            <a:r>
              <a:rPr lang="ru-RU" sz="2800" b="1" dirty="0" err="1">
                <a:solidFill>
                  <a:srgbClr val="002060"/>
                </a:solidFill>
              </a:rPr>
              <a:t>певного</a:t>
            </a:r>
            <a:r>
              <a:rPr lang="ru-RU" sz="2800" b="1" dirty="0">
                <a:solidFill>
                  <a:srgbClr val="002060"/>
                </a:solidFill>
              </a:rPr>
              <a:t> </a:t>
            </a:r>
            <a:r>
              <a:rPr lang="ru-RU" sz="2800" b="1" dirty="0" err="1">
                <a:solidFill>
                  <a:srgbClr val="002060"/>
                </a:solidFill>
              </a:rPr>
              <a:t>суб'єкта</a:t>
            </a:r>
            <a:r>
              <a:rPr lang="ru-RU" sz="2800" b="1" dirty="0">
                <a:solidFill>
                  <a:srgbClr val="002060"/>
                </a:solidFill>
              </a:rPr>
              <a:t> (</a:t>
            </a:r>
            <a:r>
              <a:rPr lang="ru-RU" sz="2800" b="1" dirty="0" err="1">
                <a:solidFill>
                  <a:srgbClr val="002060"/>
                </a:solidFill>
              </a:rPr>
              <a:t>сім'ї</a:t>
            </a:r>
            <a:r>
              <a:rPr lang="ru-RU" sz="2800" b="1" dirty="0">
                <a:solidFill>
                  <a:srgbClr val="002060"/>
                </a:solidFill>
              </a:rPr>
              <a:t>, </a:t>
            </a:r>
            <a:r>
              <a:rPr lang="ru-RU" sz="2800" b="1" dirty="0" err="1">
                <a:solidFill>
                  <a:srgbClr val="002060"/>
                </a:solidFill>
              </a:rPr>
              <a:t>бізнесу</a:t>
            </a:r>
            <a:r>
              <a:rPr lang="ru-RU" sz="2800" b="1" dirty="0">
                <a:solidFill>
                  <a:srgbClr val="002060"/>
                </a:solidFill>
              </a:rPr>
              <a:t>, </a:t>
            </a:r>
            <a:r>
              <a:rPr lang="ru-RU" sz="2800" b="1" dirty="0" err="1">
                <a:solidFill>
                  <a:srgbClr val="002060"/>
                </a:solidFill>
              </a:rPr>
              <a:t>організації</a:t>
            </a:r>
            <a:r>
              <a:rPr lang="ru-RU" sz="2800" b="1" dirty="0">
                <a:solidFill>
                  <a:srgbClr val="002060"/>
                </a:solidFill>
              </a:rPr>
              <a:t>, </a:t>
            </a:r>
            <a:r>
              <a:rPr lang="ru-RU" sz="2800" b="1" dirty="0" err="1">
                <a:solidFill>
                  <a:srgbClr val="002060"/>
                </a:solidFill>
              </a:rPr>
              <a:t>держави</a:t>
            </a:r>
            <a:r>
              <a:rPr lang="ru-RU" sz="2800" b="1" dirty="0">
                <a:solidFill>
                  <a:srgbClr val="002060"/>
                </a:solidFill>
              </a:rPr>
              <a:t> і т. д.), </a:t>
            </a:r>
            <a:r>
              <a:rPr lang="ru-RU" sz="2800" b="1" dirty="0" err="1">
                <a:solidFill>
                  <a:srgbClr val="002060"/>
                </a:solidFill>
              </a:rPr>
              <a:t>який</a:t>
            </a:r>
            <a:r>
              <a:rPr lang="ru-RU" sz="2800" b="1" dirty="0">
                <a:solidFill>
                  <a:srgbClr val="002060"/>
                </a:solidFill>
              </a:rPr>
              <a:t> </a:t>
            </a:r>
            <a:r>
              <a:rPr lang="ru-RU" sz="2800" b="1" dirty="0" err="1">
                <a:solidFill>
                  <a:srgbClr val="002060"/>
                </a:solidFill>
              </a:rPr>
              <a:t>встановлюється</a:t>
            </a:r>
            <a:r>
              <a:rPr lang="ru-RU" sz="2800" b="1" dirty="0">
                <a:solidFill>
                  <a:srgbClr val="002060"/>
                </a:solidFill>
              </a:rPr>
              <a:t> на </a:t>
            </a:r>
            <a:r>
              <a:rPr lang="ru-RU" sz="2800" b="1" dirty="0" err="1">
                <a:solidFill>
                  <a:srgbClr val="002060"/>
                </a:solidFill>
              </a:rPr>
              <a:t>певний</a:t>
            </a:r>
            <a:r>
              <a:rPr lang="ru-RU" sz="2800" b="1" dirty="0">
                <a:solidFill>
                  <a:srgbClr val="002060"/>
                </a:solidFill>
              </a:rPr>
              <a:t> </a:t>
            </a:r>
            <a:r>
              <a:rPr lang="ru-RU" sz="2800" b="1" dirty="0" err="1" smtClean="0">
                <a:solidFill>
                  <a:srgbClr val="002060"/>
                </a:solidFill>
              </a:rPr>
              <a:t>період</a:t>
            </a:r>
            <a:r>
              <a:rPr lang="ru-RU" sz="2800" b="1" dirty="0" smtClean="0">
                <a:solidFill>
                  <a:srgbClr val="002060"/>
                </a:solidFill>
              </a:rPr>
              <a:t>. </a:t>
            </a:r>
            <a:endParaRPr lang="uk-UA" sz="2800" b="1" dirty="0">
              <a:solidFill>
                <a:srgbClr val="002060"/>
              </a:solidFill>
            </a:endParaRPr>
          </a:p>
        </p:txBody>
      </p:sp>
      <p:pic>
        <p:nvPicPr>
          <p:cNvPr id="3" name="Рисунок 2"/>
          <p:cNvPicPr>
            <a:picLocks noChangeAspect="1"/>
          </p:cNvPicPr>
          <p:nvPr/>
        </p:nvPicPr>
        <p:blipFill>
          <a:blip r:embed="rId2"/>
          <a:stretch>
            <a:fillRect/>
          </a:stretch>
        </p:blipFill>
        <p:spPr>
          <a:xfrm>
            <a:off x="9115425" y="1685925"/>
            <a:ext cx="2935245" cy="3843337"/>
          </a:xfrm>
          <a:prstGeom prst="rect">
            <a:avLst/>
          </a:prstGeom>
        </p:spPr>
      </p:pic>
      <p:sp>
        <p:nvSpPr>
          <p:cNvPr id="4" name="Прямоугольник 3"/>
          <p:cNvSpPr/>
          <p:nvPr/>
        </p:nvSpPr>
        <p:spPr>
          <a:xfrm>
            <a:off x="285389" y="2138898"/>
            <a:ext cx="8924926" cy="3477875"/>
          </a:xfrm>
          <a:prstGeom prst="rect">
            <a:avLst/>
          </a:prstGeom>
        </p:spPr>
        <p:txBody>
          <a:bodyPr wrap="square">
            <a:spAutoFit/>
          </a:bodyPr>
          <a:lstStyle/>
          <a:p>
            <a:r>
              <a:rPr lang="uk-UA" sz="2200" dirty="0">
                <a:solidFill>
                  <a:srgbClr val="002060"/>
                </a:solidFill>
              </a:rPr>
              <a:t>Першим роком на шляху формування бюджету вважається 1781 р. Саме тоді міністр фінансів Франції Жак </a:t>
            </a:r>
            <a:r>
              <a:rPr lang="uk-UA" sz="2200" dirty="0" err="1">
                <a:solidFill>
                  <a:srgbClr val="002060"/>
                </a:solidFill>
              </a:rPr>
              <a:t>Неккер</a:t>
            </a:r>
            <a:r>
              <a:rPr lang="uk-UA" sz="2200" dirty="0">
                <a:solidFill>
                  <a:srgbClr val="002060"/>
                </a:solidFill>
              </a:rPr>
              <a:t> представив звіт королю Людовіку Х</a:t>
            </a:r>
            <a:r>
              <a:rPr lang="en-US" sz="2200" dirty="0">
                <a:solidFill>
                  <a:srgbClr val="002060"/>
                </a:solidFill>
              </a:rPr>
              <a:t>V</a:t>
            </a:r>
            <a:r>
              <a:rPr lang="uk-UA" sz="2200" dirty="0">
                <a:solidFill>
                  <a:srgbClr val="002060"/>
                </a:solidFill>
              </a:rPr>
              <a:t>І про стан фінансів нації. </a:t>
            </a:r>
            <a:endParaRPr lang="uk-UA" sz="2200" dirty="0" smtClean="0">
              <a:solidFill>
                <a:srgbClr val="002060"/>
              </a:solidFill>
            </a:endParaRPr>
          </a:p>
          <a:p>
            <a:r>
              <a:rPr lang="uk-UA" sz="2200" dirty="0" smtClean="0">
                <a:solidFill>
                  <a:srgbClr val="002060"/>
                </a:solidFill>
              </a:rPr>
              <a:t>Уперше </a:t>
            </a:r>
            <a:r>
              <a:rPr lang="uk-UA" sz="2200" dirty="0">
                <a:solidFill>
                  <a:srgbClr val="002060"/>
                </a:solidFill>
              </a:rPr>
              <a:t>був оприлюднений офіційний документ, який вміщував середні звітні дані за декілька років про державні доходи та видатки країни. До цього часу на рівні держави складалися окремі кошториси та рахунки, дуже часто неповні, лише за основними параметрами фінансового господарства</a:t>
            </a:r>
            <a:r>
              <a:rPr lang="uk-UA" sz="2200" dirty="0" smtClean="0">
                <a:solidFill>
                  <a:srgbClr val="002060"/>
                </a:solidFill>
              </a:rPr>
              <a:t>.</a:t>
            </a:r>
            <a:r>
              <a:rPr lang="ru-RU" sz="2200" dirty="0">
                <a:solidFill>
                  <a:srgbClr val="002060"/>
                </a:solidFill>
              </a:rPr>
              <a:t> </a:t>
            </a:r>
            <a:endParaRPr lang="ru-RU" sz="2200" dirty="0" smtClean="0">
              <a:solidFill>
                <a:srgbClr val="002060"/>
              </a:solidFill>
            </a:endParaRPr>
          </a:p>
          <a:p>
            <a:r>
              <a:rPr lang="ru-RU" sz="2200" dirty="0" smtClean="0">
                <a:solidFill>
                  <a:srgbClr val="002060"/>
                </a:solidFill>
              </a:rPr>
              <a:t>Сам </a:t>
            </a:r>
            <a:r>
              <a:rPr lang="ru-RU" sz="2200" dirty="0" err="1">
                <a:solidFill>
                  <a:srgbClr val="002060"/>
                </a:solidFill>
              </a:rPr>
              <a:t>термін</a:t>
            </a:r>
            <a:r>
              <a:rPr lang="ru-RU" sz="2200" dirty="0">
                <a:solidFill>
                  <a:srgbClr val="002060"/>
                </a:solidFill>
              </a:rPr>
              <a:t> «бюджет» </a:t>
            </a:r>
            <a:r>
              <a:rPr lang="ru-RU" sz="2200" dirty="0" err="1">
                <a:solidFill>
                  <a:srgbClr val="002060"/>
                </a:solidFill>
              </a:rPr>
              <a:t>набув</a:t>
            </a:r>
            <a:r>
              <a:rPr lang="ru-RU" sz="2200" dirty="0">
                <a:solidFill>
                  <a:srgbClr val="002060"/>
                </a:solidFill>
              </a:rPr>
              <a:t> </a:t>
            </a:r>
            <a:r>
              <a:rPr lang="ru-RU" sz="2200" dirty="0" err="1">
                <a:solidFill>
                  <a:srgbClr val="002060"/>
                </a:solidFill>
              </a:rPr>
              <a:t>розповсюдження</a:t>
            </a:r>
            <a:r>
              <a:rPr lang="ru-RU" sz="2200" dirty="0">
                <a:solidFill>
                  <a:srgbClr val="002060"/>
                </a:solidFill>
              </a:rPr>
              <a:t> в </a:t>
            </a:r>
            <a:r>
              <a:rPr lang="ru-RU" sz="2200" dirty="0" err="1">
                <a:solidFill>
                  <a:srgbClr val="002060"/>
                </a:solidFill>
              </a:rPr>
              <a:t>офіційних</a:t>
            </a:r>
            <a:r>
              <a:rPr lang="ru-RU" sz="2200" dirty="0">
                <a:solidFill>
                  <a:srgbClr val="002060"/>
                </a:solidFill>
              </a:rPr>
              <a:t> документах </a:t>
            </a:r>
            <a:r>
              <a:rPr lang="ru-RU" sz="2200" dirty="0" err="1">
                <a:solidFill>
                  <a:srgbClr val="002060"/>
                </a:solidFill>
              </a:rPr>
              <a:t>лише</a:t>
            </a:r>
            <a:r>
              <a:rPr lang="ru-RU" sz="2200" dirty="0">
                <a:solidFill>
                  <a:srgbClr val="002060"/>
                </a:solidFill>
              </a:rPr>
              <a:t> на початку ХІХ ст</a:t>
            </a:r>
            <a:r>
              <a:rPr lang="ru-RU" sz="2200" dirty="0" smtClean="0">
                <a:solidFill>
                  <a:srgbClr val="002060"/>
                </a:solidFill>
              </a:rPr>
              <a:t>. </a:t>
            </a:r>
            <a:endParaRPr lang="uk-UA" sz="2200" dirty="0">
              <a:solidFill>
                <a:srgbClr val="002060"/>
              </a:solidFill>
            </a:endParaRPr>
          </a:p>
        </p:txBody>
      </p:sp>
    </p:spTree>
    <p:extLst>
      <p:ext uri="{BB962C8B-B14F-4D97-AF65-F5344CB8AC3E}">
        <p14:creationId xmlns:p14="http://schemas.microsoft.com/office/powerpoint/2010/main" val="1517127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9743375" cy="1320800"/>
          </a:xfrm>
        </p:spPr>
        <p:txBody>
          <a:bodyPr>
            <a:normAutofit fontScale="90000"/>
          </a:bodyPr>
          <a:lstStyle/>
          <a:p>
            <a:r>
              <a:rPr lang="uk-UA" b="1" dirty="0">
                <a:solidFill>
                  <a:srgbClr val="002060"/>
                </a:solidFill>
              </a:rPr>
              <a:t>Особистий бюджет або </a:t>
            </a:r>
            <a:r>
              <a:rPr lang="ru-RU" b="1" dirty="0" err="1" smtClean="0">
                <a:solidFill>
                  <a:srgbClr val="002060"/>
                </a:solidFill>
              </a:rPr>
              <a:t>сімейний</a:t>
            </a:r>
            <a:r>
              <a:rPr lang="ru-RU" b="1" dirty="0" smtClean="0">
                <a:solidFill>
                  <a:srgbClr val="002060"/>
                </a:solidFill>
              </a:rPr>
              <a:t> </a:t>
            </a:r>
            <a:r>
              <a:rPr lang="ru-RU" b="1" dirty="0">
                <a:solidFill>
                  <a:srgbClr val="002060"/>
                </a:solidFill>
              </a:rPr>
              <a:t>б</a:t>
            </a:r>
            <a:r>
              <a:rPr lang="ru-RU" b="1" dirty="0" smtClean="0">
                <a:solidFill>
                  <a:srgbClr val="002060"/>
                </a:solidFill>
              </a:rPr>
              <a:t>юджет </a:t>
            </a:r>
            <a:r>
              <a:rPr lang="ru-RU" dirty="0" smtClean="0">
                <a:solidFill>
                  <a:srgbClr val="002060"/>
                </a:solidFill>
              </a:rPr>
              <a:t>- </a:t>
            </a:r>
            <a:r>
              <a:rPr lang="ru-RU" dirty="0" err="1">
                <a:solidFill>
                  <a:srgbClr val="002060"/>
                </a:solidFill>
              </a:rPr>
              <a:t>це</a:t>
            </a:r>
            <a:r>
              <a:rPr lang="ru-RU" dirty="0">
                <a:solidFill>
                  <a:srgbClr val="002060"/>
                </a:solidFill>
              </a:rPr>
              <a:t> </a:t>
            </a:r>
            <a:r>
              <a:rPr lang="ru-RU" dirty="0" err="1">
                <a:solidFill>
                  <a:srgbClr val="002060"/>
                </a:solidFill>
              </a:rPr>
              <a:t>фінансовий</a:t>
            </a:r>
            <a:r>
              <a:rPr lang="ru-RU" dirty="0">
                <a:solidFill>
                  <a:srgbClr val="002060"/>
                </a:solidFill>
              </a:rPr>
              <a:t> план, </a:t>
            </a:r>
            <a:r>
              <a:rPr lang="ru-RU" dirty="0" err="1">
                <a:solidFill>
                  <a:srgbClr val="002060"/>
                </a:solidFill>
              </a:rPr>
              <a:t>який</a:t>
            </a:r>
            <a:r>
              <a:rPr lang="ru-RU" dirty="0">
                <a:solidFill>
                  <a:srgbClr val="002060"/>
                </a:solidFill>
              </a:rPr>
              <a:t> </a:t>
            </a:r>
            <a:r>
              <a:rPr lang="ru-RU" dirty="0" err="1">
                <a:solidFill>
                  <a:srgbClr val="002060"/>
                </a:solidFill>
              </a:rPr>
              <a:t>підсумовує</a:t>
            </a:r>
            <a:r>
              <a:rPr lang="ru-RU" dirty="0">
                <a:solidFill>
                  <a:srgbClr val="002060"/>
                </a:solidFill>
              </a:rPr>
              <a:t> доходи і </a:t>
            </a:r>
            <a:r>
              <a:rPr lang="ru-RU" dirty="0" err="1">
                <a:solidFill>
                  <a:srgbClr val="002060"/>
                </a:solidFill>
              </a:rPr>
              <a:t>витрати</a:t>
            </a:r>
            <a:r>
              <a:rPr lang="ru-RU" dirty="0">
                <a:solidFill>
                  <a:srgbClr val="002060"/>
                </a:solidFill>
              </a:rPr>
              <a:t> </a:t>
            </a:r>
            <a:r>
              <a:rPr lang="ru-RU" dirty="0" err="1">
                <a:solidFill>
                  <a:srgbClr val="002060"/>
                </a:solidFill>
              </a:rPr>
              <a:t>родини</a:t>
            </a:r>
            <a:r>
              <a:rPr lang="ru-RU" dirty="0">
                <a:solidFill>
                  <a:srgbClr val="002060"/>
                </a:solidFill>
              </a:rPr>
              <a:t> за </a:t>
            </a:r>
            <a:r>
              <a:rPr lang="ru-RU" dirty="0" err="1">
                <a:solidFill>
                  <a:srgbClr val="002060"/>
                </a:solidFill>
              </a:rPr>
              <a:t>певний</a:t>
            </a:r>
            <a:r>
              <a:rPr lang="ru-RU" dirty="0">
                <a:solidFill>
                  <a:srgbClr val="002060"/>
                </a:solidFill>
              </a:rPr>
              <a:t> </a:t>
            </a:r>
            <a:r>
              <a:rPr lang="ru-RU" dirty="0" err="1">
                <a:solidFill>
                  <a:srgbClr val="002060"/>
                </a:solidFill>
              </a:rPr>
              <a:t>період</a:t>
            </a:r>
            <a:r>
              <a:rPr lang="ru-RU" dirty="0">
                <a:solidFill>
                  <a:srgbClr val="002060"/>
                </a:solidFill>
              </a:rPr>
              <a:t> часу. </a:t>
            </a:r>
            <a:endParaRPr lang="uk-UA" dirty="0">
              <a:solidFill>
                <a:srgbClr val="002060"/>
              </a:solidFill>
            </a:endParaRPr>
          </a:p>
        </p:txBody>
      </p:sp>
      <p:sp>
        <p:nvSpPr>
          <p:cNvPr id="4" name="Прямоугольник 3"/>
          <p:cNvSpPr/>
          <p:nvPr/>
        </p:nvSpPr>
        <p:spPr>
          <a:xfrm>
            <a:off x="3047999" y="2690336"/>
            <a:ext cx="8019691" cy="1877437"/>
          </a:xfrm>
          <a:prstGeom prst="rect">
            <a:avLst/>
          </a:prstGeom>
        </p:spPr>
        <p:txBody>
          <a:bodyPr wrap="square">
            <a:spAutoFit/>
          </a:bodyPr>
          <a:lstStyle/>
          <a:p>
            <a:pPr algn="ctr"/>
            <a:r>
              <a:rPr lang="ru-RU" sz="2000" dirty="0" err="1">
                <a:solidFill>
                  <a:srgbClr val="002060"/>
                </a:solidFill>
              </a:rPr>
              <a:t>Знання</a:t>
            </a:r>
            <a:r>
              <a:rPr lang="ru-RU" sz="2000" dirty="0">
                <a:solidFill>
                  <a:srgbClr val="002060"/>
                </a:solidFill>
              </a:rPr>
              <a:t>, як правильно </a:t>
            </a:r>
            <a:r>
              <a:rPr lang="ru-RU" sz="2000" dirty="0" err="1">
                <a:solidFill>
                  <a:srgbClr val="002060"/>
                </a:solidFill>
              </a:rPr>
              <a:t>вміти</a:t>
            </a:r>
            <a:r>
              <a:rPr lang="ru-RU" sz="2000" dirty="0">
                <a:solidFill>
                  <a:srgbClr val="002060"/>
                </a:solidFill>
              </a:rPr>
              <a:t> </a:t>
            </a:r>
            <a:r>
              <a:rPr lang="ru-RU" sz="2000" dirty="0" err="1">
                <a:solidFill>
                  <a:srgbClr val="002060"/>
                </a:solidFill>
              </a:rPr>
              <a:t>управляти</a:t>
            </a:r>
            <a:r>
              <a:rPr lang="ru-RU" sz="2000" dirty="0">
                <a:solidFill>
                  <a:srgbClr val="002060"/>
                </a:solidFill>
              </a:rPr>
              <a:t> </a:t>
            </a:r>
            <a:r>
              <a:rPr lang="ru-RU" sz="2000" dirty="0" err="1">
                <a:solidFill>
                  <a:srgbClr val="002060"/>
                </a:solidFill>
              </a:rPr>
              <a:t>грошима</a:t>
            </a:r>
            <a:r>
              <a:rPr lang="ru-RU" sz="2000" dirty="0">
                <a:solidFill>
                  <a:srgbClr val="002060"/>
                </a:solidFill>
              </a:rPr>
              <a:t>, </a:t>
            </a:r>
          </a:p>
          <a:p>
            <a:pPr algn="ctr"/>
            <a:r>
              <a:rPr lang="ru-RU" sz="2000" dirty="0" err="1">
                <a:solidFill>
                  <a:srgbClr val="002060"/>
                </a:solidFill>
              </a:rPr>
              <a:t>може</a:t>
            </a:r>
            <a:r>
              <a:rPr lang="ru-RU" sz="2000" dirty="0">
                <a:solidFill>
                  <a:srgbClr val="002060"/>
                </a:solidFill>
              </a:rPr>
              <a:t>  </a:t>
            </a:r>
            <a:r>
              <a:rPr lang="ru-RU" sz="2000" dirty="0" err="1">
                <a:solidFill>
                  <a:srgbClr val="002060"/>
                </a:solidFill>
              </a:rPr>
              <a:t>зробити</a:t>
            </a:r>
            <a:r>
              <a:rPr lang="ru-RU" sz="2000" dirty="0">
                <a:solidFill>
                  <a:srgbClr val="002060"/>
                </a:solidFill>
              </a:rPr>
              <a:t>  вас  </a:t>
            </a:r>
            <a:r>
              <a:rPr lang="ru-RU" sz="2000" dirty="0" err="1">
                <a:solidFill>
                  <a:srgbClr val="002060"/>
                </a:solidFill>
              </a:rPr>
              <a:t>майже</a:t>
            </a:r>
            <a:r>
              <a:rPr lang="ru-RU" sz="2000" dirty="0">
                <a:solidFill>
                  <a:srgbClr val="002060"/>
                </a:solidFill>
              </a:rPr>
              <a:t>  </a:t>
            </a:r>
            <a:r>
              <a:rPr lang="ru-RU" sz="2000" dirty="0" err="1">
                <a:solidFill>
                  <a:srgbClr val="002060"/>
                </a:solidFill>
              </a:rPr>
              <a:t>невразливими</a:t>
            </a:r>
            <a:r>
              <a:rPr lang="ru-RU" sz="2000" dirty="0">
                <a:solidFill>
                  <a:srgbClr val="002060"/>
                </a:solidFill>
              </a:rPr>
              <a:t>  до  </a:t>
            </a:r>
            <a:r>
              <a:rPr lang="ru-RU" sz="2000" dirty="0" err="1" smtClean="0">
                <a:solidFill>
                  <a:srgbClr val="002060"/>
                </a:solidFill>
              </a:rPr>
              <a:t>економічних</a:t>
            </a:r>
            <a:r>
              <a:rPr lang="ru-RU" sz="2000" dirty="0" smtClean="0">
                <a:solidFill>
                  <a:srgbClr val="002060"/>
                </a:solidFill>
              </a:rPr>
              <a:t> </a:t>
            </a:r>
            <a:r>
              <a:rPr lang="ru-RU" sz="2000" dirty="0" err="1">
                <a:solidFill>
                  <a:srgbClr val="002060"/>
                </a:solidFill>
              </a:rPr>
              <a:t>труднощів</a:t>
            </a:r>
            <a:r>
              <a:rPr lang="ru-RU" sz="2000" dirty="0">
                <a:solidFill>
                  <a:srgbClr val="002060"/>
                </a:solidFill>
              </a:rPr>
              <a:t>.</a:t>
            </a:r>
          </a:p>
          <a:p>
            <a:pPr algn="r"/>
            <a:r>
              <a:rPr lang="ru-RU" sz="2000" dirty="0">
                <a:solidFill>
                  <a:srgbClr val="002060"/>
                </a:solidFill>
              </a:rPr>
              <a:t> </a:t>
            </a:r>
            <a:r>
              <a:rPr lang="ru-RU" dirty="0" err="1">
                <a:solidFill>
                  <a:srgbClr val="002060"/>
                </a:solidFill>
              </a:rPr>
              <a:t>Бенджамін</a:t>
            </a:r>
            <a:r>
              <a:rPr lang="ru-RU" dirty="0">
                <a:solidFill>
                  <a:srgbClr val="002060"/>
                </a:solidFill>
              </a:rPr>
              <a:t> </a:t>
            </a:r>
            <a:r>
              <a:rPr lang="ru-RU" dirty="0" err="1">
                <a:solidFill>
                  <a:srgbClr val="002060"/>
                </a:solidFill>
              </a:rPr>
              <a:t>Франклін</a:t>
            </a:r>
            <a:r>
              <a:rPr lang="ru-RU" dirty="0">
                <a:solidFill>
                  <a:srgbClr val="002060"/>
                </a:solidFill>
              </a:rPr>
              <a:t>, </a:t>
            </a:r>
            <a:endParaRPr lang="ru-RU" dirty="0" smtClean="0">
              <a:solidFill>
                <a:srgbClr val="002060"/>
              </a:solidFill>
            </a:endParaRPr>
          </a:p>
          <a:p>
            <a:pPr algn="r"/>
            <a:r>
              <a:rPr lang="ru-RU" sz="1600" dirty="0" smtClean="0">
                <a:solidFill>
                  <a:srgbClr val="002060"/>
                </a:solidFill>
              </a:rPr>
              <a:t>один </a:t>
            </a:r>
            <a:r>
              <a:rPr lang="ru-RU" sz="1600" dirty="0" err="1">
                <a:solidFill>
                  <a:srgbClr val="002060"/>
                </a:solidFill>
              </a:rPr>
              <a:t>із</a:t>
            </a:r>
            <a:r>
              <a:rPr lang="ru-RU" sz="1600" dirty="0">
                <a:solidFill>
                  <a:srgbClr val="002060"/>
                </a:solidFill>
              </a:rPr>
              <a:t> </a:t>
            </a:r>
            <a:r>
              <a:rPr lang="ru-RU" sz="1600" dirty="0" err="1">
                <a:solidFill>
                  <a:srgbClr val="002060"/>
                </a:solidFill>
              </a:rPr>
              <a:t>засновників</a:t>
            </a:r>
            <a:r>
              <a:rPr lang="ru-RU" sz="1600" dirty="0">
                <a:solidFill>
                  <a:srgbClr val="002060"/>
                </a:solidFill>
              </a:rPr>
              <a:t> США, </a:t>
            </a:r>
            <a:r>
              <a:rPr lang="ru-RU" sz="1600" dirty="0" err="1">
                <a:solidFill>
                  <a:srgbClr val="002060"/>
                </a:solidFill>
              </a:rPr>
              <a:t>політичний</a:t>
            </a:r>
            <a:r>
              <a:rPr lang="ru-RU" sz="1600" dirty="0">
                <a:solidFill>
                  <a:srgbClr val="002060"/>
                </a:solidFill>
              </a:rPr>
              <a:t> </a:t>
            </a:r>
            <a:r>
              <a:rPr lang="ru-RU" sz="1600" dirty="0" err="1">
                <a:solidFill>
                  <a:srgbClr val="002060"/>
                </a:solidFill>
              </a:rPr>
              <a:t>діяч</a:t>
            </a:r>
            <a:r>
              <a:rPr lang="ru-RU" sz="1600" dirty="0">
                <a:solidFill>
                  <a:srgbClr val="002060"/>
                </a:solidFill>
              </a:rPr>
              <a:t>, дипломат, </a:t>
            </a:r>
            <a:r>
              <a:rPr lang="ru-RU" sz="1600" dirty="0" err="1">
                <a:solidFill>
                  <a:srgbClr val="002060"/>
                </a:solidFill>
              </a:rPr>
              <a:t>науковець</a:t>
            </a:r>
            <a:r>
              <a:rPr lang="ru-RU" sz="1600" dirty="0">
                <a:solidFill>
                  <a:srgbClr val="002060"/>
                </a:solidFill>
              </a:rPr>
              <a:t>, </a:t>
            </a:r>
            <a:r>
              <a:rPr lang="ru-RU" sz="1600" dirty="0" err="1">
                <a:solidFill>
                  <a:srgbClr val="002060"/>
                </a:solidFill>
              </a:rPr>
              <a:t>письменник</a:t>
            </a:r>
            <a:r>
              <a:rPr lang="ru-RU" sz="1600" dirty="0">
                <a:solidFill>
                  <a:srgbClr val="002060"/>
                </a:solidFill>
              </a:rPr>
              <a:t>, </a:t>
            </a:r>
            <a:r>
              <a:rPr lang="ru-RU" sz="1600" dirty="0" err="1">
                <a:solidFill>
                  <a:srgbClr val="002060"/>
                </a:solidFill>
              </a:rPr>
              <a:t>журналіст</a:t>
            </a:r>
            <a:r>
              <a:rPr lang="ru-RU" sz="1600" dirty="0">
                <a:solidFill>
                  <a:srgbClr val="002060"/>
                </a:solidFill>
              </a:rPr>
              <a:t>, </a:t>
            </a:r>
            <a:r>
              <a:rPr lang="ru-RU" sz="1600" dirty="0" err="1">
                <a:solidFill>
                  <a:srgbClr val="002060"/>
                </a:solidFill>
              </a:rPr>
              <a:t>видавець</a:t>
            </a:r>
            <a:r>
              <a:rPr lang="ru-RU" sz="1600" dirty="0">
                <a:solidFill>
                  <a:srgbClr val="002060"/>
                </a:solidFill>
              </a:rPr>
              <a:t> </a:t>
            </a:r>
            <a:endParaRPr lang="ru-RU" sz="1600" dirty="0" smtClean="0">
              <a:solidFill>
                <a:srgbClr val="002060"/>
              </a:solidFill>
            </a:endParaRPr>
          </a:p>
        </p:txBody>
      </p:sp>
      <p:sp>
        <p:nvSpPr>
          <p:cNvPr id="6" name="Rectangle 3"/>
          <p:cNvSpPr txBox="1">
            <a:spLocks noChangeArrowheads="1"/>
          </p:cNvSpPr>
          <p:nvPr/>
        </p:nvSpPr>
        <p:spPr>
          <a:xfrm>
            <a:off x="365980" y="4712798"/>
            <a:ext cx="8487874" cy="194468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lnSpc>
                <a:spcPct val="80000"/>
              </a:lnSpc>
              <a:buNone/>
            </a:pPr>
            <a:r>
              <a:rPr lang="ru-RU" sz="2400" dirty="0" smtClean="0">
                <a:solidFill>
                  <a:srgbClr val="002060"/>
                </a:solidFill>
              </a:rPr>
              <a:t>В </a:t>
            </a:r>
            <a:r>
              <a:rPr lang="ru-RU" sz="2400" dirty="0" err="1" smtClean="0">
                <a:solidFill>
                  <a:srgbClr val="002060"/>
                </a:solidFill>
              </a:rPr>
              <a:t>даний</a:t>
            </a:r>
            <a:r>
              <a:rPr lang="ru-RU" sz="2400" dirty="0" smtClean="0">
                <a:solidFill>
                  <a:srgbClr val="002060"/>
                </a:solidFill>
              </a:rPr>
              <a:t> час проблема </a:t>
            </a:r>
            <a:r>
              <a:rPr lang="ru-RU" sz="2400" dirty="0" err="1" smtClean="0">
                <a:solidFill>
                  <a:srgbClr val="002060"/>
                </a:solidFill>
              </a:rPr>
              <a:t>вивчення</a:t>
            </a:r>
            <a:r>
              <a:rPr lang="ru-RU" sz="2400" dirty="0" smtClean="0">
                <a:solidFill>
                  <a:srgbClr val="002060"/>
                </a:solidFill>
              </a:rPr>
              <a:t> </a:t>
            </a:r>
            <a:r>
              <a:rPr lang="ru-RU" sz="2400" dirty="0" err="1" smtClean="0">
                <a:solidFill>
                  <a:srgbClr val="002060"/>
                </a:solidFill>
              </a:rPr>
              <a:t>формування</a:t>
            </a:r>
            <a:r>
              <a:rPr lang="ru-RU" sz="2400" dirty="0" smtClean="0">
                <a:solidFill>
                  <a:srgbClr val="002060"/>
                </a:solidFill>
              </a:rPr>
              <a:t> і </a:t>
            </a:r>
            <a:r>
              <a:rPr lang="ru-RU" sz="2400" dirty="0" err="1" smtClean="0">
                <a:solidFill>
                  <a:srgbClr val="002060"/>
                </a:solidFill>
              </a:rPr>
              <a:t>витрачання</a:t>
            </a:r>
            <a:r>
              <a:rPr lang="ru-RU" sz="2400" dirty="0" smtClean="0">
                <a:solidFill>
                  <a:srgbClr val="002060"/>
                </a:solidFill>
              </a:rPr>
              <a:t> </a:t>
            </a:r>
            <a:r>
              <a:rPr lang="ru-RU" sz="2400" dirty="0" err="1" smtClean="0">
                <a:solidFill>
                  <a:srgbClr val="002060"/>
                </a:solidFill>
              </a:rPr>
              <a:t>сімейного</a:t>
            </a:r>
            <a:r>
              <a:rPr lang="ru-RU" sz="2400" dirty="0" smtClean="0">
                <a:solidFill>
                  <a:srgbClr val="002060"/>
                </a:solidFill>
              </a:rPr>
              <a:t> бюджету </a:t>
            </a:r>
            <a:r>
              <a:rPr lang="ru-RU" sz="2400" dirty="0" err="1" smtClean="0">
                <a:solidFill>
                  <a:srgbClr val="002060"/>
                </a:solidFill>
              </a:rPr>
              <a:t>стає</a:t>
            </a:r>
            <a:r>
              <a:rPr lang="ru-RU" sz="2400" dirty="0" smtClean="0">
                <a:solidFill>
                  <a:srgbClr val="002060"/>
                </a:solidFill>
              </a:rPr>
              <a:t> особливо актуальною, </a:t>
            </a:r>
            <a:r>
              <a:rPr lang="ru-RU" sz="2400" dirty="0" err="1" smtClean="0">
                <a:solidFill>
                  <a:srgbClr val="002060"/>
                </a:solidFill>
              </a:rPr>
              <a:t>оскільки</a:t>
            </a:r>
            <a:r>
              <a:rPr lang="ru-RU" sz="2400" dirty="0" smtClean="0">
                <a:solidFill>
                  <a:srgbClr val="002060"/>
                </a:solidFill>
              </a:rPr>
              <a:t> </a:t>
            </a:r>
            <a:r>
              <a:rPr lang="ru-RU" sz="2400" dirty="0" err="1" smtClean="0">
                <a:solidFill>
                  <a:srgbClr val="002060"/>
                </a:solidFill>
              </a:rPr>
              <a:t>сімейний</a:t>
            </a:r>
            <a:r>
              <a:rPr lang="ru-RU" sz="2400" dirty="0" smtClean="0">
                <a:solidFill>
                  <a:srgbClr val="002060"/>
                </a:solidFill>
              </a:rPr>
              <a:t> бюджет є </a:t>
            </a:r>
            <a:r>
              <a:rPr lang="ru-RU" sz="2400" dirty="0" err="1" smtClean="0">
                <a:solidFill>
                  <a:srgbClr val="002060"/>
                </a:solidFill>
              </a:rPr>
              <a:t>невід'ємною</a:t>
            </a:r>
            <a:r>
              <a:rPr lang="ru-RU" sz="2400" dirty="0" smtClean="0">
                <a:solidFill>
                  <a:srgbClr val="002060"/>
                </a:solidFill>
              </a:rPr>
              <a:t> </a:t>
            </a:r>
            <a:r>
              <a:rPr lang="ru-RU" sz="2400" dirty="0" err="1" smtClean="0">
                <a:solidFill>
                  <a:srgbClr val="002060"/>
                </a:solidFill>
              </a:rPr>
              <a:t>частиною</a:t>
            </a:r>
            <a:r>
              <a:rPr lang="ru-RU" sz="2400" dirty="0" smtClean="0">
                <a:solidFill>
                  <a:srgbClr val="002060"/>
                </a:solidFill>
              </a:rPr>
              <a:t> бюджету </a:t>
            </a:r>
            <a:r>
              <a:rPr lang="ru-RU" sz="2400" dirty="0" err="1" smtClean="0">
                <a:solidFill>
                  <a:srgbClr val="002060"/>
                </a:solidFill>
              </a:rPr>
              <a:t>держави</a:t>
            </a:r>
            <a:r>
              <a:rPr lang="ru-RU" sz="2400" dirty="0" smtClean="0">
                <a:solidFill>
                  <a:srgbClr val="002060"/>
                </a:solidFill>
              </a:rPr>
              <a:t>. </a:t>
            </a:r>
            <a:r>
              <a:rPr lang="ru-RU" sz="2400" dirty="0" err="1" smtClean="0">
                <a:solidFill>
                  <a:srgbClr val="002060"/>
                </a:solidFill>
              </a:rPr>
              <a:t>Він</a:t>
            </a:r>
            <a:r>
              <a:rPr lang="ru-RU" sz="2400" dirty="0" smtClean="0">
                <a:solidFill>
                  <a:srgbClr val="002060"/>
                </a:solidFill>
              </a:rPr>
              <a:t> є основою </a:t>
            </a:r>
            <a:r>
              <a:rPr lang="ru-RU" sz="2400" dirty="0" err="1" smtClean="0">
                <a:solidFill>
                  <a:srgbClr val="002060"/>
                </a:solidFill>
              </a:rPr>
              <a:t>добробуту</a:t>
            </a:r>
            <a:r>
              <a:rPr lang="ru-RU" sz="2400" dirty="0" smtClean="0">
                <a:solidFill>
                  <a:srgbClr val="002060"/>
                </a:solidFill>
              </a:rPr>
              <a:t> </a:t>
            </a:r>
            <a:r>
              <a:rPr lang="ru-RU" sz="2400" dirty="0" err="1" smtClean="0">
                <a:solidFill>
                  <a:srgbClr val="002060"/>
                </a:solidFill>
              </a:rPr>
              <a:t>всієї</a:t>
            </a:r>
            <a:r>
              <a:rPr lang="ru-RU" sz="2400" dirty="0" smtClean="0">
                <a:solidFill>
                  <a:srgbClr val="002060"/>
                </a:solidFill>
              </a:rPr>
              <a:t> </a:t>
            </a:r>
            <a:r>
              <a:rPr lang="ru-RU" sz="2400" dirty="0" err="1" smtClean="0">
                <a:solidFill>
                  <a:srgbClr val="002060"/>
                </a:solidFill>
              </a:rPr>
              <a:t>держави</a:t>
            </a:r>
            <a:r>
              <a:rPr lang="ru-RU" sz="2400" dirty="0" smtClean="0">
                <a:solidFill>
                  <a:srgbClr val="002060"/>
                </a:solidFill>
              </a:rPr>
              <a:t> і </a:t>
            </a:r>
            <a:r>
              <a:rPr lang="ru-RU" sz="2400" dirty="0" err="1" smtClean="0">
                <a:solidFill>
                  <a:srgbClr val="002060"/>
                </a:solidFill>
              </a:rPr>
              <a:t>відображає</a:t>
            </a:r>
            <a:r>
              <a:rPr lang="ru-RU" sz="2400" dirty="0" smtClean="0">
                <a:solidFill>
                  <a:srgbClr val="002060"/>
                </a:solidFill>
              </a:rPr>
              <a:t> </a:t>
            </a:r>
            <a:r>
              <a:rPr lang="ru-RU" sz="2400" dirty="0" err="1" smtClean="0">
                <a:solidFill>
                  <a:srgbClr val="002060"/>
                </a:solidFill>
              </a:rPr>
              <a:t>рівень</a:t>
            </a:r>
            <a:r>
              <a:rPr lang="ru-RU" sz="2400" dirty="0" smtClean="0">
                <a:solidFill>
                  <a:srgbClr val="002060"/>
                </a:solidFill>
              </a:rPr>
              <a:t> </a:t>
            </a:r>
            <a:r>
              <a:rPr lang="ru-RU" sz="2400" dirty="0" err="1" smtClean="0">
                <a:solidFill>
                  <a:srgbClr val="002060"/>
                </a:solidFill>
              </a:rPr>
              <a:t>розвитку</a:t>
            </a:r>
            <a:r>
              <a:rPr lang="ru-RU" sz="2400" dirty="0" smtClean="0">
                <a:solidFill>
                  <a:srgbClr val="002060"/>
                </a:solidFill>
              </a:rPr>
              <a:t> </a:t>
            </a:r>
            <a:r>
              <a:rPr lang="ru-RU" sz="2400" dirty="0" err="1" smtClean="0">
                <a:solidFill>
                  <a:srgbClr val="002060"/>
                </a:solidFill>
              </a:rPr>
              <a:t>економіки</a:t>
            </a:r>
            <a:r>
              <a:rPr lang="ru-RU" sz="2400" dirty="0" smtClean="0">
                <a:solidFill>
                  <a:srgbClr val="002060"/>
                </a:solidFill>
              </a:rPr>
              <a:t>. </a:t>
            </a: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1523" y="4906472"/>
            <a:ext cx="2411412" cy="155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70558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30134" y="400050"/>
            <a:ext cx="2399241" cy="619125"/>
          </a:xfrm>
        </p:spPr>
        <p:txBody>
          <a:bodyPr>
            <a:normAutofit fontScale="90000"/>
          </a:bodyPr>
          <a:lstStyle/>
          <a:p>
            <a:pPr algn="ctr"/>
            <a:r>
              <a:rPr lang="uk-UA" b="1" dirty="0">
                <a:solidFill>
                  <a:srgbClr val="0070C0"/>
                </a:solidFill>
              </a:rPr>
              <a:t>Завдання</a:t>
            </a:r>
            <a:br>
              <a:rPr lang="uk-UA" b="1" dirty="0">
                <a:solidFill>
                  <a:srgbClr val="0070C0"/>
                </a:solidFill>
              </a:rPr>
            </a:br>
            <a:endParaRPr lang="uk-UA" b="1" dirty="0">
              <a:solidFill>
                <a:srgbClr val="0070C0"/>
              </a:solidFill>
            </a:endParaRPr>
          </a:p>
        </p:txBody>
      </p:sp>
      <p:sp>
        <p:nvSpPr>
          <p:cNvPr id="3" name="Объект 2"/>
          <p:cNvSpPr>
            <a:spLocks noGrp="1"/>
          </p:cNvSpPr>
          <p:nvPr>
            <p:ph idx="1"/>
          </p:nvPr>
        </p:nvSpPr>
        <p:spPr>
          <a:xfrm>
            <a:off x="543983" y="1019175"/>
            <a:ext cx="10914591" cy="1430336"/>
          </a:xfrm>
        </p:spPr>
        <p:txBody>
          <a:bodyPr>
            <a:noAutofit/>
          </a:bodyPr>
          <a:lstStyle/>
          <a:p>
            <a:pPr marL="0" indent="0" algn="just">
              <a:buNone/>
            </a:pPr>
            <a:r>
              <a:rPr lang="uk-UA" sz="2400" b="1" dirty="0"/>
              <a:t>Ознайомтеся  з  </a:t>
            </a:r>
            <a:r>
              <a:rPr lang="uk-UA" sz="2400" b="1" dirty="0" smtClean="0"/>
              <a:t>інформацією.</a:t>
            </a:r>
          </a:p>
          <a:p>
            <a:pPr marL="0" indent="0" algn="just">
              <a:buNone/>
            </a:pPr>
            <a:r>
              <a:rPr lang="uk-UA" sz="2400" b="1" dirty="0" smtClean="0"/>
              <a:t>Сформулюйте  </a:t>
            </a:r>
            <a:r>
              <a:rPr lang="uk-UA" sz="2400" b="1" dirty="0"/>
              <a:t>своїми  </a:t>
            </a:r>
            <a:r>
              <a:rPr lang="uk-UA" sz="2400" b="1" dirty="0" smtClean="0"/>
              <a:t>словами, що</a:t>
            </a:r>
            <a:r>
              <a:rPr lang="uk-UA" sz="2400" b="1" dirty="0"/>
              <a:t>  таке  бюджет,  які  бюджети  розрізняють,  на  який  час  бюджет  складається </a:t>
            </a:r>
            <a:r>
              <a:rPr lang="uk-UA" sz="2400" b="1" dirty="0" smtClean="0"/>
              <a:t>і</a:t>
            </a:r>
            <a:r>
              <a:rPr lang="uk-UA" sz="2400" b="1" dirty="0"/>
              <a:t> що передбачає.</a:t>
            </a:r>
          </a:p>
        </p:txBody>
      </p:sp>
      <p:pic>
        <p:nvPicPr>
          <p:cNvPr id="6" name="Рисунок 5"/>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b="14100"/>
          <a:stretch/>
        </p:blipFill>
        <p:spPr>
          <a:xfrm>
            <a:off x="1766201" y="2758385"/>
            <a:ext cx="8783298" cy="2767013"/>
          </a:xfrm>
          <a:prstGeom prst="rect">
            <a:avLst/>
          </a:prstGeom>
        </p:spPr>
      </p:pic>
    </p:spTree>
    <p:extLst>
      <p:ext uri="{BB962C8B-B14F-4D97-AF65-F5344CB8AC3E}">
        <p14:creationId xmlns:p14="http://schemas.microsoft.com/office/powerpoint/2010/main" val="34375570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7034" y="190672"/>
            <a:ext cx="12062604" cy="6001643"/>
          </a:xfrm>
          <a:prstGeom prst="rect">
            <a:avLst/>
          </a:prstGeom>
        </p:spPr>
        <p:txBody>
          <a:bodyPr wrap="square">
            <a:spAutoFit/>
          </a:bodyPr>
          <a:lstStyle/>
          <a:p>
            <a:pPr algn="ctr"/>
            <a:r>
              <a:rPr lang="ru-RU" sz="2400" b="1" dirty="0" err="1">
                <a:solidFill>
                  <a:srgbClr val="0070C0"/>
                </a:solidFill>
              </a:rPr>
              <a:t>Навіщо</a:t>
            </a:r>
            <a:r>
              <a:rPr lang="ru-RU" sz="2400" b="1" dirty="0">
                <a:solidFill>
                  <a:srgbClr val="0070C0"/>
                </a:solidFill>
              </a:rPr>
              <a:t> вести </a:t>
            </a:r>
            <a:r>
              <a:rPr lang="ru-RU" sz="2400" b="1" dirty="0" err="1">
                <a:solidFill>
                  <a:srgbClr val="0070C0"/>
                </a:solidFill>
              </a:rPr>
              <a:t>особистий</a:t>
            </a:r>
            <a:r>
              <a:rPr lang="ru-RU" sz="2400" b="1" dirty="0">
                <a:solidFill>
                  <a:srgbClr val="0070C0"/>
                </a:solidFill>
              </a:rPr>
              <a:t> бюджет і кому </a:t>
            </a:r>
            <a:r>
              <a:rPr lang="ru-RU" sz="2400" b="1" dirty="0" err="1">
                <a:solidFill>
                  <a:srgbClr val="0070C0"/>
                </a:solidFill>
              </a:rPr>
              <a:t>це</a:t>
            </a:r>
            <a:r>
              <a:rPr lang="ru-RU" sz="2400" b="1" dirty="0">
                <a:solidFill>
                  <a:srgbClr val="0070C0"/>
                </a:solidFill>
              </a:rPr>
              <a:t> </a:t>
            </a:r>
            <a:r>
              <a:rPr lang="ru-RU" sz="2400" b="1" dirty="0" err="1">
                <a:solidFill>
                  <a:srgbClr val="0070C0"/>
                </a:solidFill>
              </a:rPr>
              <a:t>потрібно</a:t>
            </a:r>
            <a:r>
              <a:rPr lang="ru-RU" sz="2400" b="1" dirty="0">
                <a:solidFill>
                  <a:srgbClr val="0070C0"/>
                </a:solidFill>
              </a:rPr>
              <a:t>?</a:t>
            </a:r>
          </a:p>
          <a:p>
            <a:endParaRPr lang="ru-RU" dirty="0" smtClean="0">
              <a:solidFill>
                <a:srgbClr val="002060"/>
              </a:solidFill>
            </a:endParaRPr>
          </a:p>
          <a:p>
            <a:r>
              <a:rPr lang="ru-RU" b="1" dirty="0" smtClean="0">
                <a:solidFill>
                  <a:srgbClr val="002060"/>
                </a:solidFill>
              </a:rPr>
              <a:t>1</a:t>
            </a:r>
            <a:r>
              <a:rPr lang="ru-RU" b="1" dirty="0">
                <a:solidFill>
                  <a:srgbClr val="002060"/>
                </a:solidFill>
              </a:rPr>
              <a:t>. Контроль </a:t>
            </a:r>
            <a:r>
              <a:rPr lang="ru-RU" b="1" dirty="0" err="1">
                <a:solidFill>
                  <a:srgbClr val="002060"/>
                </a:solidFill>
              </a:rPr>
              <a:t>витрат</a:t>
            </a:r>
            <a:r>
              <a:rPr lang="ru-RU" b="1" dirty="0">
                <a:solidFill>
                  <a:srgbClr val="002060"/>
                </a:solidFill>
              </a:rPr>
              <a:t>. </a:t>
            </a:r>
            <a:r>
              <a:rPr lang="ru-RU" dirty="0">
                <a:solidFill>
                  <a:srgbClr val="002060"/>
                </a:solidFill>
              </a:rPr>
              <a:t>Ви можете </a:t>
            </a:r>
            <a:r>
              <a:rPr lang="ru-RU" dirty="0" err="1">
                <a:solidFill>
                  <a:srgbClr val="002060"/>
                </a:solidFill>
              </a:rPr>
              <a:t>навіть</a:t>
            </a:r>
            <a:r>
              <a:rPr lang="ru-RU" dirty="0">
                <a:solidFill>
                  <a:srgbClr val="002060"/>
                </a:solidFill>
              </a:rPr>
              <a:t> не </a:t>
            </a:r>
            <a:r>
              <a:rPr lang="ru-RU" dirty="0" err="1">
                <a:solidFill>
                  <a:srgbClr val="002060"/>
                </a:solidFill>
              </a:rPr>
              <a:t>помічати</a:t>
            </a:r>
            <a:r>
              <a:rPr lang="ru-RU" dirty="0">
                <a:solidFill>
                  <a:srgbClr val="002060"/>
                </a:solidFill>
              </a:rPr>
              <a:t>, </a:t>
            </a:r>
            <a:r>
              <a:rPr lang="ru-RU" dirty="0" err="1">
                <a:solidFill>
                  <a:srgbClr val="002060"/>
                </a:solidFill>
              </a:rPr>
              <a:t>що</a:t>
            </a:r>
            <a:r>
              <a:rPr lang="ru-RU" dirty="0">
                <a:solidFill>
                  <a:srgbClr val="002060"/>
                </a:solidFill>
              </a:rPr>
              <a:t> </a:t>
            </a:r>
            <a:r>
              <a:rPr lang="ru-RU" dirty="0" err="1">
                <a:solidFill>
                  <a:srgbClr val="002060"/>
                </a:solidFill>
              </a:rPr>
              <a:t>величезна</a:t>
            </a:r>
            <a:r>
              <a:rPr lang="ru-RU" dirty="0">
                <a:solidFill>
                  <a:srgbClr val="002060"/>
                </a:solidFill>
              </a:rPr>
              <a:t> </a:t>
            </a:r>
            <a:r>
              <a:rPr lang="ru-RU" dirty="0" err="1">
                <a:solidFill>
                  <a:srgbClr val="002060"/>
                </a:solidFill>
              </a:rPr>
              <a:t>частина</a:t>
            </a:r>
            <a:r>
              <a:rPr lang="ru-RU" dirty="0">
                <a:solidFill>
                  <a:srgbClr val="002060"/>
                </a:solidFill>
              </a:rPr>
              <a:t> ваших </a:t>
            </a:r>
            <a:r>
              <a:rPr lang="ru-RU" dirty="0" err="1">
                <a:solidFill>
                  <a:srgbClr val="002060"/>
                </a:solidFill>
              </a:rPr>
              <a:t>коштів</a:t>
            </a:r>
            <a:r>
              <a:rPr lang="ru-RU" dirty="0">
                <a:solidFill>
                  <a:srgbClr val="002060"/>
                </a:solidFill>
              </a:rPr>
              <a:t> </a:t>
            </a:r>
            <a:r>
              <a:rPr lang="ru-RU" dirty="0" err="1">
                <a:solidFill>
                  <a:srgbClr val="002060"/>
                </a:solidFill>
              </a:rPr>
              <a:t>йде</a:t>
            </a:r>
            <a:r>
              <a:rPr lang="ru-RU" dirty="0">
                <a:solidFill>
                  <a:srgbClr val="002060"/>
                </a:solidFill>
              </a:rPr>
              <a:t>, </a:t>
            </a:r>
            <a:r>
              <a:rPr lang="ru-RU" dirty="0" err="1">
                <a:solidFill>
                  <a:srgbClr val="002060"/>
                </a:solidFill>
              </a:rPr>
              <a:t>наприклад</a:t>
            </a:r>
            <a:r>
              <a:rPr lang="ru-RU" dirty="0">
                <a:solidFill>
                  <a:srgbClr val="002060"/>
                </a:solidFill>
              </a:rPr>
              <a:t>, на </a:t>
            </a:r>
            <a:r>
              <a:rPr lang="ru-RU" dirty="0" err="1">
                <a:solidFill>
                  <a:srgbClr val="002060"/>
                </a:solidFill>
              </a:rPr>
              <a:t>одяг</a:t>
            </a:r>
            <a:r>
              <a:rPr lang="ru-RU" dirty="0">
                <a:solidFill>
                  <a:srgbClr val="002060"/>
                </a:solidFill>
              </a:rPr>
              <a:t>. </a:t>
            </a:r>
            <a:r>
              <a:rPr lang="ru-RU" dirty="0" err="1">
                <a:solidFill>
                  <a:srgbClr val="002060"/>
                </a:solidFill>
              </a:rPr>
              <a:t>Розписаний</a:t>
            </a:r>
            <a:r>
              <a:rPr lang="ru-RU" dirty="0">
                <a:solidFill>
                  <a:srgbClr val="002060"/>
                </a:solidFill>
              </a:rPr>
              <a:t> </a:t>
            </a:r>
            <a:r>
              <a:rPr lang="ru-RU" dirty="0" err="1">
                <a:solidFill>
                  <a:srgbClr val="002060"/>
                </a:solidFill>
              </a:rPr>
              <a:t>особистий</a:t>
            </a:r>
            <a:r>
              <a:rPr lang="ru-RU" dirty="0">
                <a:solidFill>
                  <a:srgbClr val="002060"/>
                </a:solidFill>
              </a:rPr>
              <a:t> бюджет </a:t>
            </a:r>
            <a:r>
              <a:rPr lang="ru-RU" dirty="0" err="1">
                <a:solidFill>
                  <a:srgbClr val="002060"/>
                </a:solidFill>
              </a:rPr>
              <a:t>допоможе</a:t>
            </a:r>
            <a:r>
              <a:rPr lang="ru-RU" dirty="0">
                <a:solidFill>
                  <a:srgbClr val="002060"/>
                </a:solidFill>
              </a:rPr>
              <a:t> </a:t>
            </a:r>
            <a:r>
              <a:rPr lang="ru-RU" dirty="0" err="1">
                <a:solidFill>
                  <a:srgbClr val="002060"/>
                </a:solidFill>
              </a:rPr>
              <a:t>зрозуміти</a:t>
            </a:r>
            <a:r>
              <a:rPr lang="ru-RU" dirty="0">
                <a:solidFill>
                  <a:srgbClr val="002060"/>
                </a:solidFill>
              </a:rPr>
              <a:t> </a:t>
            </a:r>
            <a:r>
              <a:rPr lang="ru-RU" dirty="0" err="1">
                <a:solidFill>
                  <a:srgbClr val="002060"/>
                </a:solidFill>
              </a:rPr>
              <a:t>це</a:t>
            </a:r>
            <a:r>
              <a:rPr lang="ru-RU" dirty="0">
                <a:solidFill>
                  <a:srgbClr val="002060"/>
                </a:solidFill>
              </a:rPr>
              <a:t> і </a:t>
            </a:r>
            <a:r>
              <a:rPr lang="ru-RU" dirty="0" err="1">
                <a:solidFill>
                  <a:srgbClr val="002060"/>
                </a:solidFill>
              </a:rPr>
              <a:t>задуматись</a:t>
            </a:r>
            <a:r>
              <a:rPr lang="ru-RU" dirty="0">
                <a:solidFill>
                  <a:srgbClr val="002060"/>
                </a:solidFill>
              </a:rPr>
              <a:t> перед </a:t>
            </a:r>
            <a:r>
              <a:rPr lang="ru-RU" dirty="0" err="1">
                <a:solidFill>
                  <a:srgbClr val="002060"/>
                </a:solidFill>
              </a:rPr>
              <a:t>купівлею</a:t>
            </a:r>
            <a:r>
              <a:rPr lang="ru-RU" dirty="0">
                <a:solidFill>
                  <a:srgbClr val="002060"/>
                </a:solidFill>
              </a:rPr>
              <a:t> </a:t>
            </a:r>
            <a:r>
              <a:rPr lang="ru-RU" dirty="0" err="1">
                <a:solidFill>
                  <a:srgbClr val="002060"/>
                </a:solidFill>
              </a:rPr>
              <a:t>наступної</a:t>
            </a:r>
            <a:r>
              <a:rPr lang="ru-RU" dirty="0">
                <a:solidFill>
                  <a:srgbClr val="002060"/>
                </a:solidFill>
              </a:rPr>
              <a:t> сорочки </a:t>
            </a:r>
            <a:r>
              <a:rPr lang="ru-RU" dirty="0" err="1">
                <a:solidFill>
                  <a:srgbClr val="002060"/>
                </a:solidFill>
              </a:rPr>
              <a:t>чи</a:t>
            </a:r>
            <a:r>
              <a:rPr lang="ru-RU" dirty="0">
                <a:solidFill>
                  <a:srgbClr val="002060"/>
                </a:solidFill>
              </a:rPr>
              <a:t> </a:t>
            </a:r>
            <a:r>
              <a:rPr lang="ru-RU" dirty="0" err="1">
                <a:solidFill>
                  <a:srgbClr val="002060"/>
                </a:solidFill>
              </a:rPr>
              <a:t>плаття</a:t>
            </a:r>
            <a:r>
              <a:rPr lang="ru-RU" dirty="0">
                <a:solidFill>
                  <a:srgbClr val="002060"/>
                </a:solidFill>
              </a:rPr>
              <a:t>. Як </a:t>
            </a:r>
            <a:r>
              <a:rPr lang="ru-RU" dirty="0" err="1">
                <a:solidFill>
                  <a:srgbClr val="002060"/>
                </a:solidFill>
              </a:rPr>
              <a:t>наслідок</a:t>
            </a:r>
            <a:r>
              <a:rPr lang="ru-RU" dirty="0">
                <a:solidFill>
                  <a:srgbClr val="002060"/>
                </a:solidFill>
              </a:rPr>
              <a:t> — </a:t>
            </a:r>
            <a:r>
              <a:rPr lang="ru-RU" dirty="0" err="1">
                <a:solidFill>
                  <a:srgbClr val="002060"/>
                </a:solidFill>
              </a:rPr>
              <a:t>емоційних</a:t>
            </a:r>
            <a:r>
              <a:rPr lang="ru-RU" dirty="0">
                <a:solidFill>
                  <a:srgbClr val="002060"/>
                </a:solidFill>
              </a:rPr>
              <a:t> покупок стане </a:t>
            </a:r>
            <a:r>
              <a:rPr lang="ru-RU" dirty="0" err="1">
                <a:solidFill>
                  <a:srgbClr val="002060"/>
                </a:solidFill>
              </a:rPr>
              <a:t>менше</a:t>
            </a:r>
            <a:r>
              <a:rPr lang="ru-RU" dirty="0">
                <a:solidFill>
                  <a:srgbClr val="002060"/>
                </a:solidFill>
              </a:rPr>
              <a:t>.</a:t>
            </a:r>
          </a:p>
          <a:p>
            <a:endParaRPr lang="ru-RU" dirty="0">
              <a:solidFill>
                <a:srgbClr val="002060"/>
              </a:solidFill>
            </a:endParaRPr>
          </a:p>
          <a:p>
            <a:r>
              <a:rPr lang="ru-RU" b="1" dirty="0">
                <a:solidFill>
                  <a:srgbClr val="002060"/>
                </a:solidFill>
              </a:rPr>
              <a:t>2. </a:t>
            </a:r>
            <a:r>
              <a:rPr lang="ru-RU" b="1" dirty="0" err="1">
                <a:solidFill>
                  <a:srgbClr val="002060"/>
                </a:solidFill>
              </a:rPr>
              <a:t>Можливість</a:t>
            </a:r>
            <a:r>
              <a:rPr lang="ru-RU" b="1" dirty="0">
                <a:solidFill>
                  <a:srgbClr val="002060"/>
                </a:solidFill>
              </a:rPr>
              <a:t> </a:t>
            </a:r>
            <a:r>
              <a:rPr lang="ru-RU" b="1" dirty="0" err="1">
                <a:solidFill>
                  <a:srgbClr val="002060"/>
                </a:solidFill>
              </a:rPr>
              <a:t>заощаджувати</a:t>
            </a:r>
            <a:r>
              <a:rPr lang="ru-RU" b="1" dirty="0">
                <a:solidFill>
                  <a:srgbClr val="002060"/>
                </a:solidFill>
              </a:rPr>
              <a:t>. </a:t>
            </a:r>
            <a:r>
              <a:rPr lang="ru-RU" dirty="0">
                <a:solidFill>
                  <a:srgbClr val="002060"/>
                </a:solidFill>
              </a:rPr>
              <a:t>Разом </a:t>
            </a:r>
            <a:r>
              <a:rPr lang="ru-RU" dirty="0" err="1">
                <a:solidFill>
                  <a:srgbClr val="002060"/>
                </a:solidFill>
              </a:rPr>
              <a:t>зі</a:t>
            </a:r>
            <a:r>
              <a:rPr lang="ru-RU" dirty="0">
                <a:solidFill>
                  <a:srgbClr val="002060"/>
                </a:solidFill>
              </a:rPr>
              <a:t> </a:t>
            </a:r>
            <a:r>
              <a:rPr lang="ru-RU" dirty="0" err="1">
                <a:solidFill>
                  <a:srgbClr val="002060"/>
                </a:solidFill>
              </a:rPr>
              <a:t>зменшенням</a:t>
            </a:r>
            <a:r>
              <a:rPr lang="ru-RU" dirty="0">
                <a:solidFill>
                  <a:srgbClr val="002060"/>
                </a:solidFill>
              </a:rPr>
              <a:t> </a:t>
            </a:r>
            <a:r>
              <a:rPr lang="ru-RU" dirty="0" err="1">
                <a:solidFill>
                  <a:srgbClr val="002060"/>
                </a:solidFill>
              </a:rPr>
              <a:t>витрат</a:t>
            </a:r>
            <a:r>
              <a:rPr lang="ru-RU" dirty="0">
                <a:solidFill>
                  <a:srgbClr val="002060"/>
                </a:solidFill>
              </a:rPr>
              <a:t> приходить </a:t>
            </a:r>
            <a:r>
              <a:rPr lang="ru-RU" dirty="0" err="1">
                <a:solidFill>
                  <a:srgbClr val="002060"/>
                </a:solidFill>
              </a:rPr>
              <a:t>можливість</a:t>
            </a:r>
            <a:r>
              <a:rPr lang="ru-RU" dirty="0">
                <a:solidFill>
                  <a:srgbClr val="002060"/>
                </a:solidFill>
              </a:rPr>
              <a:t> </a:t>
            </a:r>
            <a:r>
              <a:rPr lang="ru-RU" dirty="0" err="1">
                <a:solidFill>
                  <a:srgbClr val="002060"/>
                </a:solidFill>
              </a:rPr>
              <a:t>більше</a:t>
            </a:r>
            <a:r>
              <a:rPr lang="ru-RU" dirty="0">
                <a:solidFill>
                  <a:srgbClr val="002060"/>
                </a:solidFill>
              </a:rPr>
              <a:t> </a:t>
            </a:r>
            <a:r>
              <a:rPr lang="ru-RU" dirty="0" err="1">
                <a:solidFill>
                  <a:srgbClr val="002060"/>
                </a:solidFill>
              </a:rPr>
              <a:t>відкладати</a:t>
            </a:r>
            <a:r>
              <a:rPr lang="ru-RU" dirty="0">
                <a:solidFill>
                  <a:srgbClr val="002060"/>
                </a:solidFill>
              </a:rPr>
              <a:t>. </a:t>
            </a:r>
            <a:r>
              <a:rPr lang="ru-RU" dirty="0" err="1">
                <a:solidFill>
                  <a:srgbClr val="002060"/>
                </a:solidFill>
              </a:rPr>
              <a:t>Крім</a:t>
            </a:r>
            <a:r>
              <a:rPr lang="ru-RU" dirty="0">
                <a:solidFill>
                  <a:srgbClr val="002060"/>
                </a:solidFill>
              </a:rPr>
              <a:t> того, </a:t>
            </a:r>
            <a:r>
              <a:rPr lang="ru-RU" dirty="0" err="1">
                <a:solidFill>
                  <a:srgbClr val="002060"/>
                </a:solidFill>
              </a:rPr>
              <a:t>ви</a:t>
            </a:r>
            <a:r>
              <a:rPr lang="ru-RU" dirty="0">
                <a:solidFill>
                  <a:srgbClr val="002060"/>
                </a:solidFill>
              </a:rPr>
              <a:t> </a:t>
            </a:r>
            <a:r>
              <a:rPr lang="ru-RU" dirty="0" err="1">
                <a:solidFill>
                  <a:srgbClr val="002060"/>
                </a:solidFill>
              </a:rPr>
              <a:t>знатимете</a:t>
            </a:r>
            <a:r>
              <a:rPr lang="ru-RU" dirty="0">
                <a:solidFill>
                  <a:srgbClr val="002060"/>
                </a:solidFill>
              </a:rPr>
              <a:t>, </a:t>
            </a:r>
            <a:r>
              <a:rPr lang="ru-RU" dirty="0" err="1">
                <a:solidFill>
                  <a:srgbClr val="002060"/>
                </a:solidFill>
              </a:rPr>
              <a:t>скільки</a:t>
            </a:r>
            <a:r>
              <a:rPr lang="ru-RU" dirty="0">
                <a:solidFill>
                  <a:srgbClr val="002060"/>
                </a:solidFill>
              </a:rPr>
              <a:t> </a:t>
            </a:r>
            <a:r>
              <a:rPr lang="ru-RU" dirty="0" err="1">
                <a:solidFill>
                  <a:srgbClr val="002060"/>
                </a:solidFill>
              </a:rPr>
              <a:t>саме</a:t>
            </a:r>
            <a:r>
              <a:rPr lang="ru-RU" dirty="0">
                <a:solidFill>
                  <a:srgbClr val="002060"/>
                </a:solidFill>
              </a:rPr>
              <a:t> </a:t>
            </a:r>
            <a:r>
              <a:rPr lang="ru-RU" dirty="0" err="1">
                <a:solidFill>
                  <a:srgbClr val="002060"/>
                </a:solidFill>
              </a:rPr>
              <a:t>заощадили</a:t>
            </a:r>
            <a:r>
              <a:rPr lang="ru-RU" dirty="0">
                <a:solidFill>
                  <a:srgbClr val="002060"/>
                </a:solidFill>
              </a:rPr>
              <a:t> кожного </a:t>
            </a:r>
            <a:r>
              <a:rPr lang="ru-RU" dirty="0" err="1">
                <a:solidFill>
                  <a:srgbClr val="002060"/>
                </a:solidFill>
              </a:rPr>
              <a:t>місяця</a:t>
            </a:r>
            <a:r>
              <a:rPr lang="ru-RU" dirty="0">
                <a:solidFill>
                  <a:srgbClr val="002060"/>
                </a:solidFill>
              </a:rPr>
              <a:t>, і </a:t>
            </a:r>
            <a:r>
              <a:rPr lang="ru-RU" dirty="0" err="1">
                <a:solidFill>
                  <a:srgbClr val="002060"/>
                </a:solidFill>
              </a:rPr>
              <a:t>зможете</a:t>
            </a:r>
            <a:r>
              <a:rPr lang="ru-RU" dirty="0">
                <a:solidFill>
                  <a:srgbClr val="002060"/>
                </a:solidFill>
              </a:rPr>
              <a:t> </a:t>
            </a:r>
            <a:r>
              <a:rPr lang="ru-RU" dirty="0" err="1">
                <a:solidFill>
                  <a:srgbClr val="002060"/>
                </a:solidFill>
              </a:rPr>
              <a:t>прогнозувати</a:t>
            </a:r>
            <a:r>
              <a:rPr lang="ru-RU" dirty="0">
                <a:solidFill>
                  <a:srgbClr val="002060"/>
                </a:solidFill>
              </a:rPr>
              <a:t> </a:t>
            </a:r>
            <a:r>
              <a:rPr lang="ru-RU" dirty="0" err="1">
                <a:solidFill>
                  <a:srgbClr val="002060"/>
                </a:solidFill>
              </a:rPr>
              <a:t>великі</a:t>
            </a:r>
            <a:r>
              <a:rPr lang="ru-RU" dirty="0">
                <a:solidFill>
                  <a:srgbClr val="002060"/>
                </a:solidFill>
              </a:rPr>
              <a:t> покупки.</a:t>
            </a:r>
          </a:p>
          <a:p>
            <a:endParaRPr lang="ru-RU" dirty="0">
              <a:solidFill>
                <a:srgbClr val="002060"/>
              </a:solidFill>
            </a:endParaRPr>
          </a:p>
          <a:p>
            <a:r>
              <a:rPr lang="ru-RU" b="1" dirty="0">
                <a:solidFill>
                  <a:srgbClr val="002060"/>
                </a:solidFill>
              </a:rPr>
              <a:t>3. </a:t>
            </a:r>
            <a:r>
              <a:rPr lang="ru-RU" b="1" dirty="0" err="1">
                <a:solidFill>
                  <a:srgbClr val="002060"/>
                </a:solidFill>
              </a:rPr>
              <a:t>Розуміння</a:t>
            </a:r>
            <a:r>
              <a:rPr lang="ru-RU" b="1" dirty="0">
                <a:solidFill>
                  <a:srgbClr val="002060"/>
                </a:solidFill>
              </a:rPr>
              <a:t> </a:t>
            </a:r>
            <a:r>
              <a:rPr lang="ru-RU" b="1" dirty="0" err="1">
                <a:solidFill>
                  <a:srgbClr val="002060"/>
                </a:solidFill>
              </a:rPr>
              <a:t>фінансового</a:t>
            </a:r>
            <a:r>
              <a:rPr lang="ru-RU" b="1" dirty="0">
                <a:solidFill>
                  <a:srgbClr val="002060"/>
                </a:solidFill>
              </a:rPr>
              <a:t> становища </a:t>
            </a:r>
            <a:r>
              <a:rPr lang="ru-RU" b="1" dirty="0" err="1">
                <a:solidFill>
                  <a:srgbClr val="002060"/>
                </a:solidFill>
              </a:rPr>
              <a:t>загалом</a:t>
            </a:r>
            <a:r>
              <a:rPr lang="ru-RU" b="1" dirty="0">
                <a:solidFill>
                  <a:srgbClr val="002060"/>
                </a:solidFill>
              </a:rPr>
              <a:t>. </a:t>
            </a:r>
            <a:r>
              <a:rPr lang="ru-RU" dirty="0" err="1">
                <a:solidFill>
                  <a:srgbClr val="002060"/>
                </a:solidFill>
              </a:rPr>
              <a:t>Зі</a:t>
            </a:r>
            <a:r>
              <a:rPr lang="ru-RU" dirty="0">
                <a:solidFill>
                  <a:srgbClr val="002060"/>
                </a:solidFill>
              </a:rPr>
              <a:t> </a:t>
            </a:r>
            <a:r>
              <a:rPr lang="ru-RU" dirty="0" err="1">
                <a:solidFill>
                  <a:srgbClr val="002060"/>
                </a:solidFill>
              </a:rPr>
              <a:t>знанням</a:t>
            </a:r>
            <a:r>
              <a:rPr lang="ru-RU" dirty="0">
                <a:solidFill>
                  <a:srgbClr val="002060"/>
                </a:solidFill>
              </a:rPr>
              <a:t> </a:t>
            </a:r>
            <a:r>
              <a:rPr lang="ru-RU" dirty="0" err="1">
                <a:solidFill>
                  <a:srgbClr val="002060"/>
                </a:solidFill>
              </a:rPr>
              <a:t>доходів</a:t>
            </a:r>
            <a:r>
              <a:rPr lang="ru-RU" dirty="0">
                <a:solidFill>
                  <a:srgbClr val="002060"/>
                </a:solidFill>
              </a:rPr>
              <a:t>, </a:t>
            </a:r>
            <a:r>
              <a:rPr lang="ru-RU" dirty="0" err="1">
                <a:solidFill>
                  <a:srgbClr val="002060"/>
                </a:solidFill>
              </a:rPr>
              <a:t>витрат</a:t>
            </a:r>
            <a:r>
              <a:rPr lang="ru-RU" dirty="0">
                <a:solidFill>
                  <a:srgbClr val="002060"/>
                </a:solidFill>
              </a:rPr>
              <a:t> та </a:t>
            </a:r>
            <a:r>
              <a:rPr lang="ru-RU" dirty="0" err="1">
                <a:solidFill>
                  <a:srgbClr val="002060"/>
                </a:solidFill>
              </a:rPr>
              <a:t>цілей</a:t>
            </a:r>
            <a:r>
              <a:rPr lang="ru-RU" dirty="0">
                <a:solidFill>
                  <a:srgbClr val="002060"/>
                </a:solidFill>
              </a:rPr>
              <a:t> </a:t>
            </a:r>
            <a:r>
              <a:rPr lang="ru-RU" dirty="0" err="1">
                <a:solidFill>
                  <a:srgbClr val="002060"/>
                </a:solidFill>
              </a:rPr>
              <a:t>ви</a:t>
            </a:r>
            <a:r>
              <a:rPr lang="ru-RU" dirty="0">
                <a:solidFill>
                  <a:srgbClr val="002060"/>
                </a:solidFill>
              </a:rPr>
              <a:t> почнете </a:t>
            </a:r>
            <a:r>
              <a:rPr lang="ru-RU" dirty="0" err="1">
                <a:solidFill>
                  <a:srgbClr val="002060"/>
                </a:solidFill>
              </a:rPr>
              <a:t>більш</a:t>
            </a:r>
            <a:r>
              <a:rPr lang="ru-RU" dirty="0">
                <a:solidFill>
                  <a:srgbClr val="002060"/>
                </a:solidFill>
              </a:rPr>
              <a:t> </a:t>
            </a:r>
            <a:r>
              <a:rPr lang="ru-RU" dirty="0" err="1">
                <a:solidFill>
                  <a:srgbClr val="002060"/>
                </a:solidFill>
              </a:rPr>
              <a:t>чітко</a:t>
            </a:r>
            <a:r>
              <a:rPr lang="ru-RU" dirty="0">
                <a:solidFill>
                  <a:srgbClr val="002060"/>
                </a:solidFill>
              </a:rPr>
              <a:t> </a:t>
            </a:r>
            <a:r>
              <a:rPr lang="ru-RU" dirty="0" err="1">
                <a:solidFill>
                  <a:srgbClr val="002060"/>
                </a:solidFill>
              </a:rPr>
              <a:t>формулювати</a:t>
            </a:r>
            <a:r>
              <a:rPr lang="ru-RU" dirty="0">
                <a:solidFill>
                  <a:srgbClr val="002060"/>
                </a:solidFill>
              </a:rPr>
              <a:t> </a:t>
            </a:r>
            <a:r>
              <a:rPr lang="ru-RU" dirty="0" err="1">
                <a:solidFill>
                  <a:srgbClr val="002060"/>
                </a:solidFill>
              </a:rPr>
              <a:t>свої</a:t>
            </a:r>
            <a:r>
              <a:rPr lang="ru-RU" dirty="0">
                <a:solidFill>
                  <a:srgbClr val="002060"/>
                </a:solidFill>
              </a:rPr>
              <a:t> потреби. </a:t>
            </a:r>
            <a:r>
              <a:rPr lang="ru-RU" dirty="0" err="1">
                <a:solidFill>
                  <a:srgbClr val="002060"/>
                </a:solidFill>
              </a:rPr>
              <a:t>Наприклад</a:t>
            </a:r>
            <a:r>
              <a:rPr lang="ru-RU" dirty="0">
                <a:solidFill>
                  <a:srgbClr val="002060"/>
                </a:solidFill>
              </a:rPr>
              <a:t>, у вас є </a:t>
            </a:r>
            <a:r>
              <a:rPr lang="ru-RU" dirty="0" err="1">
                <a:solidFill>
                  <a:srgbClr val="002060"/>
                </a:solidFill>
              </a:rPr>
              <a:t>бажання</a:t>
            </a:r>
            <a:r>
              <a:rPr lang="ru-RU" dirty="0">
                <a:solidFill>
                  <a:srgbClr val="002060"/>
                </a:solidFill>
              </a:rPr>
              <a:t> </a:t>
            </a:r>
            <a:r>
              <a:rPr lang="ru-RU" dirty="0" err="1">
                <a:solidFill>
                  <a:srgbClr val="002060"/>
                </a:solidFill>
              </a:rPr>
              <a:t>відкладати</a:t>
            </a:r>
            <a:r>
              <a:rPr lang="ru-RU" dirty="0">
                <a:solidFill>
                  <a:srgbClr val="002060"/>
                </a:solidFill>
              </a:rPr>
              <a:t> </a:t>
            </a:r>
            <a:r>
              <a:rPr lang="ru-RU" dirty="0" err="1">
                <a:solidFill>
                  <a:srgbClr val="002060"/>
                </a:solidFill>
              </a:rPr>
              <a:t>більше</a:t>
            </a:r>
            <a:r>
              <a:rPr lang="ru-RU" dirty="0">
                <a:solidFill>
                  <a:srgbClr val="002060"/>
                </a:solidFill>
              </a:rPr>
              <a:t>. Бюджет </a:t>
            </a:r>
            <a:r>
              <a:rPr lang="ru-RU" dirty="0" err="1">
                <a:solidFill>
                  <a:srgbClr val="002060"/>
                </a:solidFill>
              </a:rPr>
              <a:t>допоможе</a:t>
            </a:r>
            <a:r>
              <a:rPr lang="ru-RU" dirty="0">
                <a:solidFill>
                  <a:srgbClr val="002060"/>
                </a:solidFill>
              </a:rPr>
              <a:t> </a:t>
            </a:r>
            <a:r>
              <a:rPr lang="ru-RU" dirty="0" err="1">
                <a:solidFill>
                  <a:srgbClr val="002060"/>
                </a:solidFill>
              </a:rPr>
              <a:t>зрозуміти</a:t>
            </a:r>
            <a:r>
              <a:rPr lang="ru-RU" dirty="0">
                <a:solidFill>
                  <a:srgbClr val="002060"/>
                </a:solidFill>
              </a:rPr>
              <a:t>, </a:t>
            </a:r>
            <a:r>
              <a:rPr lang="ru-RU" dirty="0" err="1">
                <a:solidFill>
                  <a:srgbClr val="002060"/>
                </a:solidFill>
              </a:rPr>
              <a:t>що</a:t>
            </a:r>
            <a:r>
              <a:rPr lang="ru-RU" dirty="0">
                <a:solidFill>
                  <a:srgbClr val="002060"/>
                </a:solidFill>
              </a:rPr>
              <a:t> для </a:t>
            </a:r>
            <a:r>
              <a:rPr lang="ru-RU" dirty="0" err="1">
                <a:solidFill>
                  <a:srgbClr val="002060"/>
                </a:solidFill>
              </a:rPr>
              <a:t>цього</a:t>
            </a:r>
            <a:r>
              <a:rPr lang="ru-RU" dirty="0">
                <a:solidFill>
                  <a:srgbClr val="002060"/>
                </a:solidFill>
              </a:rPr>
              <a:t> </a:t>
            </a:r>
            <a:r>
              <a:rPr lang="ru-RU" dirty="0" err="1">
                <a:solidFill>
                  <a:srgbClr val="002060"/>
                </a:solidFill>
              </a:rPr>
              <a:t>краще</a:t>
            </a:r>
            <a:r>
              <a:rPr lang="ru-RU" dirty="0">
                <a:solidFill>
                  <a:srgbClr val="002060"/>
                </a:solidFill>
              </a:rPr>
              <a:t>: </a:t>
            </a:r>
            <a:r>
              <a:rPr lang="ru-RU" dirty="0" err="1">
                <a:solidFill>
                  <a:srgbClr val="002060"/>
                </a:solidFill>
              </a:rPr>
              <a:t>економити</a:t>
            </a:r>
            <a:r>
              <a:rPr lang="ru-RU" dirty="0">
                <a:solidFill>
                  <a:srgbClr val="002060"/>
                </a:solidFill>
              </a:rPr>
              <a:t> </a:t>
            </a:r>
            <a:r>
              <a:rPr lang="ru-RU" dirty="0" err="1">
                <a:solidFill>
                  <a:srgbClr val="002060"/>
                </a:solidFill>
              </a:rPr>
              <a:t>чи</a:t>
            </a:r>
            <a:r>
              <a:rPr lang="ru-RU" dirty="0">
                <a:solidFill>
                  <a:srgbClr val="002060"/>
                </a:solidFill>
              </a:rPr>
              <a:t> </a:t>
            </a:r>
            <a:r>
              <a:rPr lang="ru-RU" dirty="0" err="1">
                <a:solidFill>
                  <a:srgbClr val="002060"/>
                </a:solidFill>
              </a:rPr>
              <a:t>знайти</a:t>
            </a:r>
            <a:r>
              <a:rPr lang="ru-RU" dirty="0">
                <a:solidFill>
                  <a:srgbClr val="002060"/>
                </a:solidFill>
              </a:rPr>
              <a:t> </a:t>
            </a:r>
            <a:r>
              <a:rPr lang="ru-RU" dirty="0" err="1">
                <a:solidFill>
                  <a:srgbClr val="002060"/>
                </a:solidFill>
              </a:rPr>
              <a:t>додатковий</a:t>
            </a:r>
            <a:r>
              <a:rPr lang="ru-RU" dirty="0">
                <a:solidFill>
                  <a:srgbClr val="002060"/>
                </a:solidFill>
              </a:rPr>
              <a:t> </a:t>
            </a:r>
            <a:r>
              <a:rPr lang="ru-RU" dirty="0" err="1">
                <a:solidFill>
                  <a:srgbClr val="002060"/>
                </a:solidFill>
              </a:rPr>
              <a:t>прибуток</a:t>
            </a:r>
            <a:r>
              <a:rPr lang="ru-RU" dirty="0">
                <a:solidFill>
                  <a:srgbClr val="002060"/>
                </a:solidFill>
              </a:rPr>
              <a:t>. </a:t>
            </a:r>
            <a:r>
              <a:rPr lang="ru-RU" dirty="0" err="1">
                <a:solidFill>
                  <a:srgbClr val="002060"/>
                </a:solidFill>
              </a:rPr>
              <a:t>Бо</a:t>
            </a:r>
            <a:r>
              <a:rPr lang="ru-RU" dirty="0">
                <a:solidFill>
                  <a:srgbClr val="002060"/>
                </a:solidFill>
              </a:rPr>
              <a:t> перший </a:t>
            </a:r>
            <a:r>
              <a:rPr lang="ru-RU" dirty="0" err="1">
                <a:solidFill>
                  <a:srgbClr val="002060"/>
                </a:solidFill>
              </a:rPr>
              <a:t>варіант</a:t>
            </a:r>
            <a:r>
              <a:rPr lang="ru-RU" dirty="0">
                <a:solidFill>
                  <a:srgbClr val="002060"/>
                </a:solidFill>
              </a:rPr>
              <a:t> часто </a:t>
            </a:r>
            <a:r>
              <a:rPr lang="ru-RU" dirty="0" err="1">
                <a:solidFill>
                  <a:srgbClr val="002060"/>
                </a:solidFill>
              </a:rPr>
              <a:t>менш</a:t>
            </a:r>
            <a:r>
              <a:rPr lang="ru-RU" dirty="0">
                <a:solidFill>
                  <a:srgbClr val="002060"/>
                </a:solidFill>
              </a:rPr>
              <a:t> </a:t>
            </a:r>
            <a:r>
              <a:rPr lang="ru-RU" dirty="0" err="1">
                <a:solidFill>
                  <a:srgbClr val="002060"/>
                </a:solidFill>
              </a:rPr>
              <a:t>доцільний</a:t>
            </a:r>
            <a:r>
              <a:rPr lang="ru-RU" dirty="0">
                <a:solidFill>
                  <a:srgbClr val="002060"/>
                </a:solidFill>
              </a:rPr>
              <a:t>. </a:t>
            </a:r>
            <a:r>
              <a:rPr lang="ru-RU" dirty="0" err="1">
                <a:solidFill>
                  <a:srgbClr val="002060"/>
                </a:solidFill>
              </a:rPr>
              <a:t>Якщо</a:t>
            </a:r>
            <a:r>
              <a:rPr lang="ru-RU" dirty="0">
                <a:solidFill>
                  <a:srgbClr val="002060"/>
                </a:solidFill>
              </a:rPr>
              <a:t> </a:t>
            </a:r>
            <a:r>
              <a:rPr lang="ru-RU" dirty="0" err="1">
                <a:solidFill>
                  <a:srgbClr val="002060"/>
                </a:solidFill>
              </a:rPr>
              <a:t>ви</a:t>
            </a:r>
            <a:r>
              <a:rPr lang="ru-RU" dirty="0">
                <a:solidFill>
                  <a:srgbClr val="002060"/>
                </a:solidFill>
              </a:rPr>
              <a:t>, </a:t>
            </a:r>
            <a:r>
              <a:rPr lang="ru-RU" dirty="0" err="1">
                <a:solidFill>
                  <a:srgbClr val="002060"/>
                </a:solidFill>
              </a:rPr>
              <a:t>наприклад</a:t>
            </a:r>
            <a:r>
              <a:rPr lang="ru-RU" dirty="0">
                <a:solidFill>
                  <a:srgbClr val="002060"/>
                </a:solidFill>
              </a:rPr>
              <a:t>, живете у </a:t>
            </a:r>
            <a:r>
              <a:rPr lang="ru-RU" dirty="0" err="1">
                <a:solidFill>
                  <a:srgbClr val="002060"/>
                </a:solidFill>
              </a:rPr>
              <a:t>Києві</a:t>
            </a:r>
            <a:r>
              <a:rPr lang="ru-RU" dirty="0">
                <a:solidFill>
                  <a:srgbClr val="002060"/>
                </a:solidFill>
              </a:rPr>
              <a:t>, </a:t>
            </a:r>
            <a:r>
              <a:rPr lang="ru-RU" dirty="0" err="1">
                <a:solidFill>
                  <a:srgbClr val="002060"/>
                </a:solidFill>
              </a:rPr>
              <a:t>знімаєте</a:t>
            </a:r>
            <a:r>
              <a:rPr lang="ru-RU" dirty="0">
                <a:solidFill>
                  <a:srgbClr val="002060"/>
                </a:solidFill>
              </a:rPr>
              <a:t> квартиру та </a:t>
            </a:r>
            <a:r>
              <a:rPr lang="ru-RU" dirty="0" err="1">
                <a:solidFill>
                  <a:srgbClr val="002060"/>
                </a:solidFill>
              </a:rPr>
              <a:t>отримуєте</a:t>
            </a:r>
            <a:r>
              <a:rPr lang="ru-RU" dirty="0">
                <a:solidFill>
                  <a:srgbClr val="002060"/>
                </a:solidFill>
              </a:rPr>
              <a:t> 9 </a:t>
            </a:r>
            <a:r>
              <a:rPr lang="ru-RU" dirty="0" err="1">
                <a:solidFill>
                  <a:srgbClr val="002060"/>
                </a:solidFill>
              </a:rPr>
              <a:t>тисяч</a:t>
            </a:r>
            <a:r>
              <a:rPr lang="ru-RU" dirty="0">
                <a:solidFill>
                  <a:srgbClr val="002060"/>
                </a:solidFill>
              </a:rPr>
              <a:t> </a:t>
            </a:r>
            <a:r>
              <a:rPr lang="ru-RU" dirty="0" err="1">
                <a:solidFill>
                  <a:srgbClr val="002060"/>
                </a:solidFill>
              </a:rPr>
              <a:t>грн</a:t>
            </a:r>
            <a:r>
              <a:rPr lang="ru-RU" dirty="0">
                <a:solidFill>
                  <a:srgbClr val="002060"/>
                </a:solidFill>
              </a:rPr>
              <a:t>, у </a:t>
            </a:r>
            <a:r>
              <a:rPr lang="ru-RU" dirty="0" err="1">
                <a:solidFill>
                  <a:srgbClr val="002060"/>
                </a:solidFill>
              </a:rPr>
              <a:t>цій</a:t>
            </a:r>
            <a:r>
              <a:rPr lang="ru-RU" dirty="0">
                <a:solidFill>
                  <a:srgbClr val="002060"/>
                </a:solidFill>
              </a:rPr>
              <a:t> </a:t>
            </a:r>
            <a:r>
              <a:rPr lang="ru-RU" dirty="0" err="1">
                <a:solidFill>
                  <a:srgbClr val="002060"/>
                </a:solidFill>
              </a:rPr>
              <a:t>ситуації</a:t>
            </a:r>
            <a:r>
              <a:rPr lang="ru-RU" dirty="0">
                <a:solidFill>
                  <a:srgbClr val="002060"/>
                </a:solidFill>
              </a:rPr>
              <a:t> складно </a:t>
            </a:r>
            <a:r>
              <a:rPr lang="ru-RU" dirty="0" err="1">
                <a:solidFill>
                  <a:srgbClr val="002060"/>
                </a:solidFill>
              </a:rPr>
              <a:t>накопичити</a:t>
            </a:r>
            <a:r>
              <a:rPr lang="ru-RU" dirty="0">
                <a:solidFill>
                  <a:srgbClr val="002060"/>
                </a:solidFill>
              </a:rPr>
              <a:t> на </a:t>
            </a:r>
            <a:r>
              <a:rPr lang="ru-RU" dirty="0" err="1">
                <a:solidFill>
                  <a:srgbClr val="002060"/>
                </a:solidFill>
              </a:rPr>
              <a:t>нову</a:t>
            </a:r>
            <a:r>
              <a:rPr lang="ru-RU" dirty="0">
                <a:solidFill>
                  <a:srgbClr val="002060"/>
                </a:solidFill>
              </a:rPr>
              <a:t> машину.</a:t>
            </a:r>
          </a:p>
          <a:p>
            <a:endParaRPr lang="ru-RU" dirty="0">
              <a:solidFill>
                <a:srgbClr val="002060"/>
              </a:solidFill>
            </a:endParaRPr>
          </a:p>
          <a:p>
            <a:r>
              <a:rPr lang="ru-RU" b="1" dirty="0">
                <a:solidFill>
                  <a:srgbClr val="002060"/>
                </a:solidFill>
              </a:rPr>
              <a:t>4. </a:t>
            </a:r>
            <a:r>
              <a:rPr lang="ru-RU" b="1" dirty="0" err="1">
                <a:solidFill>
                  <a:srgbClr val="002060"/>
                </a:solidFill>
              </a:rPr>
              <a:t>Впевненість</a:t>
            </a:r>
            <a:r>
              <a:rPr lang="ru-RU" b="1" dirty="0">
                <a:solidFill>
                  <a:srgbClr val="002060"/>
                </a:solidFill>
              </a:rPr>
              <a:t> у </a:t>
            </a:r>
            <a:r>
              <a:rPr lang="ru-RU" b="1" dirty="0" err="1">
                <a:solidFill>
                  <a:srgbClr val="002060"/>
                </a:solidFill>
              </a:rPr>
              <a:t>завтрашньому</a:t>
            </a:r>
            <a:r>
              <a:rPr lang="ru-RU" b="1" dirty="0">
                <a:solidFill>
                  <a:srgbClr val="002060"/>
                </a:solidFill>
              </a:rPr>
              <a:t> </a:t>
            </a:r>
            <a:r>
              <a:rPr lang="ru-RU" b="1" dirty="0" err="1">
                <a:solidFill>
                  <a:srgbClr val="002060"/>
                </a:solidFill>
              </a:rPr>
              <a:t>дні</a:t>
            </a:r>
            <a:r>
              <a:rPr lang="ru-RU" b="1" dirty="0">
                <a:solidFill>
                  <a:srgbClr val="002060"/>
                </a:solidFill>
              </a:rPr>
              <a:t>. </a:t>
            </a:r>
            <a:r>
              <a:rPr lang="ru-RU" dirty="0">
                <a:solidFill>
                  <a:srgbClr val="002060"/>
                </a:solidFill>
              </a:rPr>
              <a:t>Ви </a:t>
            </a:r>
            <a:r>
              <a:rPr lang="ru-RU" dirty="0" err="1">
                <a:solidFill>
                  <a:srgbClr val="002060"/>
                </a:solidFill>
              </a:rPr>
              <a:t>завжди</a:t>
            </a:r>
            <a:r>
              <a:rPr lang="ru-RU" dirty="0">
                <a:solidFill>
                  <a:srgbClr val="002060"/>
                </a:solidFill>
              </a:rPr>
              <a:t> </a:t>
            </a:r>
            <a:r>
              <a:rPr lang="ru-RU" dirty="0" err="1">
                <a:solidFill>
                  <a:srgbClr val="002060"/>
                </a:solidFill>
              </a:rPr>
              <a:t>знаєте</a:t>
            </a:r>
            <a:r>
              <a:rPr lang="ru-RU" dirty="0">
                <a:solidFill>
                  <a:srgbClr val="002060"/>
                </a:solidFill>
              </a:rPr>
              <a:t>, </a:t>
            </a:r>
            <a:r>
              <a:rPr lang="ru-RU" dirty="0" err="1">
                <a:solidFill>
                  <a:srgbClr val="002060"/>
                </a:solidFill>
              </a:rPr>
              <a:t>скільки</a:t>
            </a:r>
            <a:r>
              <a:rPr lang="ru-RU" dirty="0">
                <a:solidFill>
                  <a:srgbClr val="002060"/>
                </a:solidFill>
              </a:rPr>
              <a:t> у вас грошей. А </a:t>
            </a:r>
            <a:r>
              <a:rPr lang="ru-RU" dirty="0" err="1">
                <a:solidFill>
                  <a:srgbClr val="002060"/>
                </a:solidFill>
              </a:rPr>
              <a:t>отже</a:t>
            </a:r>
            <a:r>
              <a:rPr lang="ru-RU" dirty="0">
                <a:solidFill>
                  <a:srgbClr val="002060"/>
                </a:solidFill>
              </a:rPr>
              <a:t>, можете </a:t>
            </a:r>
            <a:r>
              <a:rPr lang="ru-RU" dirty="0" err="1">
                <a:solidFill>
                  <a:srgbClr val="002060"/>
                </a:solidFill>
              </a:rPr>
              <a:t>розподілити</a:t>
            </a:r>
            <a:r>
              <a:rPr lang="ru-RU" dirty="0">
                <a:solidFill>
                  <a:srgbClr val="002060"/>
                </a:solidFill>
              </a:rPr>
              <a:t> </a:t>
            </a:r>
            <a:r>
              <a:rPr lang="ru-RU" dirty="0" err="1">
                <a:solidFill>
                  <a:srgbClr val="002060"/>
                </a:solidFill>
              </a:rPr>
              <a:t>їх</a:t>
            </a:r>
            <a:r>
              <a:rPr lang="ru-RU" dirty="0">
                <a:solidFill>
                  <a:srgbClr val="002060"/>
                </a:solidFill>
              </a:rPr>
              <a:t> так, </a:t>
            </a:r>
            <a:r>
              <a:rPr lang="ru-RU" dirty="0" err="1">
                <a:solidFill>
                  <a:srgbClr val="002060"/>
                </a:solidFill>
              </a:rPr>
              <a:t>щоб</a:t>
            </a:r>
            <a:r>
              <a:rPr lang="ru-RU" dirty="0">
                <a:solidFill>
                  <a:srgbClr val="002060"/>
                </a:solidFill>
              </a:rPr>
              <a:t> не </a:t>
            </a:r>
            <a:r>
              <a:rPr lang="ru-RU" dirty="0" err="1">
                <a:solidFill>
                  <a:srgbClr val="002060"/>
                </a:solidFill>
              </a:rPr>
              <a:t>голодувати</a:t>
            </a:r>
            <a:r>
              <a:rPr lang="ru-RU" dirty="0">
                <a:solidFill>
                  <a:srgbClr val="002060"/>
                </a:solidFill>
              </a:rPr>
              <a:t> за </a:t>
            </a:r>
            <a:r>
              <a:rPr lang="ru-RU" dirty="0" err="1">
                <a:solidFill>
                  <a:srgbClr val="002060"/>
                </a:solidFill>
              </a:rPr>
              <a:t>тиждень</a:t>
            </a:r>
            <a:r>
              <a:rPr lang="ru-RU" dirty="0">
                <a:solidFill>
                  <a:srgbClr val="002060"/>
                </a:solidFill>
              </a:rPr>
              <a:t> до </a:t>
            </a:r>
            <a:r>
              <a:rPr lang="ru-RU" dirty="0" err="1">
                <a:solidFill>
                  <a:srgbClr val="002060"/>
                </a:solidFill>
              </a:rPr>
              <a:t>зарплати</a:t>
            </a:r>
            <a:r>
              <a:rPr lang="ru-RU" dirty="0">
                <a:solidFill>
                  <a:srgbClr val="002060"/>
                </a:solidFill>
              </a:rPr>
              <a:t>.</a:t>
            </a:r>
          </a:p>
          <a:p>
            <a:endParaRPr lang="ru-RU" dirty="0">
              <a:solidFill>
                <a:srgbClr val="002060"/>
              </a:solidFill>
            </a:endParaRPr>
          </a:p>
          <a:p>
            <a:r>
              <a:rPr lang="ru-RU" b="1" dirty="0">
                <a:solidFill>
                  <a:srgbClr val="002060"/>
                </a:solidFill>
              </a:rPr>
              <a:t>5. </a:t>
            </a:r>
            <a:r>
              <a:rPr lang="ru-RU" b="1" dirty="0" err="1">
                <a:solidFill>
                  <a:srgbClr val="002060"/>
                </a:solidFill>
              </a:rPr>
              <a:t>Особистий</a:t>
            </a:r>
            <a:r>
              <a:rPr lang="ru-RU" b="1" dirty="0">
                <a:solidFill>
                  <a:srgbClr val="002060"/>
                </a:solidFill>
              </a:rPr>
              <a:t> бюджет як </a:t>
            </a:r>
            <a:r>
              <a:rPr lang="ru-RU" b="1" dirty="0" err="1">
                <a:solidFill>
                  <a:srgbClr val="002060"/>
                </a:solidFill>
              </a:rPr>
              <a:t>інструмент</a:t>
            </a:r>
            <a:r>
              <a:rPr lang="ru-RU" b="1" dirty="0">
                <a:solidFill>
                  <a:srgbClr val="002060"/>
                </a:solidFill>
              </a:rPr>
              <a:t> </a:t>
            </a:r>
            <a:r>
              <a:rPr lang="ru-RU" b="1" dirty="0" err="1">
                <a:solidFill>
                  <a:srgbClr val="002060"/>
                </a:solidFill>
              </a:rPr>
              <a:t>досягнення</a:t>
            </a:r>
            <a:r>
              <a:rPr lang="ru-RU" b="1" dirty="0">
                <a:solidFill>
                  <a:srgbClr val="002060"/>
                </a:solidFill>
              </a:rPr>
              <a:t> </a:t>
            </a:r>
            <a:r>
              <a:rPr lang="ru-RU" b="1" dirty="0" err="1">
                <a:solidFill>
                  <a:srgbClr val="002060"/>
                </a:solidFill>
              </a:rPr>
              <a:t>своїх</a:t>
            </a:r>
            <a:r>
              <a:rPr lang="ru-RU" b="1" dirty="0">
                <a:solidFill>
                  <a:srgbClr val="002060"/>
                </a:solidFill>
              </a:rPr>
              <a:t> </a:t>
            </a:r>
            <a:r>
              <a:rPr lang="ru-RU" b="1" dirty="0" err="1">
                <a:solidFill>
                  <a:srgbClr val="002060"/>
                </a:solidFill>
              </a:rPr>
              <a:t>цілей</a:t>
            </a:r>
            <a:r>
              <a:rPr lang="ru-RU" b="1" dirty="0">
                <a:solidFill>
                  <a:srgbClr val="002060"/>
                </a:solidFill>
              </a:rPr>
              <a:t>. </a:t>
            </a:r>
            <a:r>
              <a:rPr lang="ru-RU" dirty="0" err="1">
                <a:solidFill>
                  <a:srgbClr val="002060"/>
                </a:solidFill>
              </a:rPr>
              <a:t>Спочатку</a:t>
            </a:r>
            <a:r>
              <a:rPr lang="ru-RU" dirty="0">
                <a:solidFill>
                  <a:srgbClr val="002060"/>
                </a:solidFill>
              </a:rPr>
              <a:t> </a:t>
            </a:r>
            <a:r>
              <a:rPr lang="ru-RU" dirty="0" err="1">
                <a:solidFill>
                  <a:srgbClr val="002060"/>
                </a:solidFill>
              </a:rPr>
              <a:t>ви</a:t>
            </a:r>
            <a:r>
              <a:rPr lang="ru-RU" dirty="0">
                <a:solidFill>
                  <a:srgbClr val="002060"/>
                </a:solidFill>
              </a:rPr>
              <a:t> </a:t>
            </a:r>
            <a:r>
              <a:rPr lang="ru-RU" dirty="0" err="1">
                <a:solidFill>
                  <a:srgbClr val="002060"/>
                </a:solidFill>
              </a:rPr>
              <a:t>формуєте</a:t>
            </a:r>
            <a:r>
              <a:rPr lang="ru-RU" dirty="0">
                <a:solidFill>
                  <a:srgbClr val="002060"/>
                </a:solidFill>
              </a:rPr>
              <a:t> </a:t>
            </a:r>
            <a:r>
              <a:rPr lang="ru-RU" dirty="0" err="1">
                <a:solidFill>
                  <a:srgbClr val="002060"/>
                </a:solidFill>
              </a:rPr>
              <a:t>резервний</a:t>
            </a:r>
            <a:r>
              <a:rPr lang="ru-RU" dirty="0">
                <a:solidFill>
                  <a:srgbClr val="002060"/>
                </a:solidFill>
              </a:rPr>
              <a:t> фонд, </a:t>
            </a:r>
            <a:r>
              <a:rPr lang="ru-RU" dirty="0" err="1">
                <a:solidFill>
                  <a:srgbClr val="002060"/>
                </a:solidFill>
              </a:rPr>
              <a:t>потім</a:t>
            </a:r>
            <a:r>
              <a:rPr lang="ru-RU" dirty="0">
                <a:solidFill>
                  <a:srgbClr val="002060"/>
                </a:solidFill>
              </a:rPr>
              <a:t> </a:t>
            </a:r>
            <a:r>
              <a:rPr lang="ru-RU" dirty="0" err="1">
                <a:solidFill>
                  <a:srgbClr val="002060"/>
                </a:solidFill>
              </a:rPr>
              <a:t>збираєте</a:t>
            </a:r>
            <a:r>
              <a:rPr lang="ru-RU" dirty="0">
                <a:solidFill>
                  <a:srgbClr val="002060"/>
                </a:solidFill>
              </a:rPr>
              <a:t> на </a:t>
            </a:r>
            <a:r>
              <a:rPr lang="ru-RU" dirty="0" err="1">
                <a:solidFill>
                  <a:srgbClr val="002060"/>
                </a:solidFill>
              </a:rPr>
              <a:t>відпочинок</a:t>
            </a:r>
            <a:r>
              <a:rPr lang="ru-RU" dirty="0">
                <a:solidFill>
                  <a:srgbClr val="002060"/>
                </a:solidFill>
              </a:rPr>
              <a:t> на </a:t>
            </a:r>
            <a:r>
              <a:rPr lang="ru-RU" dirty="0" err="1">
                <a:solidFill>
                  <a:srgbClr val="002060"/>
                </a:solidFill>
              </a:rPr>
              <a:t>морі</a:t>
            </a:r>
            <a:r>
              <a:rPr lang="ru-RU" dirty="0">
                <a:solidFill>
                  <a:srgbClr val="002060"/>
                </a:solidFill>
              </a:rPr>
              <a:t> </a:t>
            </a:r>
            <a:r>
              <a:rPr lang="ru-RU" dirty="0" err="1">
                <a:solidFill>
                  <a:srgbClr val="002060"/>
                </a:solidFill>
              </a:rPr>
              <a:t>чи</a:t>
            </a:r>
            <a:r>
              <a:rPr lang="ru-RU" dirty="0">
                <a:solidFill>
                  <a:srgbClr val="002060"/>
                </a:solidFill>
              </a:rPr>
              <a:t> в Карпатах, а з часом ставите </a:t>
            </a:r>
            <a:r>
              <a:rPr lang="ru-RU" dirty="0" err="1">
                <a:solidFill>
                  <a:srgbClr val="002060"/>
                </a:solidFill>
              </a:rPr>
              <a:t>такі</a:t>
            </a:r>
            <a:r>
              <a:rPr lang="ru-RU" dirty="0">
                <a:solidFill>
                  <a:srgbClr val="002060"/>
                </a:solidFill>
              </a:rPr>
              <a:t> </a:t>
            </a:r>
            <a:r>
              <a:rPr lang="ru-RU" dirty="0" err="1">
                <a:solidFill>
                  <a:srgbClr val="002060"/>
                </a:solidFill>
              </a:rPr>
              <a:t>масштабні</a:t>
            </a:r>
            <a:r>
              <a:rPr lang="ru-RU" dirty="0">
                <a:solidFill>
                  <a:srgbClr val="002060"/>
                </a:solidFill>
              </a:rPr>
              <a:t> </a:t>
            </a:r>
            <a:r>
              <a:rPr lang="ru-RU" dirty="0" err="1">
                <a:solidFill>
                  <a:srgbClr val="002060"/>
                </a:solidFill>
              </a:rPr>
              <a:t>цілі</a:t>
            </a:r>
            <a:r>
              <a:rPr lang="ru-RU" dirty="0">
                <a:solidFill>
                  <a:srgbClr val="002060"/>
                </a:solidFill>
              </a:rPr>
              <a:t> як </a:t>
            </a:r>
            <a:r>
              <a:rPr lang="ru-RU" dirty="0" err="1">
                <a:solidFill>
                  <a:srgbClr val="002060"/>
                </a:solidFill>
              </a:rPr>
              <a:t>автівка</a:t>
            </a:r>
            <a:r>
              <a:rPr lang="ru-RU" dirty="0">
                <a:solidFill>
                  <a:srgbClr val="002060"/>
                </a:solidFill>
              </a:rPr>
              <a:t> </a:t>
            </a:r>
            <a:r>
              <a:rPr lang="ru-RU" dirty="0" err="1">
                <a:solidFill>
                  <a:srgbClr val="002060"/>
                </a:solidFill>
              </a:rPr>
              <a:t>чи</a:t>
            </a:r>
            <a:r>
              <a:rPr lang="ru-RU" dirty="0">
                <a:solidFill>
                  <a:srgbClr val="002060"/>
                </a:solidFill>
              </a:rPr>
              <a:t> </a:t>
            </a:r>
            <a:r>
              <a:rPr lang="ru-RU" dirty="0" err="1">
                <a:solidFill>
                  <a:srgbClr val="002060"/>
                </a:solidFill>
              </a:rPr>
              <a:t>навіть</a:t>
            </a:r>
            <a:r>
              <a:rPr lang="ru-RU" dirty="0">
                <a:solidFill>
                  <a:srgbClr val="002060"/>
                </a:solidFill>
              </a:rPr>
              <a:t> </a:t>
            </a:r>
            <a:r>
              <a:rPr lang="ru-RU" dirty="0" err="1">
                <a:solidFill>
                  <a:srgbClr val="002060"/>
                </a:solidFill>
              </a:rPr>
              <a:t>житло</a:t>
            </a:r>
            <a:r>
              <a:rPr lang="ru-RU" dirty="0">
                <a:solidFill>
                  <a:srgbClr val="002060"/>
                </a:solidFill>
              </a:rPr>
              <a:t> для </a:t>
            </a:r>
            <a:r>
              <a:rPr lang="ru-RU" dirty="0" err="1">
                <a:solidFill>
                  <a:srgbClr val="002060"/>
                </a:solidFill>
              </a:rPr>
              <a:t>родини</a:t>
            </a:r>
            <a:r>
              <a:rPr lang="ru-RU" dirty="0">
                <a:solidFill>
                  <a:srgbClr val="002060"/>
                </a:solidFill>
              </a:rPr>
              <a:t>.</a:t>
            </a:r>
            <a:endParaRPr lang="uk-UA" dirty="0">
              <a:solidFill>
                <a:srgbClr val="002060"/>
              </a:solidFill>
            </a:endParaRPr>
          </a:p>
        </p:txBody>
      </p:sp>
    </p:spTree>
    <p:extLst>
      <p:ext uri="{BB962C8B-B14F-4D97-AF65-F5344CB8AC3E}">
        <p14:creationId xmlns:p14="http://schemas.microsoft.com/office/powerpoint/2010/main" val="14834157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2172" y="480204"/>
            <a:ext cx="9786508" cy="925902"/>
          </a:xfrm>
        </p:spPr>
        <p:txBody>
          <a:bodyPr>
            <a:noAutofit/>
          </a:bodyPr>
          <a:lstStyle/>
          <a:p>
            <a:pPr algn="just"/>
            <a:r>
              <a:rPr lang="ru-RU" sz="2800" dirty="0">
                <a:solidFill>
                  <a:srgbClr val="002060"/>
                </a:solidFill>
              </a:rPr>
              <a:t>Є </a:t>
            </a:r>
            <a:r>
              <a:rPr lang="ru-RU" sz="2800" dirty="0" err="1">
                <a:solidFill>
                  <a:srgbClr val="002060"/>
                </a:solidFill>
              </a:rPr>
              <a:t>декілька</a:t>
            </a:r>
            <a:r>
              <a:rPr lang="ru-RU" sz="2800" dirty="0">
                <a:solidFill>
                  <a:srgbClr val="002060"/>
                </a:solidFill>
              </a:rPr>
              <a:t> </a:t>
            </a:r>
            <a:r>
              <a:rPr lang="ru-RU" sz="2800" dirty="0" err="1">
                <a:solidFill>
                  <a:srgbClr val="002060"/>
                </a:solidFill>
              </a:rPr>
              <a:t>способів</a:t>
            </a:r>
            <a:r>
              <a:rPr lang="ru-RU" sz="2800" dirty="0">
                <a:solidFill>
                  <a:srgbClr val="002060"/>
                </a:solidFill>
              </a:rPr>
              <a:t> </a:t>
            </a:r>
            <a:r>
              <a:rPr lang="ru-RU" sz="2800" dirty="0" err="1">
                <a:solidFill>
                  <a:srgbClr val="002060"/>
                </a:solidFill>
              </a:rPr>
              <a:t>ведення</a:t>
            </a:r>
            <a:r>
              <a:rPr lang="ru-RU" sz="2800" dirty="0">
                <a:solidFill>
                  <a:srgbClr val="002060"/>
                </a:solidFill>
              </a:rPr>
              <a:t> </a:t>
            </a:r>
            <a:r>
              <a:rPr lang="ru-RU" sz="2800" dirty="0" err="1">
                <a:solidFill>
                  <a:srgbClr val="002060"/>
                </a:solidFill>
              </a:rPr>
              <a:t>особистого</a:t>
            </a:r>
            <a:r>
              <a:rPr lang="ru-RU" sz="2800" dirty="0">
                <a:solidFill>
                  <a:srgbClr val="002060"/>
                </a:solidFill>
              </a:rPr>
              <a:t> (</a:t>
            </a:r>
            <a:r>
              <a:rPr lang="ru-RU" sz="2800" dirty="0" err="1">
                <a:solidFill>
                  <a:srgbClr val="002060"/>
                </a:solidFill>
              </a:rPr>
              <a:t>сімейного</a:t>
            </a:r>
            <a:r>
              <a:rPr lang="ru-RU" sz="2800" dirty="0">
                <a:solidFill>
                  <a:srgbClr val="002060"/>
                </a:solidFill>
              </a:rPr>
              <a:t>) бюджету, </a:t>
            </a:r>
            <a:r>
              <a:rPr lang="ru-RU" sz="2800" dirty="0" err="1">
                <a:solidFill>
                  <a:srgbClr val="002060"/>
                </a:solidFill>
              </a:rPr>
              <a:t>які</a:t>
            </a:r>
            <a:r>
              <a:rPr lang="ru-RU" sz="2800" dirty="0">
                <a:solidFill>
                  <a:srgbClr val="002060"/>
                </a:solidFill>
              </a:rPr>
              <a:t> </a:t>
            </a:r>
            <a:r>
              <a:rPr lang="ru-RU" sz="2800" dirty="0" err="1">
                <a:solidFill>
                  <a:srgbClr val="002060"/>
                </a:solidFill>
              </a:rPr>
              <a:t>умовно</a:t>
            </a:r>
            <a:r>
              <a:rPr lang="ru-RU" sz="2800" dirty="0">
                <a:solidFill>
                  <a:srgbClr val="002060"/>
                </a:solidFill>
              </a:rPr>
              <a:t> </a:t>
            </a:r>
            <a:r>
              <a:rPr lang="ru-RU" sz="2800" dirty="0" err="1">
                <a:solidFill>
                  <a:srgbClr val="002060"/>
                </a:solidFill>
              </a:rPr>
              <a:t>можна</a:t>
            </a:r>
            <a:r>
              <a:rPr lang="ru-RU" sz="2800" dirty="0">
                <a:solidFill>
                  <a:srgbClr val="002060"/>
                </a:solidFill>
              </a:rPr>
              <a:t> </a:t>
            </a:r>
            <a:r>
              <a:rPr lang="ru-RU" sz="2800" dirty="0" err="1">
                <a:solidFill>
                  <a:srgbClr val="002060"/>
                </a:solidFill>
              </a:rPr>
              <a:t>представити</a:t>
            </a:r>
            <a:r>
              <a:rPr lang="ru-RU" sz="2800" dirty="0">
                <a:solidFill>
                  <a:srgbClr val="002060"/>
                </a:solidFill>
              </a:rPr>
              <a:t> таким </a:t>
            </a:r>
            <a:r>
              <a:rPr lang="ru-RU" sz="2800" dirty="0" smtClean="0">
                <a:solidFill>
                  <a:srgbClr val="002060"/>
                </a:solidFill>
              </a:rPr>
              <a:t>чином</a:t>
            </a:r>
            <a:r>
              <a:rPr lang="ru-RU" sz="2800" dirty="0">
                <a:solidFill>
                  <a:srgbClr val="002060"/>
                </a:solidFill>
              </a:rPr>
              <a:t/>
            </a:r>
            <a:br>
              <a:rPr lang="ru-RU" sz="2800" dirty="0">
                <a:solidFill>
                  <a:srgbClr val="002060"/>
                </a:solidFill>
              </a:rPr>
            </a:br>
            <a:endParaRPr lang="uk-UA" sz="2800" dirty="0">
              <a:solidFill>
                <a:srgbClr val="002060"/>
              </a:solidFill>
            </a:endParaRPr>
          </a:p>
        </p:txBody>
      </p:sp>
      <p:pic>
        <p:nvPicPr>
          <p:cNvPr id="4" name="Рисунок 3"/>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49829"/>
          <a:stretch/>
        </p:blipFill>
        <p:spPr>
          <a:xfrm>
            <a:off x="1350972" y="1406106"/>
            <a:ext cx="5662302" cy="2569940"/>
          </a:xfrm>
          <a:prstGeom prst="rect">
            <a:avLst/>
          </a:prstGeom>
        </p:spPr>
      </p:pic>
      <p:pic>
        <p:nvPicPr>
          <p:cNvPr id="3" name="Рисунок 2"/>
          <p:cNvPicPr>
            <a:picLocks noChangeAspect="1"/>
          </p:cNvPicPr>
          <p:nvPr/>
        </p:nvPicPr>
        <p:blipFill>
          <a:blip r:embed="rId4"/>
          <a:stretch>
            <a:fillRect/>
          </a:stretch>
        </p:blipFill>
        <p:spPr>
          <a:xfrm>
            <a:off x="7684444" y="1661240"/>
            <a:ext cx="3245226" cy="4347713"/>
          </a:xfrm>
          <a:prstGeom prst="rect">
            <a:avLst/>
          </a:prstGeom>
        </p:spPr>
      </p:pic>
      <p:pic>
        <p:nvPicPr>
          <p:cNvPr id="12" name="Рисунок 11"/>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49415"/>
          <a:stretch/>
        </p:blipFill>
        <p:spPr>
          <a:xfrm>
            <a:off x="271994" y="3976046"/>
            <a:ext cx="5757870" cy="2591930"/>
          </a:xfrm>
          <a:prstGeom prst="rect">
            <a:avLst/>
          </a:prstGeom>
        </p:spPr>
      </p:pic>
    </p:spTree>
    <p:extLst>
      <p:ext uri="{BB962C8B-B14F-4D97-AF65-F5344CB8AC3E}">
        <p14:creationId xmlns:p14="http://schemas.microsoft.com/office/powerpoint/2010/main" val="37695102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199" y="351294"/>
            <a:ext cx="7581901" cy="5355312"/>
          </a:xfrm>
          <a:prstGeom prst="rect">
            <a:avLst/>
          </a:prstGeom>
        </p:spPr>
        <p:txBody>
          <a:bodyPr wrap="square">
            <a:spAutoFit/>
          </a:bodyPr>
          <a:lstStyle/>
          <a:p>
            <a:pPr algn="ctr"/>
            <a:r>
              <a:rPr lang="uk-UA" sz="2400" b="1" dirty="0" smtClean="0">
                <a:solidFill>
                  <a:srgbClr val="0070C0"/>
                </a:solidFill>
                <a:latin typeface="Roboto"/>
              </a:rPr>
              <a:t>Особистий </a:t>
            </a:r>
            <a:r>
              <a:rPr lang="uk-UA" sz="2400" b="1" dirty="0">
                <a:solidFill>
                  <a:srgbClr val="0070C0"/>
                </a:solidFill>
                <a:latin typeface="Roboto"/>
              </a:rPr>
              <a:t>бюджет: з чого почати?</a:t>
            </a:r>
            <a:endParaRPr lang="uk-UA" sz="2400" dirty="0">
              <a:solidFill>
                <a:srgbClr val="0070C0"/>
              </a:solidFill>
              <a:latin typeface="Roboto"/>
            </a:endParaRPr>
          </a:p>
          <a:p>
            <a:r>
              <a:rPr lang="uk-UA" sz="2000" dirty="0">
                <a:solidFill>
                  <a:srgbClr val="002060"/>
                </a:solidFill>
                <a:latin typeface="Verdana" panose="020B0604030504040204" pitchFamily="34" charset="0"/>
              </a:rPr>
              <a:t>По-перше, потрібно обрати спосіб ведення бюджету. Залежно від ваших цілей та рівня знань, фінансовий радник  Любомир Остапів виділяє 4 основних способи:</a:t>
            </a:r>
          </a:p>
          <a:p>
            <a:r>
              <a:rPr lang="uk-UA" sz="2000" b="1" dirty="0">
                <a:solidFill>
                  <a:srgbClr val="002060"/>
                </a:solidFill>
                <a:latin typeface="Verdana" panose="020B0604030504040204" pitchFamily="34" charset="0"/>
              </a:rPr>
              <a:t>1. Простий, або «для чайників».</a:t>
            </a:r>
            <a:r>
              <a:rPr lang="uk-UA" sz="2000" dirty="0">
                <a:solidFill>
                  <a:srgbClr val="002060"/>
                </a:solidFill>
                <a:latin typeface="Verdana" panose="020B0604030504040204" pitchFamily="34" charset="0"/>
              </a:rPr>
              <a:t> Легкий варіант, потребує лише запису витрат.</a:t>
            </a:r>
          </a:p>
          <a:p>
            <a:r>
              <a:rPr lang="uk-UA" sz="2000" b="1" dirty="0">
                <a:solidFill>
                  <a:srgbClr val="002060"/>
                </a:solidFill>
                <a:latin typeface="Verdana" panose="020B0604030504040204" pitchFamily="34" charset="0"/>
              </a:rPr>
              <a:t>2. Класичний.</a:t>
            </a:r>
            <a:r>
              <a:rPr lang="uk-UA" sz="2000" dirty="0">
                <a:solidFill>
                  <a:srgbClr val="002060"/>
                </a:solidFill>
                <a:latin typeface="Verdana" panose="020B0604030504040204" pitchFamily="34" charset="0"/>
              </a:rPr>
              <a:t> Потрібно фіксувати ще й доходи. Спосіб також підходить для новачків. Він не важчий за перший, зате завдяки йому ви зрозумієте, скільки ви відкладаєте та як співвідносяться ваші витрати з прибутками.</a:t>
            </a:r>
          </a:p>
          <a:p>
            <a:r>
              <a:rPr lang="uk-UA" sz="2000" b="1" dirty="0">
                <a:solidFill>
                  <a:srgbClr val="002060"/>
                </a:solidFill>
                <a:latin typeface="Verdana" panose="020B0604030504040204" pitchFamily="34" charset="0"/>
              </a:rPr>
              <a:t>3. «Не парюсь».</a:t>
            </a:r>
            <a:r>
              <a:rPr lang="uk-UA" sz="2000" dirty="0">
                <a:solidFill>
                  <a:srgbClr val="002060"/>
                </a:solidFill>
                <a:latin typeface="Verdana" panose="020B0604030504040204" pitchFamily="34" charset="0"/>
              </a:rPr>
              <a:t> Метод, який вимагає найменше часу та зусиль. Але й надає мінімум інформації.</a:t>
            </a:r>
          </a:p>
          <a:p>
            <a:r>
              <a:rPr lang="uk-UA" sz="2000" b="1" dirty="0">
                <a:solidFill>
                  <a:srgbClr val="002060"/>
                </a:solidFill>
                <a:latin typeface="Verdana" panose="020B0604030504040204" pitchFamily="34" charset="0"/>
              </a:rPr>
              <a:t>4. «Експерт».</a:t>
            </a:r>
            <a:r>
              <a:rPr lang="uk-UA" sz="2000" dirty="0">
                <a:solidFill>
                  <a:srgbClr val="002060"/>
                </a:solidFill>
                <a:latin typeface="Verdana" panose="020B0604030504040204" pitchFamily="34" charset="0"/>
              </a:rPr>
              <a:t> Цей спосіб вимагає більше знань та зусиль. Він </a:t>
            </a:r>
            <a:r>
              <a:rPr lang="uk-UA" sz="2000" dirty="0" err="1">
                <a:solidFill>
                  <a:srgbClr val="002060"/>
                </a:solidFill>
                <a:latin typeface="Verdana" panose="020B0604030504040204" pitchFamily="34" charset="0"/>
              </a:rPr>
              <a:t>підійде</a:t>
            </a:r>
            <a:r>
              <a:rPr lang="uk-UA" sz="2000" dirty="0">
                <a:solidFill>
                  <a:srgbClr val="002060"/>
                </a:solidFill>
                <a:latin typeface="Verdana" panose="020B0604030504040204" pitchFamily="34" charset="0"/>
              </a:rPr>
              <a:t> людям з економічною освітою, інвесторам або тим, хто дуже цікавиться темою особистого бюджету.</a:t>
            </a:r>
            <a:endParaRPr lang="uk-UA" sz="2000" b="0" i="0" dirty="0">
              <a:solidFill>
                <a:srgbClr val="002060"/>
              </a:solidFill>
              <a:effectLst/>
              <a:latin typeface="Verdana" panose="020B0604030504040204" pitchFamily="34" charset="0"/>
            </a:endParaRPr>
          </a:p>
        </p:txBody>
      </p:sp>
      <p:sp>
        <p:nvSpPr>
          <p:cNvPr id="3" name="Прямоугольник 2"/>
          <p:cNvSpPr/>
          <p:nvPr/>
        </p:nvSpPr>
        <p:spPr>
          <a:xfrm>
            <a:off x="16563975" y="11273135"/>
            <a:ext cx="1850742" cy="2585323"/>
          </a:xfrm>
          <a:prstGeom prst="rect">
            <a:avLst/>
          </a:prstGeom>
        </p:spPr>
        <p:txBody>
          <a:bodyPr wrap="square">
            <a:spAutoFit/>
          </a:bodyPr>
          <a:lstStyle/>
          <a:p>
            <a:r>
              <a:rPr lang="ru-RU" dirty="0" err="1">
                <a:solidFill>
                  <a:srgbClr val="002060"/>
                </a:solidFill>
              </a:rPr>
              <a:t>український</a:t>
            </a:r>
            <a:r>
              <a:rPr lang="ru-RU" dirty="0">
                <a:solidFill>
                  <a:srgbClr val="002060"/>
                </a:solidFill>
              </a:rPr>
              <a:t> </a:t>
            </a:r>
            <a:r>
              <a:rPr lang="ru-RU" dirty="0" err="1">
                <a:solidFill>
                  <a:srgbClr val="002060"/>
                </a:solidFill>
              </a:rPr>
              <a:t>фінансист</a:t>
            </a:r>
            <a:r>
              <a:rPr lang="ru-RU" dirty="0">
                <a:solidFill>
                  <a:srgbClr val="002060"/>
                </a:solidFill>
              </a:rPr>
              <a:t>, </a:t>
            </a:r>
            <a:r>
              <a:rPr lang="ru-RU" dirty="0" err="1">
                <a:solidFill>
                  <a:srgbClr val="002060"/>
                </a:solidFill>
              </a:rPr>
              <a:t>підприємець</a:t>
            </a:r>
            <a:r>
              <a:rPr lang="ru-RU" dirty="0">
                <a:solidFill>
                  <a:srgbClr val="002060"/>
                </a:solidFill>
              </a:rPr>
              <a:t>, </a:t>
            </a:r>
            <a:r>
              <a:rPr lang="ru-RU" dirty="0" err="1">
                <a:solidFill>
                  <a:srgbClr val="002060"/>
                </a:solidFill>
              </a:rPr>
              <a:t>громадський</a:t>
            </a:r>
            <a:r>
              <a:rPr lang="ru-RU" dirty="0">
                <a:solidFill>
                  <a:srgbClr val="002060"/>
                </a:solidFill>
              </a:rPr>
              <a:t> </a:t>
            </a:r>
            <a:r>
              <a:rPr lang="ru-RU" dirty="0" err="1">
                <a:solidFill>
                  <a:srgbClr val="002060"/>
                </a:solidFill>
              </a:rPr>
              <a:t>діяч</a:t>
            </a:r>
            <a:r>
              <a:rPr lang="ru-RU" dirty="0">
                <a:solidFill>
                  <a:srgbClr val="002060"/>
                </a:solidFill>
              </a:rPr>
              <a:t>, популяризатор </a:t>
            </a:r>
            <a:r>
              <a:rPr lang="ru-RU" dirty="0" err="1">
                <a:solidFill>
                  <a:srgbClr val="002060"/>
                </a:solidFill>
              </a:rPr>
              <a:t>фінансової</a:t>
            </a:r>
            <a:r>
              <a:rPr lang="ru-RU" dirty="0">
                <a:solidFill>
                  <a:srgbClr val="002060"/>
                </a:solidFill>
              </a:rPr>
              <a:t> </a:t>
            </a:r>
            <a:r>
              <a:rPr lang="ru-RU" dirty="0" err="1">
                <a:solidFill>
                  <a:srgbClr val="002060"/>
                </a:solidFill>
              </a:rPr>
              <a:t>грамотності</a:t>
            </a:r>
            <a:r>
              <a:rPr lang="ru-RU" dirty="0">
                <a:solidFill>
                  <a:srgbClr val="002060"/>
                </a:solidFill>
              </a:rPr>
              <a:t> та автор книг.</a:t>
            </a:r>
            <a:endParaRPr lang="uk-UA" dirty="0">
              <a:solidFill>
                <a:srgbClr val="002060"/>
              </a:solidFill>
            </a:endParaRPr>
          </a:p>
        </p:txBody>
      </p:sp>
      <p:pic>
        <p:nvPicPr>
          <p:cNvPr id="1026" name="Picture 2" descr="https://static.yakaboo.ua/media/entity/author/_/1/_1_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52230" y="861248"/>
            <a:ext cx="2463800" cy="3855712"/>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647722" y="4862036"/>
            <a:ext cx="4272816" cy="1323439"/>
          </a:xfrm>
          <a:prstGeom prst="rect">
            <a:avLst/>
          </a:prstGeom>
        </p:spPr>
        <p:txBody>
          <a:bodyPr wrap="square">
            <a:spAutoFit/>
          </a:bodyPr>
          <a:lstStyle/>
          <a:p>
            <a:r>
              <a:rPr lang="uk-UA" sz="1600" dirty="0">
                <a:solidFill>
                  <a:srgbClr val="002060"/>
                </a:solidFill>
              </a:rPr>
              <a:t>український фінансист, підприємець, громадський діяч, популяризатор фінансової грамотності та автор </a:t>
            </a:r>
            <a:r>
              <a:rPr lang="uk-UA" sz="1600" dirty="0" smtClean="0">
                <a:solidFill>
                  <a:srgbClr val="002060"/>
                </a:solidFill>
              </a:rPr>
              <a:t>книг, засновник </a:t>
            </a:r>
            <a:r>
              <a:rPr lang="uk-UA" sz="1600" dirty="0">
                <a:solidFill>
                  <a:srgbClr val="002060"/>
                </a:solidFill>
              </a:rPr>
              <a:t>освітнього </a:t>
            </a:r>
            <a:r>
              <a:rPr lang="uk-UA" sz="1600" dirty="0" err="1">
                <a:solidFill>
                  <a:srgbClr val="002060"/>
                </a:solidFill>
              </a:rPr>
              <a:t>проєкту</a:t>
            </a:r>
            <a:r>
              <a:rPr lang="uk-UA" sz="1600" dirty="0">
                <a:solidFill>
                  <a:srgbClr val="002060"/>
                </a:solidFill>
              </a:rPr>
              <a:t> "Сімейний Бюджет"</a:t>
            </a:r>
          </a:p>
        </p:txBody>
      </p:sp>
    </p:spTree>
    <p:extLst>
      <p:ext uri="{BB962C8B-B14F-4D97-AF65-F5344CB8AC3E}">
        <p14:creationId xmlns:p14="http://schemas.microsoft.com/office/powerpoint/2010/main" val="34633657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2641" y="363156"/>
            <a:ext cx="10110159" cy="4154984"/>
          </a:xfrm>
          <a:prstGeom prst="rect">
            <a:avLst/>
          </a:prstGeom>
        </p:spPr>
        <p:txBody>
          <a:bodyPr wrap="square">
            <a:spAutoFit/>
          </a:bodyPr>
          <a:lstStyle/>
          <a:p>
            <a:pPr algn="ctr"/>
            <a:r>
              <a:rPr lang="uk-UA" sz="2400" b="1" dirty="0">
                <a:solidFill>
                  <a:srgbClr val="0070C0"/>
                </a:solidFill>
                <a:latin typeface="Roboto"/>
              </a:rPr>
              <a:t>Простий спосіб вести особистий бюджет</a:t>
            </a:r>
            <a:endParaRPr lang="uk-UA" sz="2400" dirty="0">
              <a:solidFill>
                <a:srgbClr val="0070C0"/>
              </a:solidFill>
              <a:latin typeface="Roboto"/>
            </a:endParaRPr>
          </a:p>
          <a:p>
            <a:pPr algn="just"/>
            <a:r>
              <a:rPr lang="uk-UA" sz="2000" dirty="0">
                <a:solidFill>
                  <a:srgbClr val="002060"/>
                </a:solidFill>
                <a:latin typeface="Verdana" panose="020B0604030504040204" pitchFamily="34" charset="0"/>
              </a:rPr>
              <a:t>Для початку визначте 10-12 категорій витрат. Поділіть їх на </a:t>
            </a:r>
            <a:r>
              <a:rPr lang="uk-UA" sz="2000" b="1" dirty="0">
                <a:solidFill>
                  <a:srgbClr val="002060"/>
                </a:solidFill>
                <a:latin typeface="Verdana" panose="020B0604030504040204" pitchFamily="34" charset="0"/>
              </a:rPr>
              <a:t>регулярні</a:t>
            </a:r>
            <a:r>
              <a:rPr lang="uk-UA" sz="2000" dirty="0">
                <a:solidFill>
                  <a:srgbClr val="002060"/>
                </a:solidFill>
                <a:latin typeface="Verdana" panose="020B0604030504040204" pitchFamily="34" charset="0"/>
              </a:rPr>
              <a:t> (їжа, комунальні послуги, одяг та взуття і </a:t>
            </a:r>
            <a:r>
              <a:rPr lang="uk-UA" sz="2000" dirty="0" err="1">
                <a:solidFill>
                  <a:srgbClr val="002060"/>
                </a:solidFill>
                <a:latin typeface="Verdana" panose="020B0604030504040204" pitchFamily="34" charset="0"/>
              </a:rPr>
              <a:t>т.д</a:t>
            </a:r>
            <a:r>
              <a:rPr lang="uk-UA" sz="2000" dirty="0">
                <a:solidFill>
                  <a:srgbClr val="002060"/>
                </a:solidFill>
                <a:latin typeface="Verdana" panose="020B0604030504040204" pitchFamily="34" charset="0"/>
              </a:rPr>
              <a:t>.) та </a:t>
            </a:r>
            <a:r>
              <a:rPr lang="uk-UA" sz="2000" b="1" dirty="0">
                <a:solidFill>
                  <a:srgbClr val="002060"/>
                </a:solidFill>
                <a:latin typeface="Verdana" panose="020B0604030504040204" pitchFamily="34" charset="0"/>
              </a:rPr>
              <a:t>емоційні</a:t>
            </a:r>
            <a:r>
              <a:rPr lang="uk-UA" sz="2000" dirty="0">
                <a:solidFill>
                  <a:srgbClr val="002060"/>
                </a:solidFill>
                <a:latin typeface="Verdana" panose="020B0604030504040204" pitchFamily="34" charset="0"/>
              </a:rPr>
              <a:t> (розваги, подорожі, благодійність, техніка тощо). Це відокремлення потрібне, щоб побачити свій прожитковий мінімум на місяць. Бо витрати другої групи можуть викривлювати статистику одного місяця і створити плутанину у бюджеті, якщо змішати їх з регулярними витратами.</a:t>
            </a:r>
          </a:p>
          <a:p>
            <a:pPr algn="just"/>
            <a:r>
              <a:rPr lang="uk-UA" sz="2000" b="1" dirty="0">
                <a:solidFill>
                  <a:srgbClr val="002060"/>
                </a:solidFill>
                <a:latin typeface="Verdana" panose="020B0604030504040204" pitchFamily="34" charset="0"/>
              </a:rPr>
              <a:t>Як аналізувати?</a:t>
            </a:r>
            <a:r>
              <a:rPr lang="uk-UA" sz="2000" dirty="0">
                <a:solidFill>
                  <a:srgbClr val="002060"/>
                </a:solidFill>
                <a:latin typeface="Verdana" panose="020B0604030504040204" pitchFamily="34" charset="0"/>
              </a:rPr>
              <a:t> У кінці місяця (а ще краще — трьох) підрахуйте свої витрати у кожній категорії. Можливо, на щось ви витрачаєте більше, ніж хотіли б? Якщо це так, спитайте себе:</a:t>
            </a:r>
          </a:p>
          <a:p>
            <a:pPr algn="just"/>
            <a:r>
              <a:rPr lang="uk-UA" sz="2000" dirty="0" smtClean="0">
                <a:solidFill>
                  <a:srgbClr val="002060"/>
                </a:solidFill>
                <a:latin typeface="Verdana" panose="020B0604030504040204" pitchFamily="34" charset="0"/>
              </a:rPr>
              <a:t>•чому </a:t>
            </a:r>
            <a:r>
              <a:rPr lang="uk-UA" sz="2000" dirty="0">
                <a:solidFill>
                  <a:srgbClr val="002060"/>
                </a:solidFill>
                <a:latin typeface="Verdana" panose="020B0604030504040204" pitchFamily="34" charset="0"/>
              </a:rPr>
              <a:t>на цю категорію йде саме стільки грошей;</a:t>
            </a:r>
            <a:br>
              <a:rPr lang="uk-UA" sz="2000" dirty="0">
                <a:solidFill>
                  <a:srgbClr val="002060"/>
                </a:solidFill>
                <a:latin typeface="Verdana" panose="020B0604030504040204" pitchFamily="34" charset="0"/>
              </a:rPr>
            </a:br>
            <a:r>
              <a:rPr lang="uk-UA" sz="2000" dirty="0" smtClean="0">
                <a:solidFill>
                  <a:srgbClr val="002060"/>
                </a:solidFill>
                <a:latin typeface="Verdana" panose="020B0604030504040204" pitchFamily="34" charset="0"/>
              </a:rPr>
              <a:t>•чи </a:t>
            </a:r>
            <a:r>
              <a:rPr lang="uk-UA" sz="2000" dirty="0">
                <a:solidFill>
                  <a:srgbClr val="002060"/>
                </a:solidFill>
                <a:latin typeface="Verdana" panose="020B0604030504040204" pitchFamily="34" charset="0"/>
              </a:rPr>
              <a:t>можливо скоротити витрати.</a:t>
            </a:r>
            <a:endParaRPr lang="uk-UA" sz="2000" b="0" i="0" dirty="0">
              <a:solidFill>
                <a:srgbClr val="002060"/>
              </a:solidFill>
              <a:effectLst/>
              <a:latin typeface="Verdana" panose="020B0604030504040204" pitchFamily="34" charset="0"/>
            </a:endParaRPr>
          </a:p>
        </p:txBody>
      </p:sp>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1980" y="4438290"/>
            <a:ext cx="4340225"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29612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197346"/>
            <a:ext cx="11487150" cy="4770537"/>
          </a:xfrm>
          <a:prstGeom prst="rect">
            <a:avLst/>
          </a:prstGeom>
        </p:spPr>
        <p:txBody>
          <a:bodyPr wrap="square">
            <a:spAutoFit/>
          </a:bodyPr>
          <a:lstStyle/>
          <a:p>
            <a:pPr algn="ctr"/>
            <a:r>
              <a:rPr lang="uk-UA" sz="2400" b="1" dirty="0">
                <a:solidFill>
                  <a:srgbClr val="0070C0"/>
                </a:solidFill>
                <a:latin typeface="Roboto"/>
              </a:rPr>
              <a:t>Класичний спосіб вести особистий бюджет</a:t>
            </a:r>
            <a:endParaRPr lang="uk-UA" sz="2400" dirty="0">
              <a:solidFill>
                <a:srgbClr val="0070C0"/>
              </a:solidFill>
              <a:latin typeface="Roboto"/>
            </a:endParaRPr>
          </a:p>
          <a:p>
            <a:pPr algn="just"/>
            <a:r>
              <a:rPr lang="uk-UA" sz="2000" dirty="0">
                <a:solidFill>
                  <a:srgbClr val="002060"/>
                </a:solidFill>
                <a:latin typeface="Verdana" panose="020B0604030504040204" pitchFamily="34" charset="0"/>
              </a:rPr>
              <a:t>Правила ті ж самі, що й для простого способу. Тільки крім витрат, потрібно записувати ще й доходи. Для них також краще зробити окремі категорії: зарплата, гонорари за підробітки, відсотки по кредиту тощо. Якщо ви інвестуєте гроші, зробіть окремий </a:t>
            </a:r>
            <a:r>
              <a:rPr lang="uk-UA" sz="2000" dirty="0" smtClean="0">
                <a:solidFill>
                  <a:srgbClr val="002060"/>
                </a:solidFill>
                <a:latin typeface="Verdana" panose="020B0604030504040204" pitchFamily="34" charset="0"/>
              </a:rPr>
              <a:t>пункт «</a:t>
            </a:r>
            <a:r>
              <a:rPr lang="uk-UA" sz="2000" dirty="0">
                <a:solidFill>
                  <a:srgbClr val="002060"/>
                </a:solidFill>
                <a:latin typeface="Verdana" panose="020B0604030504040204" pitchFamily="34" charset="0"/>
              </a:rPr>
              <a:t>Інвестиції» та розділіть його на </a:t>
            </a:r>
            <a:r>
              <a:rPr lang="uk-UA" sz="2000" dirty="0" err="1">
                <a:solidFill>
                  <a:srgbClr val="002060"/>
                </a:solidFill>
                <a:latin typeface="Verdana" panose="020B0604030504040204" pitchFamily="34" charset="0"/>
              </a:rPr>
              <a:t>підкатегорії</a:t>
            </a:r>
            <a:r>
              <a:rPr lang="uk-UA" sz="2000" dirty="0">
                <a:solidFill>
                  <a:srgbClr val="002060"/>
                </a:solidFill>
                <a:latin typeface="Verdana" panose="020B0604030504040204" pitchFamily="34" charset="0"/>
              </a:rPr>
              <a:t>.</a:t>
            </a:r>
          </a:p>
          <a:p>
            <a:pPr algn="just"/>
            <a:r>
              <a:rPr lang="uk-UA" sz="2000" dirty="0">
                <a:solidFill>
                  <a:srgbClr val="002060"/>
                </a:solidFill>
                <a:latin typeface="Verdana" panose="020B0604030504040204" pitchFamily="34" charset="0"/>
              </a:rPr>
              <a:t>Класичний спосіб не набагато важчий за простий. Та користі від нього значно більше.</a:t>
            </a:r>
          </a:p>
          <a:p>
            <a:pPr algn="just"/>
            <a:r>
              <a:rPr lang="uk-UA" sz="2000" b="1" i="1" dirty="0">
                <a:solidFill>
                  <a:srgbClr val="002060"/>
                </a:solidFill>
                <a:latin typeface="Verdana" panose="020B0604030504040204" pitchFamily="34" charset="0"/>
              </a:rPr>
              <a:t>Чому це корисно?</a:t>
            </a:r>
            <a:r>
              <a:rPr lang="uk-UA" sz="2000" dirty="0">
                <a:solidFill>
                  <a:srgbClr val="002060"/>
                </a:solidFill>
                <a:latin typeface="Verdana" panose="020B0604030504040204" pitchFamily="34" charset="0"/>
              </a:rPr>
              <a:t> Уявіть, що хочете придбати якусь річ за 24 тисячі гривень. Завдяки записам ви знаєте: ваш дохід = 12 тисяч грн у місяць, а на життя потрібно 8 тисяч. Тепер ви можете </a:t>
            </a:r>
            <a:r>
              <a:rPr lang="uk-UA" sz="2000" dirty="0" err="1">
                <a:solidFill>
                  <a:srgbClr val="002060"/>
                </a:solidFill>
                <a:latin typeface="Verdana" panose="020B0604030504040204" pitchFamily="34" charset="0"/>
              </a:rPr>
              <a:t>зпрогнозувати</a:t>
            </a:r>
            <a:r>
              <a:rPr lang="uk-UA" sz="2000" dirty="0">
                <a:solidFill>
                  <a:srgbClr val="002060"/>
                </a:solidFill>
                <a:latin typeface="Verdana" panose="020B0604030504040204" pitchFamily="34" charset="0"/>
              </a:rPr>
              <a:t>, що потрібна сума накопичиться через 6 місяців. Далі цей термін можна спробувати зменшити, контролюючи витрати та збільшуючи дохід.</a:t>
            </a:r>
          </a:p>
          <a:p>
            <a:pPr algn="just"/>
            <a:r>
              <a:rPr lang="uk-UA" sz="2000" dirty="0">
                <a:solidFill>
                  <a:srgbClr val="002060"/>
                </a:solidFill>
                <a:latin typeface="Verdana" panose="020B0604030504040204" pitchFamily="34" charset="0"/>
              </a:rPr>
              <a:t>Для простого й класичного способу критично важливо підібрати мобільний додаток — зручний для вас і з функцією синхронізації з банківськими виписками. Або завжди можна скористатися таблицями. </a:t>
            </a:r>
            <a:endParaRPr lang="uk-UA" sz="2000" b="0" i="0" dirty="0">
              <a:solidFill>
                <a:srgbClr val="002060"/>
              </a:solidFill>
              <a:effectLst/>
              <a:latin typeface="Verdana" panose="020B0604030504040204" pitchFamily="34" charset="0"/>
            </a:endParaRPr>
          </a:p>
        </p:txBody>
      </p:sp>
      <p:pic>
        <p:nvPicPr>
          <p:cNvPr id="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2700" y="4695942"/>
            <a:ext cx="2886076" cy="197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86423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7225" y="472291"/>
            <a:ext cx="10058400" cy="3231654"/>
          </a:xfrm>
          <a:prstGeom prst="rect">
            <a:avLst/>
          </a:prstGeom>
        </p:spPr>
        <p:txBody>
          <a:bodyPr wrap="square">
            <a:spAutoFit/>
          </a:bodyPr>
          <a:lstStyle/>
          <a:p>
            <a:pPr algn="ctr"/>
            <a:r>
              <a:rPr lang="uk-UA" sz="2400" b="1" dirty="0">
                <a:solidFill>
                  <a:srgbClr val="0070C0"/>
                </a:solidFill>
                <a:latin typeface="Roboto"/>
              </a:rPr>
              <a:t>Спосіб вести особистий бюджет «Не парюсь» </a:t>
            </a:r>
            <a:r>
              <a:rPr lang="uk-UA" sz="2400" dirty="0">
                <a:solidFill>
                  <a:srgbClr val="0070C0"/>
                </a:solidFill>
                <a:latin typeface="Roboto"/>
              </a:rPr>
              <a:t>  </a:t>
            </a:r>
          </a:p>
          <a:p>
            <a:r>
              <a:rPr lang="uk-UA" sz="2000" dirty="0">
                <a:solidFill>
                  <a:srgbClr val="002060"/>
                </a:solidFill>
                <a:latin typeface="Verdana" panose="020B0604030504040204" pitchFamily="34" charset="0"/>
              </a:rPr>
              <a:t>Ідеальний спосіб для тих, хто не відчуває потреби у економії чи заощадженнях, але хоче стежити за станом рахунків.</a:t>
            </a:r>
          </a:p>
          <a:p>
            <a:r>
              <a:rPr lang="uk-UA" sz="2000" b="1" i="1" dirty="0">
                <a:solidFill>
                  <a:srgbClr val="002060"/>
                </a:solidFill>
                <a:latin typeface="Verdana" panose="020B0604030504040204" pitchFamily="34" charset="0"/>
              </a:rPr>
              <a:t>Як це працює?</a:t>
            </a:r>
            <a:r>
              <a:rPr lang="uk-UA" sz="2000" b="1" dirty="0">
                <a:solidFill>
                  <a:srgbClr val="002060"/>
                </a:solidFill>
                <a:latin typeface="Verdana" panose="020B0604030504040204" pitchFamily="34" charset="0"/>
              </a:rPr>
              <a:t> </a:t>
            </a:r>
            <a:r>
              <a:rPr lang="uk-UA" sz="2000" dirty="0">
                <a:solidFill>
                  <a:srgbClr val="002060"/>
                </a:solidFill>
                <a:latin typeface="Verdana" panose="020B0604030504040204" pitchFamily="34" charset="0"/>
              </a:rPr>
              <a:t>На початку місяця запишіть свої активи — будинок, машину, гроші на рахунку, готівку та інше. Поверніться до записів через місяць. Повторіть ту ж саму процедуру і порівняйте результати з минулими підсумками. Так ви побачите, чи вдалося щось накопичити за цей період.</a:t>
            </a:r>
          </a:p>
          <a:p>
            <a:r>
              <a:rPr lang="uk-UA" sz="2000" dirty="0">
                <a:solidFill>
                  <a:srgbClr val="002060"/>
                </a:solidFill>
                <a:latin typeface="Verdana" panose="020B0604030504040204" pitchFamily="34" charset="0"/>
              </a:rPr>
              <a:t>На </a:t>
            </a:r>
            <a:r>
              <a:rPr lang="en-US" sz="2000" dirty="0">
                <a:solidFill>
                  <a:srgbClr val="002060"/>
                </a:solidFill>
                <a:latin typeface="Verdana" panose="020B0604030504040204" pitchFamily="34" charset="0"/>
              </a:rPr>
              <a:t>YouTube-</a:t>
            </a:r>
            <a:r>
              <a:rPr lang="uk-UA" sz="2000" dirty="0">
                <a:solidFill>
                  <a:srgbClr val="002060"/>
                </a:solidFill>
                <a:latin typeface="Verdana" panose="020B0604030504040204" pitchFamily="34" charset="0"/>
              </a:rPr>
              <a:t>каналі Любомира </a:t>
            </a:r>
            <a:r>
              <a:rPr lang="uk-UA" sz="2000" dirty="0" err="1" smtClean="0">
                <a:solidFill>
                  <a:srgbClr val="002060"/>
                </a:solidFill>
                <a:latin typeface="Verdana" panose="020B0604030504040204" pitchFamily="34" charset="0"/>
              </a:rPr>
              <a:t>Остапіва</a:t>
            </a:r>
            <a:r>
              <a:rPr lang="uk-UA" sz="2000" dirty="0" smtClean="0">
                <a:solidFill>
                  <a:srgbClr val="002060"/>
                </a:solidFill>
                <a:latin typeface="Verdana" panose="020B0604030504040204" pitchFamily="34" charset="0"/>
              </a:rPr>
              <a:t> є</a:t>
            </a:r>
            <a:r>
              <a:rPr lang="uk-UA" sz="2000" dirty="0">
                <a:solidFill>
                  <a:srgbClr val="222222"/>
                </a:solidFill>
                <a:latin typeface="Verdana" panose="020B0604030504040204" pitchFamily="34" charset="0"/>
              </a:rPr>
              <a:t> </a:t>
            </a:r>
            <a:r>
              <a:rPr lang="uk-UA" sz="2000" dirty="0">
                <a:solidFill>
                  <a:srgbClr val="4DB2EC"/>
                </a:solidFill>
                <a:latin typeface="Verdana" panose="020B0604030504040204" pitchFamily="34" charset="0"/>
                <a:hlinkClick r:id="rId2"/>
              </a:rPr>
              <a:t>шаблон відповідної таблиці</a:t>
            </a:r>
            <a:r>
              <a:rPr lang="uk-UA" sz="2000" dirty="0">
                <a:solidFill>
                  <a:srgbClr val="222222"/>
                </a:solidFill>
                <a:latin typeface="Verdana" panose="020B0604030504040204" pitchFamily="34" charset="0"/>
              </a:rPr>
              <a:t> </a:t>
            </a:r>
            <a:r>
              <a:rPr lang="uk-UA" sz="2000" dirty="0">
                <a:solidFill>
                  <a:srgbClr val="002060"/>
                </a:solidFill>
                <a:latin typeface="Verdana" panose="020B0604030504040204" pitchFamily="34" charset="0"/>
              </a:rPr>
              <a:t>з коментарями, як нею користуватися.</a:t>
            </a:r>
            <a:endParaRPr lang="uk-UA" sz="2000" b="0" i="0" dirty="0">
              <a:solidFill>
                <a:srgbClr val="002060"/>
              </a:solidFill>
              <a:effectLst/>
              <a:latin typeface="Verdana" panose="020B0604030504040204" pitchFamily="34" charset="0"/>
            </a:endParaRPr>
          </a:p>
        </p:txBody>
      </p:sp>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2038" y="3703945"/>
            <a:ext cx="2894012" cy="2903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02422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3901" y="474345"/>
            <a:ext cx="10563224" cy="3508653"/>
          </a:xfrm>
          <a:prstGeom prst="rect">
            <a:avLst/>
          </a:prstGeom>
        </p:spPr>
        <p:txBody>
          <a:bodyPr wrap="square">
            <a:spAutoFit/>
          </a:bodyPr>
          <a:lstStyle/>
          <a:p>
            <a:pPr algn="ctr"/>
            <a:r>
              <a:rPr lang="uk-UA" sz="2400" b="1" dirty="0">
                <a:solidFill>
                  <a:srgbClr val="0070C0"/>
                </a:solidFill>
                <a:latin typeface="Roboto"/>
              </a:rPr>
              <a:t>Спосіб вести особистий </a:t>
            </a:r>
            <a:r>
              <a:rPr lang="uk-UA" sz="2400" b="1" dirty="0" err="1">
                <a:solidFill>
                  <a:srgbClr val="0070C0"/>
                </a:solidFill>
                <a:latin typeface="Roboto"/>
              </a:rPr>
              <a:t>бюджет«Експерт</a:t>
            </a:r>
            <a:r>
              <a:rPr lang="uk-UA" sz="2400" b="1" dirty="0">
                <a:solidFill>
                  <a:srgbClr val="0070C0"/>
                </a:solidFill>
                <a:latin typeface="Roboto"/>
              </a:rPr>
              <a:t>»</a:t>
            </a:r>
            <a:endParaRPr lang="uk-UA" sz="2400" dirty="0">
              <a:solidFill>
                <a:srgbClr val="0070C0"/>
              </a:solidFill>
              <a:latin typeface="Roboto"/>
            </a:endParaRPr>
          </a:p>
          <a:p>
            <a:r>
              <a:rPr lang="uk-UA" dirty="0">
                <a:solidFill>
                  <a:srgbClr val="002060"/>
                </a:solidFill>
                <a:latin typeface="Verdana" panose="020B0604030504040204" pitchFamily="34" charset="0"/>
              </a:rPr>
              <a:t>Полягає у прискіпливому стеженні за рахунками та їх балансами. В основі способу — такий же запис доходів та витрат. Але з’являється кілька нових правил.</a:t>
            </a:r>
          </a:p>
          <a:p>
            <a:r>
              <a:rPr lang="uk-UA" b="1" dirty="0">
                <a:solidFill>
                  <a:srgbClr val="002060"/>
                </a:solidFill>
                <a:latin typeface="Verdana" panose="020B0604030504040204" pitchFamily="34" charset="0"/>
              </a:rPr>
              <a:t>1. Розділити всі рахунки:</a:t>
            </a:r>
            <a:r>
              <a:rPr lang="uk-UA" dirty="0">
                <a:solidFill>
                  <a:srgbClr val="002060"/>
                </a:solidFill>
                <a:latin typeface="Verdana" panose="020B0604030504040204" pitchFamily="34" charset="0"/>
              </a:rPr>
              <a:t> банківські карти (кожна окремо), готівка, інвестиції тощо. А також за валютою — євро, долари, гривні.</a:t>
            </a:r>
          </a:p>
          <a:p>
            <a:r>
              <a:rPr lang="uk-UA" b="1" dirty="0">
                <a:solidFill>
                  <a:srgbClr val="002060"/>
                </a:solidFill>
                <a:latin typeface="Verdana" panose="020B0604030504040204" pitchFamily="34" charset="0"/>
              </a:rPr>
              <a:t>2. Записувати як зовнішні, так і внутрішні транзакції. </a:t>
            </a:r>
            <a:r>
              <a:rPr lang="uk-UA" dirty="0">
                <a:solidFill>
                  <a:srgbClr val="002060"/>
                </a:solidFill>
                <a:latin typeface="Verdana" panose="020B0604030504040204" pitchFamily="34" charset="0"/>
              </a:rPr>
              <a:t>Перші — це витрати. Другі — будь-які перекази між вашими рахунками (зняття готівки з картки, обмін доларів на гривні та інше).</a:t>
            </a:r>
          </a:p>
          <a:p>
            <a:r>
              <a:rPr lang="uk-UA" b="1" dirty="0">
                <a:solidFill>
                  <a:srgbClr val="002060"/>
                </a:solidFill>
                <a:latin typeface="Verdana" panose="020B0604030504040204" pitchFamily="34" charset="0"/>
              </a:rPr>
              <a:t>3. Робити переоцінку свого майна.</a:t>
            </a:r>
            <a:r>
              <a:rPr lang="uk-UA" dirty="0">
                <a:solidFill>
                  <a:srgbClr val="002060"/>
                </a:solidFill>
                <a:latin typeface="Verdana" panose="020B0604030504040204" pitchFamily="34" charset="0"/>
              </a:rPr>
              <a:t> Якщо, наприклад, у вас є машина, через 2 роки вона буде коштувати дешевше, ніж зараз. Це потрібно відображати у записах.</a:t>
            </a:r>
          </a:p>
          <a:p>
            <a:r>
              <a:rPr lang="uk-UA" b="1" dirty="0">
                <a:solidFill>
                  <a:srgbClr val="002060"/>
                </a:solidFill>
                <a:latin typeface="Verdana" panose="020B0604030504040204" pitchFamily="34" charset="0"/>
              </a:rPr>
              <a:t>Яку користь дає спосіб «Експерт»? </a:t>
            </a:r>
            <a:r>
              <a:rPr lang="uk-UA" dirty="0">
                <a:solidFill>
                  <a:srgbClr val="002060"/>
                </a:solidFill>
                <a:latin typeface="Verdana" panose="020B0604030504040204" pitchFamily="34" charset="0"/>
              </a:rPr>
              <a:t>Ви завжди точно знаєте, скільки у вас активів і можете відстежувати свої пасивні доходи, якщо займаєтесь інвестиціями.</a:t>
            </a:r>
            <a:endParaRPr lang="uk-UA" b="0" i="0" dirty="0">
              <a:solidFill>
                <a:srgbClr val="002060"/>
              </a:solidFill>
              <a:effectLst/>
              <a:latin typeface="Verdana" panose="020B0604030504040204" pitchFamily="34" charset="0"/>
            </a:endParaRPr>
          </a:p>
        </p:txBody>
      </p:sp>
      <p:pic>
        <p:nvPicPr>
          <p:cNvPr id="3"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2575" y="3982998"/>
            <a:ext cx="33845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56435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60407" y="1127525"/>
            <a:ext cx="8502770" cy="4216539"/>
          </a:xfrm>
          <a:prstGeom prst="rect">
            <a:avLst/>
          </a:prstGeom>
        </p:spPr>
        <p:txBody>
          <a:bodyPr wrap="square">
            <a:spAutoFit/>
          </a:bodyPr>
          <a:lstStyle/>
          <a:p>
            <a:pPr algn="ctr"/>
            <a:r>
              <a:rPr lang="uk-UA" sz="2800" b="1" dirty="0">
                <a:solidFill>
                  <a:srgbClr val="0070C0"/>
                </a:solidFill>
              </a:rPr>
              <a:t>Етапи ведення сімейного бюджету</a:t>
            </a:r>
          </a:p>
          <a:p>
            <a:endParaRPr lang="uk-UA" sz="2400" dirty="0">
              <a:solidFill>
                <a:srgbClr val="002060"/>
              </a:solidFill>
            </a:endParaRPr>
          </a:p>
          <a:p>
            <a:pPr marL="342900" indent="-342900">
              <a:buFontTx/>
              <a:buChar char="-"/>
            </a:pPr>
            <a:r>
              <a:rPr lang="uk-UA" sz="2400" dirty="0" smtClean="0">
                <a:solidFill>
                  <a:srgbClr val="002060"/>
                </a:solidFill>
              </a:rPr>
              <a:t>щоденний </a:t>
            </a:r>
            <a:r>
              <a:rPr lang="uk-UA" sz="2400" dirty="0">
                <a:solidFill>
                  <a:srgbClr val="002060"/>
                </a:solidFill>
              </a:rPr>
              <a:t>запис усіх надходжень та витрат</a:t>
            </a:r>
            <a:r>
              <a:rPr lang="uk-UA" sz="2400" dirty="0" smtClean="0">
                <a:solidFill>
                  <a:srgbClr val="002060"/>
                </a:solidFill>
              </a:rPr>
              <a:t>;</a:t>
            </a:r>
          </a:p>
          <a:p>
            <a:pPr marL="342900" indent="-342900">
              <a:buFontTx/>
              <a:buChar char="-"/>
            </a:pPr>
            <a:endParaRPr lang="uk-UA" sz="2400" dirty="0">
              <a:solidFill>
                <a:srgbClr val="002060"/>
              </a:solidFill>
            </a:endParaRPr>
          </a:p>
          <a:p>
            <a:pPr marL="342900" indent="-342900">
              <a:buFontTx/>
              <a:buChar char="-"/>
            </a:pPr>
            <a:r>
              <a:rPr lang="uk-UA" sz="2400" dirty="0" smtClean="0">
                <a:solidFill>
                  <a:srgbClr val="002060"/>
                </a:solidFill>
              </a:rPr>
              <a:t>розподіл </a:t>
            </a:r>
            <a:r>
              <a:rPr lang="uk-UA" sz="2400" dirty="0">
                <a:solidFill>
                  <a:srgbClr val="002060"/>
                </a:solidFill>
              </a:rPr>
              <a:t>витрат на категорії та </a:t>
            </a:r>
            <a:r>
              <a:rPr lang="uk-UA" sz="2400" dirty="0" err="1">
                <a:solidFill>
                  <a:srgbClr val="002060"/>
                </a:solidFill>
              </a:rPr>
              <a:t>підкатегорії</a:t>
            </a:r>
            <a:r>
              <a:rPr lang="uk-UA" sz="2400" dirty="0" smtClean="0">
                <a:solidFill>
                  <a:srgbClr val="002060"/>
                </a:solidFill>
              </a:rPr>
              <a:t>;</a:t>
            </a:r>
          </a:p>
          <a:p>
            <a:pPr marL="342900" indent="-342900">
              <a:buFontTx/>
              <a:buChar char="-"/>
            </a:pPr>
            <a:endParaRPr lang="uk-UA" sz="2400" dirty="0">
              <a:solidFill>
                <a:srgbClr val="002060"/>
              </a:solidFill>
            </a:endParaRPr>
          </a:p>
          <a:p>
            <a:pPr marL="342900" indent="-342900">
              <a:buFontTx/>
              <a:buChar char="-"/>
            </a:pPr>
            <a:r>
              <a:rPr lang="uk-UA" sz="2400" dirty="0" smtClean="0">
                <a:solidFill>
                  <a:srgbClr val="002060"/>
                </a:solidFill>
              </a:rPr>
              <a:t>підрахунок </a:t>
            </a:r>
            <a:r>
              <a:rPr lang="uk-UA" sz="2400" dirty="0">
                <a:solidFill>
                  <a:srgbClr val="002060"/>
                </a:solidFill>
              </a:rPr>
              <a:t>наприкінці місяця підсумків у всіх розділах з метою виявлення найбільш витратних статей</a:t>
            </a:r>
            <a:r>
              <a:rPr lang="uk-UA" sz="2400" dirty="0" smtClean="0">
                <a:solidFill>
                  <a:srgbClr val="002060"/>
                </a:solidFill>
              </a:rPr>
              <a:t>;</a:t>
            </a:r>
          </a:p>
          <a:p>
            <a:endParaRPr lang="uk-UA" sz="2400" dirty="0">
              <a:solidFill>
                <a:srgbClr val="002060"/>
              </a:solidFill>
            </a:endParaRPr>
          </a:p>
          <a:p>
            <a:r>
              <a:rPr lang="uk-UA" sz="2400" dirty="0" smtClean="0">
                <a:solidFill>
                  <a:srgbClr val="002060"/>
                </a:solidFill>
              </a:rPr>
              <a:t>- зробити </a:t>
            </a:r>
            <a:r>
              <a:rPr lang="uk-UA" sz="2400" dirty="0">
                <a:solidFill>
                  <a:srgbClr val="002060"/>
                </a:solidFill>
              </a:rPr>
              <a:t>таблицю за доходами, не забуваючи про врахування всіх джерел надходження грошей.</a:t>
            </a:r>
          </a:p>
        </p:txBody>
      </p:sp>
    </p:spTree>
    <p:extLst>
      <p:ext uri="{BB962C8B-B14F-4D97-AF65-F5344CB8AC3E}">
        <p14:creationId xmlns:p14="http://schemas.microsoft.com/office/powerpoint/2010/main" val="2052538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4799" y="284455"/>
            <a:ext cx="10745639" cy="5755422"/>
          </a:xfrm>
          <a:prstGeom prst="rect">
            <a:avLst/>
          </a:prstGeom>
        </p:spPr>
        <p:txBody>
          <a:bodyPr wrap="square">
            <a:spAutoFit/>
          </a:bodyPr>
          <a:lstStyle/>
          <a:p>
            <a:pPr algn="ctr"/>
            <a:r>
              <a:rPr lang="uk-UA" sz="2800" b="1" dirty="0">
                <a:solidFill>
                  <a:srgbClr val="0070C0"/>
                </a:solidFill>
              </a:rPr>
              <a:t>Способи ведення сімейного бюджету</a:t>
            </a:r>
          </a:p>
          <a:p>
            <a:endParaRPr lang="uk-UA" sz="2000" dirty="0"/>
          </a:p>
          <a:p>
            <a:r>
              <a:rPr lang="uk-UA" sz="2000" b="1" dirty="0" smtClean="0">
                <a:solidFill>
                  <a:srgbClr val="002060"/>
                </a:solidFill>
              </a:rPr>
              <a:t>Зошит </a:t>
            </a:r>
            <a:r>
              <a:rPr lang="uk-UA" sz="2000" b="1" dirty="0">
                <a:solidFill>
                  <a:srgbClr val="002060"/>
                </a:solidFill>
              </a:rPr>
              <a:t>чи блокнот, ручка чи олівець. </a:t>
            </a:r>
            <a:r>
              <a:rPr lang="uk-UA" sz="2000" dirty="0" smtClean="0">
                <a:solidFill>
                  <a:srgbClr val="002060"/>
                </a:solidFill>
              </a:rPr>
              <a:t>Наприкінці </a:t>
            </a:r>
            <a:r>
              <a:rPr lang="uk-UA" sz="2000" dirty="0">
                <a:solidFill>
                  <a:srgbClr val="002060"/>
                </a:solidFill>
              </a:rPr>
              <a:t>місяця знадобиться калькулятор. Недоліками такого методу являється те, що всі підсумки доведеться рахувати вручну. Це займає багато часу та легко можна помилитися у розрахунках. </a:t>
            </a:r>
          </a:p>
          <a:p>
            <a:endParaRPr lang="uk-UA" sz="2000" dirty="0" smtClean="0">
              <a:solidFill>
                <a:srgbClr val="002060"/>
              </a:solidFill>
            </a:endParaRPr>
          </a:p>
          <a:p>
            <a:r>
              <a:rPr lang="uk-UA" sz="2000" b="1" dirty="0" smtClean="0">
                <a:solidFill>
                  <a:srgbClr val="002060"/>
                </a:solidFill>
              </a:rPr>
              <a:t>Таблиці </a:t>
            </a:r>
            <a:r>
              <a:rPr lang="uk-UA" sz="2000" b="1" dirty="0">
                <a:solidFill>
                  <a:srgbClr val="002060"/>
                </a:solidFill>
              </a:rPr>
              <a:t>в </a:t>
            </a:r>
            <a:r>
              <a:rPr lang="en-US" sz="2000" b="1" dirty="0">
                <a:solidFill>
                  <a:srgbClr val="002060"/>
                </a:solidFill>
              </a:rPr>
              <a:t>Excel </a:t>
            </a:r>
            <a:r>
              <a:rPr lang="en-US" sz="2000" dirty="0">
                <a:solidFill>
                  <a:srgbClr val="002060"/>
                </a:solidFill>
              </a:rPr>
              <a:t>– </a:t>
            </a:r>
            <a:r>
              <a:rPr lang="uk-UA" sz="2000" dirty="0">
                <a:solidFill>
                  <a:srgbClr val="002060"/>
                </a:solidFill>
              </a:rPr>
              <a:t>із переваг можна відмітити гарне оформлення, можливість відмічати різними кольорами доходи та витрати, зробити заливку всієї таблиці або окремих осередків. Автоматично підраховувати підсумки з допомогою нескладних налаштувань. Наявність графічної аналітики, що дозволяє будувати кругові та стовпчасті діаграми</a:t>
            </a:r>
            <a:r>
              <a:rPr lang="uk-UA" sz="2000" dirty="0" smtClean="0">
                <a:solidFill>
                  <a:srgbClr val="002060"/>
                </a:solidFill>
              </a:rPr>
              <a:t>.</a:t>
            </a:r>
          </a:p>
          <a:p>
            <a:endParaRPr lang="uk-UA" sz="2000" dirty="0">
              <a:solidFill>
                <a:srgbClr val="002060"/>
              </a:solidFill>
            </a:endParaRPr>
          </a:p>
          <a:p>
            <a:r>
              <a:rPr lang="en-US" sz="2000" dirty="0">
                <a:solidFill>
                  <a:srgbClr val="002060"/>
                </a:solidFill>
              </a:rPr>
              <a:t>Google </a:t>
            </a:r>
            <a:r>
              <a:rPr lang="uk-UA" sz="2000" dirty="0">
                <a:solidFill>
                  <a:srgbClr val="002060"/>
                </a:solidFill>
              </a:rPr>
              <a:t>таблиці – набір функцій та інтерфейс з таблицями в </a:t>
            </a:r>
            <a:r>
              <a:rPr lang="en-US" sz="2000" dirty="0">
                <a:solidFill>
                  <a:srgbClr val="002060"/>
                </a:solidFill>
              </a:rPr>
              <a:t>Excel </a:t>
            </a:r>
            <a:r>
              <a:rPr lang="uk-UA" sz="2000" dirty="0">
                <a:solidFill>
                  <a:srgbClr val="002060"/>
                </a:solidFill>
              </a:rPr>
              <a:t>дуже схожі. </a:t>
            </a:r>
            <a:r>
              <a:rPr lang="uk-UA" sz="2000" dirty="0" smtClean="0">
                <a:solidFill>
                  <a:srgbClr val="002060"/>
                </a:solidFill>
              </a:rPr>
              <a:t>Переваги </a:t>
            </a:r>
            <a:r>
              <a:rPr lang="uk-UA" sz="2000" dirty="0">
                <a:solidFill>
                  <a:srgbClr val="002060"/>
                </a:solidFill>
              </a:rPr>
              <a:t>– це заповнення таблиць в онлайн-режимі, нічого не треба зберігати, все відбувається автоматично і в разі поломки комп’ютера всі таблиці зберігаються з легким </a:t>
            </a:r>
            <a:r>
              <a:rPr lang="uk-UA" sz="2000" dirty="0" smtClean="0">
                <a:solidFill>
                  <a:srgbClr val="002060"/>
                </a:solidFill>
              </a:rPr>
              <a:t>доступом.</a:t>
            </a:r>
            <a:endParaRPr lang="uk-UA" sz="2000" dirty="0">
              <a:solidFill>
                <a:srgbClr val="002060"/>
              </a:solidFill>
            </a:endParaRPr>
          </a:p>
          <a:p>
            <a:endParaRPr lang="uk-UA" sz="2000" dirty="0" smtClean="0">
              <a:solidFill>
                <a:srgbClr val="002060"/>
              </a:solidFill>
            </a:endParaRPr>
          </a:p>
          <a:p>
            <a:r>
              <a:rPr lang="uk-UA" sz="2000" b="1" dirty="0" smtClean="0">
                <a:solidFill>
                  <a:srgbClr val="002060"/>
                </a:solidFill>
              </a:rPr>
              <a:t>Спеціальні </a:t>
            </a:r>
            <a:r>
              <a:rPr lang="uk-UA" sz="2000" b="1" dirty="0">
                <a:solidFill>
                  <a:srgbClr val="002060"/>
                </a:solidFill>
              </a:rPr>
              <a:t>програми </a:t>
            </a:r>
            <a:r>
              <a:rPr lang="uk-UA" sz="2000" dirty="0">
                <a:solidFill>
                  <a:srgbClr val="002060"/>
                </a:solidFill>
              </a:rPr>
              <a:t>– зазвичай, адаптовані і синхронізовані версії як для комп’ютера, так і телефону. Тому можна вести бухгалтерію, де завгодно. Мають досить простий і зрозумілий інтерфейс</a:t>
            </a:r>
            <a:r>
              <a:rPr lang="uk-UA" sz="2000" dirty="0" smtClean="0">
                <a:solidFill>
                  <a:srgbClr val="002060"/>
                </a:solidFill>
              </a:rPr>
              <a:t>. Наприклад: </a:t>
            </a:r>
            <a:r>
              <a:rPr lang="en-US" sz="2000" dirty="0" err="1" smtClean="0">
                <a:solidFill>
                  <a:srgbClr val="002060"/>
                </a:solidFill>
              </a:rPr>
              <a:t>Monefy</a:t>
            </a:r>
            <a:r>
              <a:rPr lang="uk-UA" sz="2000" dirty="0" smtClean="0">
                <a:solidFill>
                  <a:srgbClr val="002060"/>
                </a:solidFill>
              </a:rPr>
              <a:t>, </a:t>
            </a:r>
            <a:r>
              <a:rPr lang="en-US" sz="2000" dirty="0" err="1" smtClean="0">
                <a:solidFill>
                  <a:srgbClr val="002060"/>
                </a:solidFill>
              </a:rPr>
              <a:t>Spendee</a:t>
            </a:r>
            <a:r>
              <a:rPr lang="uk-UA" sz="2000" dirty="0" smtClean="0">
                <a:solidFill>
                  <a:srgbClr val="002060"/>
                </a:solidFill>
              </a:rPr>
              <a:t>, </a:t>
            </a:r>
            <a:r>
              <a:rPr lang="en-US" sz="2000" dirty="0" smtClean="0">
                <a:solidFill>
                  <a:srgbClr val="002060"/>
                </a:solidFill>
              </a:rPr>
              <a:t>Wallet</a:t>
            </a:r>
            <a:r>
              <a:rPr lang="uk-UA" sz="2000" dirty="0" smtClean="0">
                <a:solidFill>
                  <a:srgbClr val="002060"/>
                </a:solidFill>
              </a:rPr>
              <a:t>, </a:t>
            </a:r>
            <a:r>
              <a:rPr lang="en-US" sz="2000" dirty="0">
                <a:solidFill>
                  <a:srgbClr val="002060"/>
                </a:solidFill>
              </a:rPr>
              <a:t>Family </a:t>
            </a:r>
            <a:r>
              <a:rPr lang="en-US" sz="2000" dirty="0" smtClean="0">
                <a:solidFill>
                  <a:srgbClr val="002060"/>
                </a:solidFill>
              </a:rPr>
              <a:t>Budget</a:t>
            </a:r>
            <a:r>
              <a:rPr lang="uk-UA" sz="2000" dirty="0">
                <a:solidFill>
                  <a:srgbClr val="002060"/>
                </a:solidFill>
              </a:rPr>
              <a:t> </a:t>
            </a:r>
            <a:r>
              <a:rPr lang="uk-UA" sz="2000" dirty="0" smtClean="0">
                <a:solidFill>
                  <a:srgbClr val="002060"/>
                </a:solidFill>
              </a:rPr>
              <a:t>тощо.</a:t>
            </a:r>
            <a:endParaRPr lang="uk-UA" sz="2000" dirty="0">
              <a:solidFill>
                <a:srgbClr val="002060"/>
              </a:solidFill>
            </a:endParaRPr>
          </a:p>
        </p:txBody>
      </p:sp>
    </p:spTree>
    <p:extLst>
      <p:ext uri="{BB962C8B-B14F-4D97-AF65-F5344CB8AC3E}">
        <p14:creationId xmlns:p14="http://schemas.microsoft.com/office/powerpoint/2010/main" val="16148823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9565" y="196206"/>
            <a:ext cx="8229600" cy="724648"/>
          </a:xfrm>
        </p:spPr>
        <p:txBody>
          <a:bodyPr>
            <a:normAutofit/>
          </a:bodyPr>
          <a:lstStyle/>
          <a:p>
            <a:pPr algn="ctr"/>
            <a:r>
              <a:rPr lang="uk-UA" b="1" dirty="0" smtClean="0"/>
              <a:t>Метод </a:t>
            </a:r>
            <a:r>
              <a:rPr lang="uk-UA" b="1" dirty="0" smtClean="0"/>
              <a:t>конвертів</a:t>
            </a:r>
            <a:endParaRPr lang="en-US" b="1" dirty="0"/>
          </a:p>
        </p:txBody>
      </p:sp>
      <p:sp>
        <p:nvSpPr>
          <p:cNvPr id="6" name="Прямоугольник 5"/>
          <p:cNvSpPr/>
          <p:nvPr/>
        </p:nvSpPr>
        <p:spPr>
          <a:xfrm>
            <a:off x="3993131" y="785795"/>
            <a:ext cx="2877711" cy="707886"/>
          </a:xfrm>
          <a:prstGeom prst="rect">
            <a:avLst/>
          </a:prstGeom>
          <a:noFill/>
        </p:spPr>
        <p:txBody>
          <a:bodyPr wrap="none" lIns="91440" tIns="45720" rIns="91440" bIns="45720">
            <a:spAutoFit/>
          </a:bodyPr>
          <a:lstStyle/>
          <a:p>
            <a:pPr algn="ctr"/>
            <a:r>
              <a:rPr lang="ru-RU" sz="4000" b="1" dirty="0" err="1">
                <a:ln w="1905"/>
                <a:solidFill>
                  <a:srgbClr val="002060"/>
                </a:solidFill>
                <a:effectLst>
                  <a:innerShdw blurRad="69850" dist="43180" dir="5400000">
                    <a:srgbClr val="000000">
                      <a:alpha val="65000"/>
                    </a:srgbClr>
                  </a:innerShdw>
                </a:effectLst>
              </a:rPr>
              <a:t>Класичний</a:t>
            </a:r>
            <a:endParaRPr lang="ru-RU" sz="4000" b="1" dirty="0">
              <a:ln w="1905"/>
              <a:solidFill>
                <a:srgbClr val="002060"/>
              </a:solidFill>
              <a:effectLst>
                <a:innerShdw blurRad="69850" dist="43180" dir="5400000">
                  <a:srgbClr val="000000">
                    <a:alpha val="65000"/>
                  </a:srgbClr>
                </a:innerShdw>
              </a:effectLst>
            </a:endParaRPr>
          </a:p>
        </p:txBody>
      </p:sp>
      <p:pic>
        <p:nvPicPr>
          <p:cNvPr id="7" name="Содержимое 4" descr="envelope_15.jpg"/>
          <p:cNvPicPr>
            <a:picLocks noChangeAspect="1"/>
          </p:cNvPicPr>
          <p:nvPr/>
        </p:nvPicPr>
        <p:blipFill>
          <a:blip r:embed="rId2"/>
          <a:srcRect l="10256" t="6838" r="10256" b="11111"/>
          <a:stretch>
            <a:fillRect/>
          </a:stretch>
        </p:blipFill>
        <p:spPr>
          <a:xfrm>
            <a:off x="3046901" y="1709125"/>
            <a:ext cx="2214578" cy="1714512"/>
          </a:xfrm>
          <a:prstGeom prst="rect">
            <a:avLst/>
          </a:prstGeom>
        </p:spPr>
      </p:pic>
      <p:pic>
        <p:nvPicPr>
          <p:cNvPr id="8" name="Содержимое 4" descr="envelope_15.jpg"/>
          <p:cNvPicPr>
            <a:picLocks noChangeAspect="1"/>
          </p:cNvPicPr>
          <p:nvPr/>
        </p:nvPicPr>
        <p:blipFill>
          <a:blip r:embed="rId2"/>
          <a:srcRect l="10256" t="7693" r="10256" b="13674"/>
          <a:stretch>
            <a:fillRect/>
          </a:stretch>
        </p:blipFill>
        <p:spPr>
          <a:xfrm>
            <a:off x="8453422" y="3786190"/>
            <a:ext cx="2214578" cy="1643074"/>
          </a:xfrm>
          <a:prstGeom prst="rect">
            <a:avLst/>
          </a:prstGeom>
        </p:spPr>
      </p:pic>
      <p:pic>
        <p:nvPicPr>
          <p:cNvPr id="9" name="Содержимое 4" descr="envelope_15.jpg"/>
          <p:cNvPicPr>
            <a:picLocks noChangeAspect="1"/>
          </p:cNvPicPr>
          <p:nvPr/>
        </p:nvPicPr>
        <p:blipFill>
          <a:blip r:embed="rId2"/>
          <a:srcRect l="10256" t="6838" r="10256" b="11111"/>
          <a:stretch>
            <a:fillRect/>
          </a:stretch>
        </p:blipFill>
        <p:spPr>
          <a:xfrm>
            <a:off x="8249494" y="1840909"/>
            <a:ext cx="2214578" cy="1714512"/>
          </a:xfrm>
          <a:prstGeom prst="rect">
            <a:avLst/>
          </a:prstGeom>
        </p:spPr>
      </p:pic>
      <p:pic>
        <p:nvPicPr>
          <p:cNvPr id="11" name="Содержимое 4" descr="envelope_15.jpg"/>
          <p:cNvPicPr>
            <a:picLocks noChangeAspect="1"/>
          </p:cNvPicPr>
          <p:nvPr/>
        </p:nvPicPr>
        <p:blipFill>
          <a:blip r:embed="rId2"/>
          <a:srcRect l="10256" t="6838" r="10256" b="11111"/>
          <a:stretch>
            <a:fillRect/>
          </a:stretch>
        </p:blipFill>
        <p:spPr>
          <a:xfrm>
            <a:off x="3389187" y="4000505"/>
            <a:ext cx="2214578" cy="1714512"/>
          </a:xfrm>
          <a:prstGeom prst="rect">
            <a:avLst/>
          </a:prstGeom>
        </p:spPr>
      </p:pic>
      <p:pic>
        <p:nvPicPr>
          <p:cNvPr id="12" name="Содержимое 4" descr="envelope_15.jpg"/>
          <p:cNvPicPr>
            <a:picLocks noChangeAspect="1"/>
          </p:cNvPicPr>
          <p:nvPr/>
        </p:nvPicPr>
        <p:blipFill>
          <a:blip r:embed="rId2"/>
          <a:srcRect l="10256" t="7693" r="10256" b="13674"/>
          <a:stretch>
            <a:fillRect/>
          </a:stretch>
        </p:blipFill>
        <p:spPr>
          <a:xfrm>
            <a:off x="5877950" y="4000505"/>
            <a:ext cx="2214578" cy="1643074"/>
          </a:xfrm>
          <a:prstGeom prst="rect">
            <a:avLst/>
          </a:prstGeom>
        </p:spPr>
      </p:pic>
      <p:pic>
        <p:nvPicPr>
          <p:cNvPr id="13" name="Содержимое 4" descr="envelope_15.jpg"/>
          <p:cNvPicPr>
            <a:picLocks noChangeAspect="1"/>
          </p:cNvPicPr>
          <p:nvPr/>
        </p:nvPicPr>
        <p:blipFill>
          <a:blip r:embed="rId2"/>
          <a:srcRect l="10256" t="6838" r="10256" b="11111"/>
          <a:stretch>
            <a:fillRect/>
          </a:stretch>
        </p:blipFill>
        <p:spPr>
          <a:xfrm>
            <a:off x="5571582" y="1747504"/>
            <a:ext cx="2214578" cy="1714512"/>
          </a:xfrm>
          <a:prstGeom prst="rect">
            <a:avLst/>
          </a:prstGeom>
        </p:spPr>
      </p:pic>
      <p:pic>
        <p:nvPicPr>
          <p:cNvPr id="14" name="Содержимое 4" descr="envelope_15.jpg"/>
          <p:cNvPicPr>
            <a:picLocks noChangeAspect="1"/>
          </p:cNvPicPr>
          <p:nvPr/>
        </p:nvPicPr>
        <p:blipFill>
          <a:blip r:embed="rId2"/>
          <a:srcRect l="10256" t="6838" r="10256" b="11111"/>
          <a:stretch>
            <a:fillRect/>
          </a:stretch>
        </p:blipFill>
        <p:spPr>
          <a:xfrm>
            <a:off x="645020" y="4000505"/>
            <a:ext cx="2214578" cy="1714512"/>
          </a:xfrm>
          <a:prstGeom prst="rect">
            <a:avLst/>
          </a:prstGeom>
        </p:spPr>
      </p:pic>
      <p:sp>
        <p:nvSpPr>
          <p:cNvPr id="16" name="Прямоугольник 15"/>
          <p:cNvSpPr/>
          <p:nvPr/>
        </p:nvSpPr>
        <p:spPr>
          <a:xfrm>
            <a:off x="3752753" y="1994878"/>
            <a:ext cx="822662"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одяг</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Прямоугольник 16"/>
          <p:cNvSpPr/>
          <p:nvPr/>
        </p:nvSpPr>
        <p:spPr>
          <a:xfrm>
            <a:off x="5857335" y="2819075"/>
            <a:ext cx="1643399" cy="461665"/>
          </a:xfrm>
          <a:prstGeom prst="rect">
            <a:avLst/>
          </a:prstGeom>
          <a:noFill/>
        </p:spPr>
        <p:txBody>
          <a:bodyPr wrap="none" lIns="91440" tIns="45720" rIns="91440" bIns="45720">
            <a:spAutoFit/>
          </a:bodyPr>
          <a:lstStyle/>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транспорт</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 name="Прямоугольник 17"/>
          <p:cNvSpPr/>
          <p:nvPr/>
        </p:nvSpPr>
        <p:spPr>
          <a:xfrm>
            <a:off x="1359400" y="4286258"/>
            <a:ext cx="793808"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ліки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9" name="Прямоугольник 18"/>
          <p:cNvSpPr/>
          <p:nvPr/>
        </p:nvSpPr>
        <p:spPr>
          <a:xfrm>
            <a:off x="3674940" y="5072076"/>
            <a:ext cx="1675973"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комуналка</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0" name="Прямоугольник 19"/>
          <p:cNvSpPr/>
          <p:nvPr/>
        </p:nvSpPr>
        <p:spPr>
          <a:xfrm>
            <a:off x="6510986" y="4214820"/>
            <a:ext cx="1045479"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освіта</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1" name="Прямоугольник 20"/>
          <p:cNvSpPr/>
          <p:nvPr/>
        </p:nvSpPr>
        <p:spPr>
          <a:xfrm>
            <a:off x="9024959" y="4857761"/>
            <a:ext cx="1282147"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розваги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2" name="Прямоугольник 21"/>
          <p:cNvSpPr/>
          <p:nvPr/>
        </p:nvSpPr>
        <p:spPr>
          <a:xfrm>
            <a:off x="8392370" y="2912480"/>
            <a:ext cx="2043060"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накопичення</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3" name="Содержимое 4" descr="envelope_15.jpg"/>
          <p:cNvPicPr>
            <a:picLocks noChangeAspect="1"/>
          </p:cNvPicPr>
          <p:nvPr/>
        </p:nvPicPr>
        <p:blipFill>
          <a:blip r:embed="rId2"/>
          <a:stretch>
            <a:fillRect/>
          </a:stretch>
        </p:blipFill>
        <p:spPr>
          <a:xfrm>
            <a:off x="117943" y="1539087"/>
            <a:ext cx="2786082" cy="2089560"/>
          </a:xfrm>
          <a:prstGeom prst="rect">
            <a:avLst/>
          </a:prstGeom>
          <a:solidFill>
            <a:srgbClr val="00B0F0"/>
          </a:solidFill>
        </p:spPr>
      </p:pic>
      <p:sp>
        <p:nvSpPr>
          <p:cNvPr id="24" name="Прямоугольник 23"/>
          <p:cNvSpPr/>
          <p:nvPr/>
        </p:nvSpPr>
        <p:spPr>
          <a:xfrm>
            <a:off x="640744" y="2812492"/>
            <a:ext cx="1810112" cy="461665"/>
          </a:xfrm>
          <a:prstGeom prst="rect">
            <a:avLst/>
          </a:prstGeom>
          <a:noFill/>
        </p:spPr>
        <p:txBody>
          <a:bodyPr wrap="non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харчування</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295701285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envelope_15.jpg"/>
          <p:cNvPicPr>
            <a:picLocks noGrp="1" noChangeAspect="1"/>
          </p:cNvPicPr>
          <p:nvPr>
            <p:ph idx="1"/>
          </p:nvPr>
        </p:nvPicPr>
        <p:blipFill rotWithShape="1">
          <a:blip r:embed="rId2">
            <a:duotone>
              <a:prstClr val="black"/>
              <a:srgbClr val="4A89F0">
                <a:tint val="45000"/>
                <a:satMod val="400000"/>
              </a:srgbClr>
            </a:duotone>
          </a:blip>
          <a:srcRect l="9909" t="9970" r="9115" b="14027"/>
          <a:stretch/>
        </p:blipFill>
        <p:spPr>
          <a:xfrm>
            <a:off x="258792" y="1788523"/>
            <a:ext cx="3135267" cy="22070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751099" y="504419"/>
            <a:ext cx="4128311" cy="923330"/>
          </a:xfrm>
          <a:prstGeom prst="rect">
            <a:avLst/>
          </a:prstGeom>
          <a:noFill/>
        </p:spPr>
        <p:txBody>
          <a:bodyPr wrap="none" lIns="91440" tIns="45720" rIns="91440" bIns="45720">
            <a:spAutoFit/>
          </a:bodyPr>
          <a:lstStyle/>
          <a:p>
            <a:pPr algn="ctr"/>
            <a:r>
              <a:rPr lang="ru-RU" sz="5400" b="1" dirty="0">
                <a:ln w="1905"/>
                <a:solidFill>
                  <a:srgbClr val="002060"/>
                </a:solidFill>
                <a:effectLst>
                  <a:innerShdw blurRad="69850" dist="43180" dir="5400000">
                    <a:srgbClr val="000000">
                      <a:alpha val="65000"/>
                    </a:srgbClr>
                  </a:innerShdw>
                </a:effectLst>
              </a:rPr>
              <a:t>6 </a:t>
            </a:r>
            <a:r>
              <a:rPr lang="ru-RU" sz="5400" b="1" dirty="0" err="1">
                <a:ln w="1905"/>
                <a:solidFill>
                  <a:srgbClr val="002060"/>
                </a:solidFill>
                <a:effectLst>
                  <a:innerShdw blurRad="69850" dist="43180" dir="5400000">
                    <a:srgbClr val="000000">
                      <a:alpha val="65000"/>
                    </a:srgbClr>
                  </a:innerShdw>
                </a:effectLst>
              </a:rPr>
              <a:t>конвертів</a:t>
            </a:r>
            <a:endParaRPr lang="ru-RU" sz="5400" b="1" dirty="0">
              <a:ln w="1905"/>
              <a:solidFill>
                <a:srgbClr val="002060"/>
              </a:solidFill>
              <a:effectLst>
                <a:innerShdw blurRad="69850" dist="43180" dir="5400000">
                  <a:srgbClr val="000000">
                    <a:alpha val="65000"/>
                  </a:srgbClr>
                </a:innerShdw>
              </a:effectLst>
            </a:endParaRPr>
          </a:p>
        </p:txBody>
      </p:sp>
      <p:pic>
        <p:nvPicPr>
          <p:cNvPr id="7" name="Содержимое 4" descr="envelope_15.jpg"/>
          <p:cNvPicPr>
            <a:picLocks noChangeAspect="1"/>
          </p:cNvPicPr>
          <p:nvPr/>
        </p:nvPicPr>
        <p:blipFill rotWithShape="1">
          <a:blip r:embed="rId2">
            <a:duotone>
              <a:prstClr val="black"/>
              <a:srgbClr val="4A89F0">
                <a:tint val="45000"/>
                <a:satMod val="400000"/>
              </a:srgbClr>
            </a:duotone>
          </a:blip>
          <a:srcRect l="8964" t="12558" r="11215" b="13882"/>
          <a:stretch/>
        </p:blipFill>
        <p:spPr>
          <a:xfrm>
            <a:off x="4307914" y="1788523"/>
            <a:ext cx="3145749" cy="21742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Содержимое 4" descr="envelope_15.jpg"/>
          <p:cNvPicPr>
            <a:picLocks noChangeAspect="1"/>
          </p:cNvPicPr>
          <p:nvPr/>
        </p:nvPicPr>
        <p:blipFill rotWithShape="1">
          <a:blip r:embed="rId2">
            <a:duotone>
              <a:prstClr val="black"/>
              <a:srgbClr val="4A89F0">
                <a:tint val="45000"/>
                <a:satMod val="400000"/>
              </a:srgbClr>
            </a:duotone>
          </a:blip>
          <a:srcRect l="10256" t="12540" r="10783" b="12971"/>
          <a:stretch/>
        </p:blipFill>
        <p:spPr>
          <a:xfrm>
            <a:off x="8188267" y="595223"/>
            <a:ext cx="2913929" cy="20617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Содержимое 4" descr="envelope_15.jpg"/>
          <p:cNvPicPr>
            <a:picLocks noChangeAspect="1"/>
          </p:cNvPicPr>
          <p:nvPr/>
        </p:nvPicPr>
        <p:blipFill rotWithShape="1">
          <a:blip r:embed="rId2">
            <a:duotone>
              <a:prstClr val="black"/>
              <a:srgbClr val="4A89F0">
                <a:tint val="45000"/>
                <a:satMod val="400000"/>
              </a:srgbClr>
            </a:duotone>
          </a:blip>
          <a:srcRect l="11104" t="11690" r="11163" b="13371"/>
          <a:stretch/>
        </p:blipFill>
        <p:spPr>
          <a:xfrm>
            <a:off x="5098211" y="4278702"/>
            <a:ext cx="2958862" cy="21393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Содержимое 4" descr="envelope_15.jpg"/>
          <p:cNvPicPr>
            <a:picLocks noChangeAspect="1"/>
          </p:cNvPicPr>
          <p:nvPr/>
        </p:nvPicPr>
        <p:blipFill rotWithShape="1">
          <a:blip r:embed="rId2">
            <a:duotone>
              <a:prstClr val="black"/>
              <a:srgbClr val="4A89F0">
                <a:tint val="45000"/>
                <a:satMod val="400000"/>
              </a:srgbClr>
            </a:duotone>
          </a:blip>
          <a:srcRect l="11292" t="10904" r="11250" b="13094"/>
          <a:stretch/>
        </p:blipFill>
        <p:spPr>
          <a:xfrm>
            <a:off x="8367519" y="2963750"/>
            <a:ext cx="2847799" cy="20957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Содержимое 4" descr="envelope_15.jpg"/>
          <p:cNvPicPr>
            <a:picLocks noChangeAspect="1"/>
          </p:cNvPicPr>
          <p:nvPr/>
        </p:nvPicPr>
        <p:blipFill rotWithShape="1">
          <a:blip r:embed="rId2">
            <a:duotone>
              <a:prstClr val="black"/>
              <a:srgbClr val="4A89F0">
                <a:tint val="45000"/>
                <a:satMod val="400000"/>
              </a:srgbClr>
            </a:duotone>
          </a:blip>
          <a:srcRect l="10417" t="12906" r="10988" b="13896"/>
          <a:stretch/>
        </p:blipFill>
        <p:spPr>
          <a:xfrm>
            <a:off x="1725283" y="4468483"/>
            <a:ext cx="2889850" cy="20185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Прямоугольник 14"/>
          <p:cNvSpPr/>
          <p:nvPr/>
        </p:nvSpPr>
        <p:spPr>
          <a:xfrm>
            <a:off x="965964" y="3027507"/>
            <a:ext cx="196713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Найбільш</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необхідне</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Прямоугольник 15"/>
          <p:cNvSpPr/>
          <p:nvPr/>
        </p:nvSpPr>
        <p:spPr>
          <a:xfrm>
            <a:off x="5189457" y="1918468"/>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3" name="Прямоугольник 22"/>
          <p:cNvSpPr/>
          <p:nvPr/>
        </p:nvSpPr>
        <p:spPr>
          <a:xfrm>
            <a:off x="848122" y="2127859"/>
            <a:ext cx="1967132" cy="584775"/>
          </a:xfrm>
          <a:prstGeom prst="rect">
            <a:avLst/>
          </a:prstGeom>
          <a:noFill/>
        </p:spPr>
        <p:txBody>
          <a:bodyPr wrap="square" lIns="91440" tIns="45720" rIns="91440" bIns="45720">
            <a:spAutoFit/>
          </a:bodyPr>
          <a:lstStyle/>
          <a:p>
            <a:pPr algn="ctr"/>
            <a:r>
              <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rPr>
              <a:t>55 %</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4" name="Прямоугольник 23"/>
          <p:cNvSpPr/>
          <p:nvPr/>
        </p:nvSpPr>
        <p:spPr>
          <a:xfrm>
            <a:off x="5028313" y="2997814"/>
            <a:ext cx="196713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Фінансова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свобода</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5" name="Прямоугольник 24"/>
          <p:cNvSpPr/>
          <p:nvPr/>
        </p:nvSpPr>
        <p:spPr>
          <a:xfrm>
            <a:off x="8982769" y="664980"/>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6" name="Прямоугольник 25"/>
          <p:cNvSpPr/>
          <p:nvPr/>
        </p:nvSpPr>
        <p:spPr>
          <a:xfrm>
            <a:off x="8671394" y="1949892"/>
            <a:ext cx="1967132" cy="461665"/>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Освіта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7" name="Прямоугольник 26"/>
          <p:cNvSpPr/>
          <p:nvPr/>
        </p:nvSpPr>
        <p:spPr>
          <a:xfrm>
            <a:off x="9025561" y="3079581"/>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8" name="Прямоугольник 27"/>
          <p:cNvSpPr/>
          <p:nvPr/>
        </p:nvSpPr>
        <p:spPr>
          <a:xfrm>
            <a:off x="8924928" y="4124145"/>
            <a:ext cx="196713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Резервний</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фонд</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9" name="Прямоугольник 28"/>
          <p:cNvSpPr/>
          <p:nvPr/>
        </p:nvSpPr>
        <p:spPr>
          <a:xfrm>
            <a:off x="2508478" y="4588240"/>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0" name="Прямоугольник 29"/>
          <p:cNvSpPr/>
          <p:nvPr/>
        </p:nvSpPr>
        <p:spPr>
          <a:xfrm>
            <a:off x="2197103" y="5858276"/>
            <a:ext cx="1967132" cy="461665"/>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Розваги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3" name="Прямоугольник 32"/>
          <p:cNvSpPr/>
          <p:nvPr/>
        </p:nvSpPr>
        <p:spPr>
          <a:xfrm>
            <a:off x="5906578" y="4510317"/>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5%</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4" name="Прямоугольник 33"/>
          <p:cNvSpPr/>
          <p:nvPr/>
        </p:nvSpPr>
        <p:spPr>
          <a:xfrm>
            <a:off x="5363196" y="5472559"/>
            <a:ext cx="242889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Доброчинність</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і</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подарунки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287951361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envelope_15.jpg"/>
          <p:cNvPicPr>
            <a:picLocks noGrp="1" noChangeAspect="1"/>
          </p:cNvPicPr>
          <p:nvPr>
            <p:ph idx="1"/>
          </p:nvPr>
        </p:nvPicPr>
        <p:blipFill rotWithShape="1">
          <a:blip r:embed="rId2">
            <a:duotone>
              <a:prstClr val="black"/>
              <a:srgbClr val="7D7DFF">
                <a:tint val="45000"/>
                <a:satMod val="400000"/>
              </a:srgbClr>
            </a:duotone>
          </a:blip>
          <a:srcRect l="9639" t="11614" r="9805" b="13257"/>
          <a:stretch/>
        </p:blipFill>
        <p:spPr>
          <a:xfrm>
            <a:off x="639805" y="1930856"/>
            <a:ext cx="3000096" cy="20428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3953604" y="208306"/>
            <a:ext cx="4072205" cy="923330"/>
          </a:xfrm>
          <a:prstGeom prst="rect">
            <a:avLst/>
          </a:prstGeom>
          <a:noFill/>
        </p:spPr>
        <p:txBody>
          <a:bodyPr wrap="none" lIns="91440" tIns="45720" rIns="91440" bIns="45720">
            <a:spAutoFit/>
          </a:bodyPr>
          <a:lstStyle/>
          <a:p>
            <a:pPr algn="ctr"/>
            <a:r>
              <a:rPr lang="ru-RU" sz="5400" b="1" dirty="0">
                <a:ln w="1905"/>
                <a:solidFill>
                  <a:srgbClr val="002060"/>
                </a:solidFill>
                <a:effectLst>
                  <a:innerShdw blurRad="69850" dist="43180" dir="5400000">
                    <a:srgbClr val="000000">
                      <a:alpha val="65000"/>
                    </a:srgbClr>
                  </a:innerShdw>
                </a:effectLst>
              </a:rPr>
              <a:t>5 </a:t>
            </a:r>
            <a:r>
              <a:rPr lang="ru-RU" sz="5400" b="1" dirty="0" err="1">
                <a:ln w="1905"/>
                <a:solidFill>
                  <a:srgbClr val="002060"/>
                </a:solidFill>
                <a:effectLst>
                  <a:innerShdw blurRad="69850" dist="43180" dir="5400000">
                    <a:srgbClr val="000000">
                      <a:alpha val="65000"/>
                    </a:srgbClr>
                  </a:innerShdw>
                </a:effectLst>
              </a:rPr>
              <a:t>конвертів</a:t>
            </a:r>
            <a:endParaRPr lang="ru-RU" sz="5400" b="1" dirty="0">
              <a:ln w="1905"/>
              <a:solidFill>
                <a:srgbClr val="002060"/>
              </a:solidFill>
              <a:effectLst>
                <a:innerShdw blurRad="69850" dist="43180" dir="5400000">
                  <a:srgbClr val="000000">
                    <a:alpha val="65000"/>
                  </a:srgbClr>
                </a:innerShdw>
              </a:effectLst>
            </a:endParaRPr>
          </a:p>
        </p:txBody>
      </p:sp>
      <p:pic>
        <p:nvPicPr>
          <p:cNvPr id="7" name="Содержимое 4" descr="envelope_15.jpg"/>
          <p:cNvPicPr>
            <a:picLocks noChangeAspect="1"/>
          </p:cNvPicPr>
          <p:nvPr/>
        </p:nvPicPr>
        <p:blipFill>
          <a:blip r:embed="rId2">
            <a:duotone>
              <a:prstClr val="black"/>
              <a:srgbClr val="7D7DFF">
                <a:tint val="45000"/>
                <a:satMod val="400000"/>
              </a:srgbClr>
            </a:duotone>
          </a:blip>
          <a:srcRect l="10256" t="6838" r="10256" b="11111"/>
          <a:stretch>
            <a:fillRect/>
          </a:stretch>
        </p:blipFill>
        <p:spPr>
          <a:xfrm>
            <a:off x="4554208" y="1839267"/>
            <a:ext cx="2781522" cy="21534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Содержимое 4" descr="envelope_15.jpg"/>
          <p:cNvPicPr>
            <a:picLocks noChangeAspect="1"/>
          </p:cNvPicPr>
          <p:nvPr/>
        </p:nvPicPr>
        <p:blipFill>
          <a:blip r:embed="rId2">
            <a:duotone>
              <a:prstClr val="black"/>
              <a:srgbClr val="7D7DFF">
                <a:tint val="45000"/>
                <a:satMod val="400000"/>
              </a:srgbClr>
            </a:duotone>
          </a:blip>
          <a:srcRect l="10256" t="6838" r="10256" b="11111"/>
          <a:stretch>
            <a:fillRect/>
          </a:stretch>
        </p:blipFill>
        <p:spPr>
          <a:xfrm>
            <a:off x="6500812" y="4429133"/>
            <a:ext cx="2847583" cy="22045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Содержимое 4" descr="envelope_15.jpg"/>
          <p:cNvPicPr>
            <a:picLocks noChangeAspect="1"/>
          </p:cNvPicPr>
          <p:nvPr/>
        </p:nvPicPr>
        <p:blipFill>
          <a:blip r:embed="rId2">
            <a:duotone>
              <a:prstClr val="black"/>
              <a:srgbClr val="7D7DFF">
                <a:tint val="45000"/>
                <a:satMod val="400000"/>
              </a:srgbClr>
            </a:duotone>
          </a:blip>
          <a:srcRect l="10256" t="6838" r="10256" b="11111"/>
          <a:stretch>
            <a:fillRect/>
          </a:stretch>
        </p:blipFill>
        <p:spPr>
          <a:xfrm>
            <a:off x="8025809" y="1858090"/>
            <a:ext cx="2757209" cy="21346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Содержимое 4" descr="envelope_15.jpg"/>
          <p:cNvPicPr>
            <a:picLocks noChangeAspect="1"/>
          </p:cNvPicPr>
          <p:nvPr/>
        </p:nvPicPr>
        <p:blipFill>
          <a:blip r:embed="rId2">
            <a:duotone>
              <a:prstClr val="black"/>
              <a:srgbClr val="7D7DFF">
                <a:tint val="45000"/>
                <a:satMod val="400000"/>
              </a:srgbClr>
            </a:duotone>
          </a:blip>
          <a:srcRect l="10256" t="6838" r="10256" b="11111"/>
          <a:stretch>
            <a:fillRect/>
          </a:stretch>
        </p:blipFill>
        <p:spPr>
          <a:xfrm>
            <a:off x="3071004" y="4429132"/>
            <a:ext cx="2715429" cy="21022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Прямоугольник 14"/>
          <p:cNvSpPr/>
          <p:nvPr/>
        </p:nvSpPr>
        <p:spPr>
          <a:xfrm>
            <a:off x="1156287" y="3059188"/>
            <a:ext cx="196713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Поточні</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потреби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Прямоугольник 15"/>
          <p:cNvSpPr/>
          <p:nvPr/>
        </p:nvSpPr>
        <p:spPr>
          <a:xfrm>
            <a:off x="5272778" y="2138384"/>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3" name="Прямоугольник 22"/>
          <p:cNvSpPr/>
          <p:nvPr/>
        </p:nvSpPr>
        <p:spPr>
          <a:xfrm>
            <a:off x="1219063" y="2129846"/>
            <a:ext cx="1967132" cy="584775"/>
          </a:xfrm>
          <a:prstGeom prst="rect">
            <a:avLst/>
          </a:prstGeom>
          <a:noFill/>
        </p:spPr>
        <p:txBody>
          <a:bodyPr wrap="square" lIns="91440" tIns="45720" rIns="91440" bIns="45720">
            <a:spAutoFit/>
          </a:bodyPr>
          <a:lstStyle/>
          <a:p>
            <a:pPr algn="ctr"/>
            <a:r>
              <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rPr>
              <a:t>60 %</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4" name="Прямоугольник 23"/>
          <p:cNvSpPr/>
          <p:nvPr/>
        </p:nvSpPr>
        <p:spPr>
          <a:xfrm>
            <a:off x="5091359" y="3037786"/>
            <a:ext cx="196713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Фінансова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свобода</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5" name="Прямоугольник 24"/>
          <p:cNvSpPr/>
          <p:nvPr/>
        </p:nvSpPr>
        <p:spPr>
          <a:xfrm>
            <a:off x="7252412" y="4833934"/>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6" name="Прямоугольник 25"/>
          <p:cNvSpPr/>
          <p:nvPr/>
        </p:nvSpPr>
        <p:spPr>
          <a:xfrm>
            <a:off x="7042243" y="5940522"/>
            <a:ext cx="1967132" cy="461665"/>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Освіта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7" name="Прямоугольник 26"/>
          <p:cNvSpPr/>
          <p:nvPr/>
        </p:nvSpPr>
        <p:spPr>
          <a:xfrm>
            <a:off x="8802284" y="2138384"/>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8" name="Прямоугольник 27"/>
          <p:cNvSpPr/>
          <p:nvPr/>
        </p:nvSpPr>
        <p:spPr>
          <a:xfrm>
            <a:off x="8490909" y="2994933"/>
            <a:ext cx="1967132" cy="830997"/>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Резервний</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фонд</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9" name="Прямоугольник 28"/>
          <p:cNvSpPr/>
          <p:nvPr/>
        </p:nvSpPr>
        <p:spPr>
          <a:xfrm>
            <a:off x="3809984" y="4857761"/>
            <a:ext cx="1344382" cy="646331"/>
          </a:xfrm>
          <a:prstGeom prst="rect">
            <a:avLst/>
          </a:prstGeom>
          <a:noFill/>
        </p:spPr>
        <p:txBody>
          <a:bodyPr wrap="square" lIns="91440" tIns="45720" rIns="91440" bIns="45720">
            <a:spAutoFit/>
          </a:bodyPr>
          <a:lstStyle/>
          <a:p>
            <a:pPr algn="ct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0" name="Прямоугольник 29"/>
          <p:cNvSpPr/>
          <p:nvPr/>
        </p:nvSpPr>
        <p:spPr>
          <a:xfrm>
            <a:off x="3452794" y="5715017"/>
            <a:ext cx="1967132" cy="461665"/>
          </a:xfrm>
          <a:prstGeom prst="rect">
            <a:avLst/>
          </a:prstGeom>
          <a:noFill/>
        </p:spPr>
        <p:txBody>
          <a:bodyPr wrap="square" lIns="91440" tIns="45720" rIns="91440" bIns="45720">
            <a:spAutoFit/>
          </a:bodyPr>
          <a:lstStyle/>
          <a:p>
            <a:pPr algn="ct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Розваги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356690312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envelope_15.jpg"/>
          <p:cNvPicPr>
            <a:picLocks noGrp="1" noChangeAspect="1"/>
          </p:cNvPicPr>
          <p:nvPr>
            <p:ph idx="1"/>
          </p:nvPr>
        </p:nvPicPr>
        <p:blipFill rotWithShape="1">
          <a:blip r:embed="rId2">
            <a:duotone>
              <a:prstClr val="black"/>
              <a:srgbClr val="99A0FB">
                <a:tint val="45000"/>
                <a:satMod val="400000"/>
              </a:srgbClr>
            </a:duotone>
          </a:blip>
          <a:srcRect l="8738" t="8413" r="7356" b="9901"/>
          <a:stretch/>
        </p:blipFill>
        <p:spPr>
          <a:xfrm>
            <a:off x="4131861" y="4638838"/>
            <a:ext cx="2717322" cy="19840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1311816" y="684001"/>
            <a:ext cx="3950377" cy="923330"/>
          </a:xfrm>
          <a:prstGeom prst="rect">
            <a:avLst/>
          </a:prstGeom>
          <a:noFill/>
        </p:spPr>
        <p:txBody>
          <a:bodyPr wrap="none" lIns="91440" tIns="45720" rIns="91440" bIns="45720">
            <a:spAutoFit/>
          </a:bodyPr>
          <a:lstStyle/>
          <a:p>
            <a:pPr algn="ctr"/>
            <a:r>
              <a:rPr lang="ru-RU" sz="5400" b="1" dirty="0">
                <a:ln w="1905"/>
                <a:solidFill>
                  <a:srgbClr val="002060"/>
                </a:solidFill>
                <a:effectLst>
                  <a:innerShdw blurRad="69850" dist="43180" dir="5400000">
                    <a:srgbClr val="000000">
                      <a:alpha val="65000"/>
                    </a:srgbClr>
                  </a:innerShdw>
                </a:effectLst>
              </a:rPr>
              <a:t>4 </a:t>
            </a:r>
            <a:r>
              <a:rPr lang="ru-RU" sz="5400" b="1" dirty="0" err="1">
                <a:ln w="1905"/>
                <a:solidFill>
                  <a:srgbClr val="002060"/>
                </a:solidFill>
                <a:effectLst>
                  <a:innerShdw blurRad="69850" dist="43180" dir="5400000">
                    <a:srgbClr val="000000">
                      <a:alpha val="65000"/>
                    </a:srgbClr>
                  </a:innerShdw>
                </a:effectLst>
              </a:rPr>
              <a:t>конверти</a:t>
            </a:r>
            <a:endParaRPr lang="ru-RU" sz="5400" b="1" dirty="0">
              <a:ln w="1905"/>
              <a:solidFill>
                <a:srgbClr val="002060"/>
              </a:solidFill>
              <a:effectLst>
                <a:innerShdw blurRad="69850" dist="43180" dir="5400000">
                  <a:srgbClr val="000000">
                    <a:alpha val="65000"/>
                  </a:srgbClr>
                </a:innerShdw>
              </a:effectLst>
            </a:endParaRPr>
          </a:p>
        </p:txBody>
      </p:sp>
      <p:pic>
        <p:nvPicPr>
          <p:cNvPr id="7" name="Содержимое 4" descr="envelope_15.jpg"/>
          <p:cNvPicPr>
            <a:picLocks noChangeAspect="1"/>
          </p:cNvPicPr>
          <p:nvPr/>
        </p:nvPicPr>
        <p:blipFill>
          <a:blip r:embed="rId2">
            <a:duotone>
              <a:prstClr val="black"/>
              <a:srgbClr val="99A0FB">
                <a:tint val="45000"/>
                <a:satMod val="400000"/>
              </a:srgbClr>
            </a:duotone>
          </a:blip>
          <a:srcRect l="10256" t="6838" r="10256" b="11111"/>
          <a:stretch>
            <a:fillRect/>
          </a:stretch>
        </p:blipFill>
        <p:spPr>
          <a:xfrm>
            <a:off x="7174679" y="2349753"/>
            <a:ext cx="2571768" cy="19910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Содержимое 4" descr="envelope_15.jpg"/>
          <p:cNvPicPr>
            <a:picLocks noChangeAspect="1"/>
          </p:cNvPicPr>
          <p:nvPr/>
        </p:nvPicPr>
        <p:blipFill>
          <a:blip r:embed="rId2">
            <a:duotone>
              <a:prstClr val="black"/>
              <a:srgbClr val="99A0FB">
                <a:tint val="45000"/>
                <a:satMod val="400000"/>
              </a:srgbClr>
            </a:duotone>
          </a:blip>
          <a:srcRect l="10256" t="6838" r="10256" b="11111"/>
          <a:stretch>
            <a:fillRect/>
          </a:stretch>
        </p:blipFill>
        <p:spPr>
          <a:xfrm>
            <a:off x="7174679" y="249031"/>
            <a:ext cx="2571768" cy="19910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Содержимое 4" descr="envelope_15.jpg"/>
          <p:cNvPicPr>
            <a:picLocks noChangeAspect="1"/>
          </p:cNvPicPr>
          <p:nvPr/>
        </p:nvPicPr>
        <p:blipFill>
          <a:blip r:embed="rId2">
            <a:duotone>
              <a:prstClr val="black"/>
              <a:srgbClr val="99A0FB">
                <a:tint val="45000"/>
                <a:satMod val="400000"/>
              </a:srgbClr>
            </a:duotone>
          </a:blip>
          <a:srcRect l="10256" t="6838" r="10256" b="11111"/>
          <a:stretch>
            <a:fillRect/>
          </a:stretch>
        </p:blipFill>
        <p:spPr>
          <a:xfrm>
            <a:off x="7174679" y="4638838"/>
            <a:ext cx="2571768" cy="19910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Прямоугольник 14"/>
          <p:cNvSpPr/>
          <p:nvPr/>
        </p:nvSpPr>
        <p:spPr>
          <a:xfrm>
            <a:off x="4649433" y="5934450"/>
            <a:ext cx="1967132" cy="461665"/>
          </a:xfrm>
          <a:prstGeom prst="rect">
            <a:avLst/>
          </a:prstGeom>
          <a:noFill/>
        </p:spPr>
        <p:txBody>
          <a:bodyPr wrap="square" lIns="91440" tIns="45720" rIns="91440" bIns="45720">
            <a:spAutoFit/>
          </a:bodyPr>
          <a:lstStyle/>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І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тиждень</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1" name="Скругленный прямоугольник 20"/>
          <p:cNvSpPr/>
          <p:nvPr/>
        </p:nvSpPr>
        <p:spPr>
          <a:xfrm>
            <a:off x="1238216" y="2280391"/>
            <a:ext cx="1928826" cy="1143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4400" dirty="0"/>
              <a:t>100%</a:t>
            </a:r>
            <a:endParaRPr lang="en-US" sz="4400" dirty="0"/>
          </a:p>
        </p:txBody>
      </p:sp>
      <p:sp>
        <p:nvSpPr>
          <p:cNvPr id="22" name="Нашивка 21"/>
          <p:cNvSpPr/>
          <p:nvPr/>
        </p:nvSpPr>
        <p:spPr>
          <a:xfrm>
            <a:off x="3524232" y="2673300"/>
            <a:ext cx="285752" cy="35719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Прямоугольник 30"/>
          <p:cNvSpPr/>
          <p:nvPr/>
        </p:nvSpPr>
        <p:spPr>
          <a:xfrm>
            <a:off x="4039525" y="2327313"/>
            <a:ext cx="2262671" cy="923330"/>
          </a:xfrm>
          <a:prstGeom prst="rect">
            <a:avLst/>
          </a:prstGeom>
        </p:spPr>
        <p:style>
          <a:lnRef idx="2">
            <a:schemeClr val="accent3"/>
          </a:lnRef>
          <a:fillRef idx="1">
            <a:schemeClr val="lt1"/>
          </a:fillRef>
          <a:effectRef idx="0">
            <a:schemeClr val="accent3"/>
          </a:effectRef>
          <a:fontRef idx="minor">
            <a:schemeClr val="dk1"/>
          </a:fontRef>
        </p:style>
        <p:txBody>
          <a:bodyPr wrap="none" lIns="91440" tIns="45720" rIns="91440" bIns="45720">
            <a:spAutoFit/>
          </a:bodyPr>
          <a:lstStyle/>
          <a:p>
            <a:pPr algn="ctr"/>
            <a:r>
              <a:rPr lang="ru-RU"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Інвестиційні</a:t>
            </a: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цілі</a:t>
            </a: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p>
          <a:p>
            <a:pPr algn="ct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та </a:t>
            </a:r>
            <a:r>
              <a:rPr lang="ru-RU"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крупні</a:t>
            </a: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покупки</a:t>
            </a:r>
          </a:p>
          <a:p>
            <a:pPr algn="ct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10%</a:t>
            </a:r>
            <a:endPar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2" name="Нашивка 31"/>
          <p:cNvSpPr/>
          <p:nvPr/>
        </p:nvSpPr>
        <p:spPr>
          <a:xfrm rot="5400000">
            <a:off x="1965677" y="3604795"/>
            <a:ext cx="285752" cy="35719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Прямоугольник 32"/>
          <p:cNvSpPr/>
          <p:nvPr/>
        </p:nvSpPr>
        <p:spPr>
          <a:xfrm>
            <a:off x="998610" y="4166202"/>
            <a:ext cx="2807755" cy="646331"/>
          </a:xfrm>
          <a:prstGeom prst="rect">
            <a:avLst/>
          </a:prstGeom>
        </p:spPr>
        <p:style>
          <a:lnRef idx="2">
            <a:schemeClr val="accent3"/>
          </a:lnRef>
          <a:fillRef idx="1">
            <a:schemeClr val="lt1"/>
          </a:fillRef>
          <a:effectRef idx="0">
            <a:schemeClr val="accent3"/>
          </a:effectRef>
          <a:fontRef idx="minor">
            <a:schemeClr val="dk1"/>
          </a:fontRef>
        </p:style>
        <p:txBody>
          <a:bodyPr wrap="none" lIns="91440" tIns="45720" rIns="91440" bIns="45720">
            <a:spAutoFit/>
          </a:bodyPr>
          <a:lstStyle/>
          <a:p>
            <a:pPr algn="ctr"/>
            <a:r>
              <a:rPr lang="ru-RU"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Регулярні</a:t>
            </a: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та </a:t>
            </a:r>
          </a:p>
          <a:p>
            <a:pPr algn="ctr"/>
            <a:r>
              <a:rPr lang="ru-RU"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передбачувані</a:t>
            </a: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платежі</a:t>
            </a:r>
            <a:endPar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4" name="Прямоугольник 33"/>
          <p:cNvSpPr/>
          <p:nvPr/>
        </p:nvSpPr>
        <p:spPr>
          <a:xfrm>
            <a:off x="7556966" y="5934451"/>
            <a:ext cx="1967132" cy="461665"/>
          </a:xfrm>
          <a:prstGeom prst="rect">
            <a:avLst/>
          </a:prstGeom>
          <a:noFill/>
        </p:spPr>
        <p:txBody>
          <a:bodyPr wrap="square" lIns="91440" tIns="45720" rIns="91440" bIns="45720">
            <a:spAutoFit/>
          </a:bodyPr>
          <a:lstStyle/>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І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І</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тиждень</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5" name="Прямоугольник 34"/>
          <p:cNvSpPr/>
          <p:nvPr/>
        </p:nvSpPr>
        <p:spPr>
          <a:xfrm>
            <a:off x="7648483" y="3695434"/>
            <a:ext cx="1967132" cy="461665"/>
          </a:xfrm>
          <a:prstGeom prst="rect">
            <a:avLst/>
          </a:prstGeom>
          <a:noFill/>
        </p:spPr>
        <p:txBody>
          <a:bodyPr wrap="square" lIns="91440" tIns="45720" rIns="91440" bIns="45720">
            <a:spAutoFit/>
          </a:bodyPr>
          <a:lstStyle/>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ІІІ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тиждень</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6" name="Прямоугольник 35"/>
          <p:cNvSpPr/>
          <p:nvPr/>
        </p:nvSpPr>
        <p:spPr>
          <a:xfrm>
            <a:off x="7648483" y="1590049"/>
            <a:ext cx="1967132" cy="461665"/>
          </a:xfrm>
          <a:prstGeom prst="rect">
            <a:avLst/>
          </a:prstGeom>
          <a:noFill/>
        </p:spPr>
        <p:txBody>
          <a:bodyPr wrap="square" lIns="91440" tIns="45720" rIns="91440" bIns="45720">
            <a:spAutoFit/>
          </a:bodyPr>
          <a:lstStyle/>
          <a:p>
            <a:pPr algn="ct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І</a:t>
            </a:r>
            <a:r>
              <a:rPr 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rPr>
              <a:t>V</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тиждень</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401013385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0070C0"/>
                </a:solidFill>
              </a:rPr>
              <a:t>Метод «Заплати собі першому»</a:t>
            </a:r>
            <a:r>
              <a:rPr lang="uk-UA" dirty="0" smtClean="0">
                <a:solidFill>
                  <a:srgbClr val="0070C0"/>
                </a:solidFill>
              </a:rPr>
              <a:t> </a:t>
            </a:r>
            <a:endParaRPr lang="uk-UA" dirty="0">
              <a:solidFill>
                <a:srgbClr val="0070C0"/>
              </a:solidFill>
            </a:endParaRPr>
          </a:p>
        </p:txBody>
      </p:sp>
      <p:sp>
        <p:nvSpPr>
          <p:cNvPr id="3" name="Объект 2"/>
          <p:cNvSpPr>
            <a:spLocks noGrp="1"/>
          </p:cNvSpPr>
          <p:nvPr>
            <p:ph sz="half" idx="1"/>
          </p:nvPr>
        </p:nvSpPr>
        <p:spPr>
          <a:xfrm>
            <a:off x="441434" y="1825624"/>
            <a:ext cx="6505056" cy="4764361"/>
          </a:xfrm>
        </p:spPr>
        <p:txBody>
          <a:bodyPr>
            <a:normAutofit/>
          </a:bodyPr>
          <a:lstStyle/>
          <a:p>
            <a:pPr marL="0" indent="0">
              <a:buNone/>
            </a:pPr>
            <a:r>
              <a:rPr lang="uk-UA" sz="2400" b="1" dirty="0" smtClean="0">
                <a:solidFill>
                  <a:srgbClr val="002060"/>
                </a:solidFill>
              </a:rPr>
              <a:t>Немає різниці яка сума зарплати, 10% потрібно одразу відкладати, а на інші гроші жити.</a:t>
            </a:r>
          </a:p>
          <a:p>
            <a:r>
              <a:rPr lang="uk-UA" sz="2400" b="1" dirty="0" smtClean="0">
                <a:solidFill>
                  <a:srgbClr val="002060"/>
                </a:solidFill>
              </a:rPr>
              <a:t>Через деякий час ви звикнете до такого режиму і не помітите, що залишаєте на витрати 90% зарплати. Повірте, це перевірено не однією людиною. Коли ви звикнете відкладати 10%, збільшіть цю суму до 15-30%.</a:t>
            </a:r>
          </a:p>
          <a:p>
            <a:endParaRPr lang="uk-UA" sz="2400" b="1" dirty="0">
              <a:solidFill>
                <a:srgbClr val="002060"/>
              </a:solidFill>
            </a:endParaRPr>
          </a:p>
        </p:txBody>
      </p:sp>
      <p:pic>
        <p:nvPicPr>
          <p:cNvPr id="5" name="Picture 2" descr="Ð ÐµÐ·ÑÐ»ÑÑÐ°Ñ Ð¿Ð¾ÑÑÐºÑ Ð·Ð¾Ð±ÑÐ°Ð¶ÐµÐ½Ñ Ð·Ð° Ð·Ð°Ð¿Ð¸ÑÐ¾Ð¼ &quot;ÐÐµÑÐ¾Ð´ Â«ÐÐ°Ð¿Ð»Ð°ÑÐ¸ ÑÐ¾Ð±Ñ Ð¿ÐµÑÑÐ¾Ð¼ÑÂ»&quot;"/>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7464016" y="2873471"/>
            <a:ext cx="4184650" cy="2773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2435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91385" y="447368"/>
            <a:ext cx="5163028" cy="1320800"/>
          </a:xfrm>
        </p:spPr>
        <p:txBody>
          <a:bodyPr/>
          <a:lstStyle/>
          <a:p>
            <a:r>
              <a:rPr lang="uk-UA" b="1" dirty="0" smtClean="0">
                <a:solidFill>
                  <a:srgbClr val="0070C0"/>
                </a:solidFill>
              </a:rPr>
              <a:t>Метод 50-30-20</a:t>
            </a:r>
            <a:r>
              <a:rPr lang="uk-UA" dirty="0" smtClean="0">
                <a:solidFill>
                  <a:srgbClr val="0070C0"/>
                </a:solidFill>
              </a:rPr>
              <a:t> </a:t>
            </a:r>
            <a:endParaRPr lang="uk-UA" dirty="0">
              <a:solidFill>
                <a:srgbClr val="0070C0"/>
              </a:solidFill>
            </a:endParaRPr>
          </a:p>
        </p:txBody>
      </p:sp>
      <p:sp>
        <p:nvSpPr>
          <p:cNvPr id="3" name="Объект 2"/>
          <p:cNvSpPr>
            <a:spLocks noGrp="1"/>
          </p:cNvSpPr>
          <p:nvPr>
            <p:ph idx="1"/>
          </p:nvPr>
        </p:nvSpPr>
        <p:spPr>
          <a:xfrm>
            <a:off x="838200" y="1951749"/>
            <a:ext cx="10736317" cy="4351338"/>
          </a:xfrm>
        </p:spPr>
        <p:txBody>
          <a:bodyPr/>
          <a:lstStyle/>
          <a:p>
            <a:r>
              <a:rPr lang="uk-UA" b="1" dirty="0" smtClean="0">
                <a:solidFill>
                  <a:srgbClr val="002060"/>
                </a:solidFill>
              </a:rPr>
              <a:t>де 50% — це основні витрати</a:t>
            </a:r>
          </a:p>
          <a:p>
            <a:pPr marL="0" indent="0">
              <a:buNone/>
            </a:pPr>
            <a:r>
              <a:rPr lang="uk-UA" b="1" dirty="0" smtClean="0">
                <a:solidFill>
                  <a:srgbClr val="002060"/>
                </a:solidFill>
              </a:rPr>
              <a:t> наприклад, одяг, продукти, медицина</a:t>
            </a:r>
          </a:p>
          <a:p>
            <a:pPr marL="0" indent="0">
              <a:buNone/>
            </a:pPr>
            <a:endParaRPr lang="uk-UA" b="1" dirty="0" smtClean="0">
              <a:solidFill>
                <a:srgbClr val="002060"/>
              </a:solidFill>
            </a:endParaRPr>
          </a:p>
          <a:p>
            <a:r>
              <a:rPr lang="uk-UA" b="1" dirty="0" smtClean="0">
                <a:solidFill>
                  <a:srgbClr val="002060"/>
                </a:solidFill>
              </a:rPr>
              <a:t> 30% — емоційні витрати:</a:t>
            </a:r>
          </a:p>
          <a:p>
            <a:pPr marL="0" indent="0">
              <a:buNone/>
            </a:pPr>
            <a:r>
              <a:rPr lang="uk-UA" b="1" dirty="0" smtClean="0">
                <a:solidFill>
                  <a:srgbClr val="002060"/>
                </a:solidFill>
              </a:rPr>
              <a:t>відпустки, розваги, книги…</a:t>
            </a:r>
          </a:p>
          <a:p>
            <a:pPr marL="0" indent="0">
              <a:buNone/>
            </a:pPr>
            <a:endParaRPr lang="uk-UA" b="1" dirty="0" smtClean="0">
              <a:solidFill>
                <a:srgbClr val="002060"/>
              </a:solidFill>
            </a:endParaRPr>
          </a:p>
          <a:p>
            <a:r>
              <a:rPr lang="uk-UA" b="1" dirty="0" smtClean="0">
                <a:solidFill>
                  <a:srgbClr val="002060"/>
                </a:solidFill>
              </a:rPr>
              <a:t> 20% — заощадження.</a:t>
            </a:r>
          </a:p>
          <a:p>
            <a:endParaRPr lang="uk-UA" b="1" dirty="0">
              <a:solidFill>
                <a:srgbClr val="002060"/>
              </a:solidFill>
            </a:endParaRPr>
          </a:p>
        </p:txBody>
      </p:sp>
      <p:pic>
        <p:nvPicPr>
          <p:cNvPr id="11268" name="Picture 4" descr="Ð ÐµÐ·ÑÐ»ÑÑÐ°Ñ Ð¿Ð¾ÑÑÐºÑ Ð·Ð¾Ð±ÑÐ°Ð¶ÐµÐ½Ñ Ð·Ð° Ð·Ð°Ð¿Ð¸ÑÐ¾Ð¼ &quot;ÐÐµÑÐ¾Ð´ 50-30-20&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2777" y="2681730"/>
            <a:ext cx="6173855" cy="3121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0001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84598" y="393538"/>
            <a:ext cx="8967099" cy="510334"/>
          </a:xfrm>
        </p:spPr>
        <p:txBody>
          <a:bodyPr>
            <a:normAutofit fontScale="90000"/>
          </a:bodyPr>
          <a:lstStyle/>
          <a:p>
            <a:r>
              <a:rPr lang="ru-RU" b="1" dirty="0" err="1" smtClean="0">
                <a:solidFill>
                  <a:srgbClr val="0070C0"/>
                </a:solidFill>
              </a:rPr>
              <a:t>Фінансові</a:t>
            </a:r>
            <a:r>
              <a:rPr lang="ru-RU" b="1" dirty="0" smtClean="0">
                <a:solidFill>
                  <a:srgbClr val="0070C0"/>
                </a:solidFill>
              </a:rPr>
              <a:t> </a:t>
            </a:r>
            <a:r>
              <a:rPr lang="ru-RU" b="1" dirty="0" err="1" smtClean="0">
                <a:solidFill>
                  <a:srgbClr val="0070C0"/>
                </a:solidFill>
              </a:rPr>
              <a:t>цілі</a:t>
            </a:r>
            <a:r>
              <a:rPr lang="ru-RU" b="1" dirty="0" smtClean="0">
                <a:solidFill>
                  <a:srgbClr val="0070C0"/>
                </a:solidFill>
              </a:rPr>
              <a:t> </a:t>
            </a:r>
            <a:r>
              <a:rPr lang="ru-RU" b="1" dirty="0" err="1" smtClean="0">
                <a:solidFill>
                  <a:srgbClr val="0070C0"/>
                </a:solidFill>
              </a:rPr>
              <a:t>сім’ї</a:t>
            </a:r>
            <a:r>
              <a:rPr lang="ru-RU" b="1" dirty="0" smtClean="0">
                <a:solidFill>
                  <a:srgbClr val="0070C0"/>
                </a:solidFill>
              </a:rPr>
              <a:t> </a:t>
            </a:r>
            <a:r>
              <a:rPr lang="ru-RU" b="1" dirty="0" err="1" smtClean="0">
                <a:solidFill>
                  <a:srgbClr val="0070C0"/>
                </a:solidFill>
              </a:rPr>
              <a:t>повинні</a:t>
            </a:r>
            <a:r>
              <a:rPr lang="ru-RU" b="1" dirty="0" smtClean="0">
                <a:solidFill>
                  <a:srgbClr val="0070C0"/>
                </a:solidFill>
              </a:rPr>
              <a:t> бути такими:</a:t>
            </a:r>
            <a:endParaRPr lang="en-US" b="1" dirty="0">
              <a:solidFill>
                <a:srgbClr val="0070C0"/>
              </a:solidFill>
            </a:endParaRPr>
          </a:p>
        </p:txBody>
      </p:sp>
      <p:sp>
        <p:nvSpPr>
          <p:cNvPr id="3" name="Содержимое 2"/>
          <p:cNvSpPr>
            <a:spLocks noGrp="1"/>
          </p:cNvSpPr>
          <p:nvPr>
            <p:ph idx="1"/>
          </p:nvPr>
        </p:nvSpPr>
        <p:spPr>
          <a:xfrm>
            <a:off x="1125807" y="966683"/>
            <a:ext cx="9959136" cy="4636792"/>
          </a:xfrm>
        </p:spPr>
        <p:txBody>
          <a:bodyPr>
            <a:noAutofit/>
          </a:bodyPr>
          <a:lstStyle/>
          <a:p>
            <a:pPr>
              <a:buNone/>
            </a:pPr>
            <a:r>
              <a:rPr lang="ru-RU" dirty="0"/>
              <a:t>• </a:t>
            </a:r>
            <a:r>
              <a:rPr lang="ru-RU" i="1" dirty="0" err="1">
                <a:solidFill>
                  <a:srgbClr val="0070C0"/>
                </a:solidFill>
              </a:rPr>
              <a:t>конкретними</a:t>
            </a:r>
            <a:r>
              <a:rPr lang="ru-RU" i="1" dirty="0">
                <a:solidFill>
                  <a:srgbClr val="0070C0"/>
                </a:solidFill>
              </a:rPr>
              <a:t>.</a:t>
            </a:r>
            <a:r>
              <a:rPr lang="ru-RU" i="1" dirty="0"/>
              <a:t> Правильно </a:t>
            </a:r>
            <a:r>
              <a:rPr lang="ru-RU" i="1" dirty="0" err="1"/>
              <a:t>поставлені</a:t>
            </a:r>
            <a:r>
              <a:rPr lang="ru-RU" i="1" dirty="0"/>
              <a:t> </a:t>
            </a:r>
            <a:r>
              <a:rPr lang="ru-RU" i="1" dirty="0" err="1"/>
              <a:t>цілі</a:t>
            </a:r>
            <a:r>
              <a:rPr lang="ru-RU" i="1" dirty="0"/>
              <a:t> </a:t>
            </a:r>
            <a:r>
              <a:rPr lang="ru-RU" i="1" dirty="0" err="1"/>
              <a:t>завжди</a:t>
            </a:r>
            <a:r>
              <a:rPr lang="ru-RU" i="1" dirty="0"/>
              <a:t> </a:t>
            </a:r>
            <a:r>
              <a:rPr lang="ru-RU" i="1" dirty="0" err="1"/>
              <a:t>досить</a:t>
            </a:r>
            <a:r>
              <a:rPr lang="ru-RU" i="1" dirty="0"/>
              <a:t> </a:t>
            </a:r>
            <a:r>
              <a:rPr lang="ru-RU" i="1" dirty="0" err="1"/>
              <a:t>конкретні</a:t>
            </a:r>
            <a:r>
              <a:rPr lang="ru-RU" i="1" dirty="0"/>
              <a:t> і</a:t>
            </a:r>
            <a:r>
              <a:rPr lang="en-US" i="1" dirty="0"/>
              <a:t> </a:t>
            </a:r>
            <a:r>
              <a:rPr lang="ru-RU" dirty="0" err="1"/>
              <a:t>визначають</a:t>
            </a:r>
            <a:r>
              <a:rPr lang="ru-RU" dirty="0"/>
              <a:t> </a:t>
            </a:r>
            <a:r>
              <a:rPr lang="ru-RU" dirty="0" err="1"/>
              <a:t>подальші</a:t>
            </a:r>
            <a:r>
              <a:rPr lang="ru-RU" dirty="0"/>
              <a:t> </a:t>
            </a:r>
            <a:r>
              <a:rPr lang="ru-RU" dirty="0" err="1"/>
              <a:t>дії</a:t>
            </a:r>
            <a:r>
              <a:rPr lang="ru-RU" dirty="0"/>
              <a:t>. </a:t>
            </a:r>
            <a:r>
              <a:rPr lang="ru-RU" dirty="0" err="1">
                <a:solidFill>
                  <a:schemeClr val="accent5">
                    <a:lumMod val="75000"/>
                  </a:schemeClr>
                </a:solidFill>
              </a:rPr>
              <a:t>Наприклад</a:t>
            </a:r>
            <a:r>
              <a:rPr lang="ru-RU" dirty="0">
                <a:solidFill>
                  <a:schemeClr val="accent5">
                    <a:lumMod val="75000"/>
                  </a:schemeClr>
                </a:solidFill>
              </a:rPr>
              <a:t>: </a:t>
            </a:r>
            <a:r>
              <a:rPr lang="ru-RU" dirty="0" err="1">
                <a:solidFill>
                  <a:schemeClr val="accent5">
                    <a:lumMod val="75000"/>
                  </a:schemeClr>
                </a:solidFill>
              </a:rPr>
              <a:t>накопичити</a:t>
            </a:r>
            <a:r>
              <a:rPr lang="ru-RU" dirty="0">
                <a:solidFill>
                  <a:schemeClr val="accent5">
                    <a:lumMod val="75000"/>
                  </a:schemeClr>
                </a:solidFill>
              </a:rPr>
              <a:t> </a:t>
            </a:r>
            <a:r>
              <a:rPr lang="ru-RU" dirty="0" err="1">
                <a:solidFill>
                  <a:schemeClr val="accent5">
                    <a:lumMod val="75000"/>
                  </a:schemeClr>
                </a:solidFill>
              </a:rPr>
              <a:t>достатньо</a:t>
            </a:r>
            <a:r>
              <a:rPr lang="ru-RU" dirty="0">
                <a:solidFill>
                  <a:schemeClr val="accent5">
                    <a:lumMod val="75000"/>
                  </a:schemeClr>
                </a:solidFill>
              </a:rPr>
              <a:t> грошей на</a:t>
            </a:r>
            <a:r>
              <a:rPr lang="en-US" dirty="0">
                <a:solidFill>
                  <a:schemeClr val="accent5">
                    <a:lumMod val="75000"/>
                  </a:schemeClr>
                </a:solidFill>
              </a:rPr>
              <a:t> </a:t>
            </a:r>
            <a:r>
              <a:rPr lang="ru-RU" dirty="0" err="1">
                <a:solidFill>
                  <a:schemeClr val="accent5">
                    <a:lumMod val="75000"/>
                  </a:schemeClr>
                </a:solidFill>
              </a:rPr>
              <a:t>купівлю</a:t>
            </a:r>
            <a:r>
              <a:rPr lang="ru-RU" dirty="0">
                <a:solidFill>
                  <a:schemeClr val="accent5">
                    <a:lumMod val="75000"/>
                  </a:schemeClr>
                </a:solidFill>
              </a:rPr>
              <a:t> </a:t>
            </a:r>
            <a:r>
              <a:rPr lang="ru-RU" dirty="0" err="1">
                <a:solidFill>
                  <a:schemeClr val="accent5">
                    <a:lumMod val="75000"/>
                  </a:schemeClr>
                </a:solidFill>
              </a:rPr>
              <a:t>автомобіля</a:t>
            </a:r>
            <a:r>
              <a:rPr lang="ru-RU" dirty="0">
                <a:solidFill>
                  <a:schemeClr val="accent5">
                    <a:lumMod val="75000"/>
                  </a:schemeClr>
                </a:solidFill>
              </a:rPr>
              <a:t> (а не просто </a:t>
            </a:r>
            <a:r>
              <a:rPr lang="ru-RU" dirty="0" err="1">
                <a:solidFill>
                  <a:schemeClr val="accent5">
                    <a:lumMod val="75000"/>
                  </a:schemeClr>
                </a:solidFill>
              </a:rPr>
              <a:t>почати</a:t>
            </a:r>
            <a:r>
              <a:rPr lang="ru-RU" dirty="0">
                <a:solidFill>
                  <a:schemeClr val="accent5">
                    <a:lumMod val="75000"/>
                  </a:schemeClr>
                </a:solidFill>
              </a:rPr>
              <a:t> </a:t>
            </a:r>
            <a:r>
              <a:rPr lang="ru-RU" dirty="0" err="1">
                <a:solidFill>
                  <a:schemeClr val="accent5">
                    <a:lumMod val="75000"/>
                  </a:schemeClr>
                </a:solidFill>
              </a:rPr>
              <a:t>збирати</a:t>
            </a:r>
            <a:r>
              <a:rPr lang="ru-RU" dirty="0">
                <a:solidFill>
                  <a:schemeClr val="accent5">
                    <a:lumMod val="75000"/>
                  </a:schemeClr>
                </a:solidFill>
              </a:rPr>
              <a:t> </a:t>
            </a:r>
            <a:r>
              <a:rPr lang="ru-RU" dirty="0" err="1">
                <a:solidFill>
                  <a:schemeClr val="accent5">
                    <a:lumMod val="75000"/>
                  </a:schemeClr>
                </a:solidFill>
              </a:rPr>
              <a:t>гроші</a:t>
            </a:r>
            <a:r>
              <a:rPr lang="ru-RU" dirty="0">
                <a:solidFill>
                  <a:schemeClr val="accent5">
                    <a:lumMod val="75000"/>
                  </a:schemeClr>
                </a:solidFill>
              </a:rPr>
              <a:t>);</a:t>
            </a:r>
          </a:p>
          <a:p>
            <a:pPr>
              <a:buNone/>
            </a:pPr>
            <a:r>
              <a:rPr lang="ru-RU" dirty="0">
                <a:solidFill>
                  <a:srgbClr val="0070C0"/>
                </a:solidFill>
              </a:rPr>
              <a:t>• </a:t>
            </a:r>
            <a:r>
              <a:rPr lang="ru-RU" i="1" dirty="0" err="1">
                <a:solidFill>
                  <a:srgbClr val="0070C0"/>
                </a:solidFill>
              </a:rPr>
              <a:t>вимірними</a:t>
            </a:r>
            <a:r>
              <a:rPr lang="ru-RU" i="1" dirty="0">
                <a:solidFill>
                  <a:srgbClr val="0070C0"/>
                </a:solidFill>
              </a:rPr>
              <a:t>. </a:t>
            </a:r>
            <a:r>
              <a:rPr lang="ru-RU" i="1" dirty="0"/>
              <a:t>Треба </a:t>
            </a:r>
            <a:r>
              <a:rPr lang="ru-RU" i="1" dirty="0" err="1"/>
              <a:t>розуміти</a:t>
            </a:r>
            <a:r>
              <a:rPr lang="ru-RU" i="1" dirty="0"/>
              <a:t>, </a:t>
            </a:r>
            <a:r>
              <a:rPr lang="ru-RU" i="1" dirty="0" err="1"/>
              <a:t>що</a:t>
            </a:r>
            <a:r>
              <a:rPr lang="ru-RU" i="1" dirty="0"/>
              <a:t> конкретно </a:t>
            </a:r>
            <a:r>
              <a:rPr lang="ru-RU" i="1" dirty="0" err="1"/>
              <a:t>потрібно</a:t>
            </a:r>
            <a:r>
              <a:rPr lang="ru-RU" i="1" dirty="0"/>
              <a:t> </a:t>
            </a:r>
            <a:r>
              <a:rPr lang="ru-RU" i="1" dirty="0" err="1"/>
              <a:t>зробити</a:t>
            </a:r>
            <a:r>
              <a:rPr lang="ru-RU" i="1" dirty="0"/>
              <a:t>, </a:t>
            </a:r>
            <a:r>
              <a:rPr lang="ru-RU" i="1" dirty="0" err="1"/>
              <a:t>щоб</a:t>
            </a:r>
            <a:r>
              <a:rPr lang="en-US" i="1" dirty="0"/>
              <a:t> </a:t>
            </a:r>
            <a:r>
              <a:rPr lang="ru-RU" dirty="0" err="1"/>
              <a:t>досягти</a:t>
            </a:r>
            <a:r>
              <a:rPr lang="ru-RU" dirty="0"/>
              <a:t> </a:t>
            </a:r>
            <a:r>
              <a:rPr lang="ru-RU" dirty="0" err="1"/>
              <a:t>поставленої</a:t>
            </a:r>
            <a:r>
              <a:rPr lang="ru-RU" dirty="0"/>
              <a:t> мети, а </a:t>
            </a:r>
            <a:r>
              <a:rPr lang="ru-RU" dirty="0" err="1"/>
              <a:t>також</a:t>
            </a:r>
            <a:r>
              <a:rPr lang="ru-RU" dirty="0"/>
              <a:t> знати, </a:t>
            </a:r>
            <a:r>
              <a:rPr lang="ru-RU" dirty="0" err="1"/>
              <a:t>наскільки</a:t>
            </a:r>
            <a:r>
              <a:rPr lang="ru-RU" dirty="0"/>
              <a:t> </a:t>
            </a:r>
            <a:r>
              <a:rPr lang="ru-RU" dirty="0" err="1"/>
              <a:t>вже</a:t>
            </a:r>
            <a:r>
              <a:rPr lang="ru-RU" dirty="0"/>
              <a:t> </a:t>
            </a:r>
            <a:r>
              <a:rPr lang="ru-RU" dirty="0" err="1"/>
              <a:t>близько</a:t>
            </a:r>
            <a:r>
              <a:rPr lang="ru-RU" dirty="0"/>
              <a:t> до</a:t>
            </a:r>
            <a:r>
              <a:rPr lang="en-US" dirty="0"/>
              <a:t> </a:t>
            </a:r>
            <a:r>
              <a:rPr lang="ru-RU" dirty="0" err="1"/>
              <a:t>виконання</a:t>
            </a:r>
            <a:r>
              <a:rPr lang="ru-RU" dirty="0"/>
              <a:t> </a:t>
            </a:r>
            <a:r>
              <a:rPr lang="ru-RU" dirty="0" err="1"/>
              <a:t>наміченого</a:t>
            </a:r>
            <a:r>
              <a:rPr lang="ru-RU" dirty="0"/>
              <a:t> плану. </a:t>
            </a:r>
            <a:r>
              <a:rPr lang="ru-RU" dirty="0" err="1">
                <a:solidFill>
                  <a:schemeClr val="accent5">
                    <a:lumMod val="75000"/>
                  </a:schemeClr>
                </a:solidFill>
              </a:rPr>
              <a:t>Наприклад</a:t>
            </a:r>
            <a:r>
              <a:rPr lang="ru-RU" dirty="0">
                <a:solidFill>
                  <a:schemeClr val="accent5">
                    <a:lumMod val="75000"/>
                  </a:schemeClr>
                </a:solidFill>
              </a:rPr>
              <a:t>: </a:t>
            </a:r>
            <a:r>
              <a:rPr lang="ru-RU" dirty="0" err="1">
                <a:solidFill>
                  <a:schemeClr val="accent5">
                    <a:lumMod val="75000"/>
                  </a:schemeClr>
                </a:solidFill>
              </a:rPr>
              <a:t>автомобіль</a:t>
            </a:r>
            <a:r>
              <a:rPr lang="ru-RU" dirty="0">
                <a:solidFill>
                  <a:schemeClr val="accent5">
                    <a:lumMod val="75000"/>
                  </a:schemeClr>
                </a:solidFill>
              </a:rPr>
              <a:t> </a:t>
            </a:r>
            <a:r>
              <a:rPr lang="ru-RU" dirty="0" err="1">
                <a:solidFill>
                  <a:schemeClr val="accent5">
                    <a:lumMod val="75000"/>
                  </a:schemeClr>
                </a:solidFill>
              </a:rPr>
              <a:t>коштує</a:t>
            </a:r>
            <a:r>
              <a:rPr lang="ru-RU" dirty="0">
                <a:solidFill>
                  <a:schemeClr val="accent5">
                    <a:lumMod val="75000"/>
                  </a:schemeClr>
                </a:solidFill>
              </a:rPr>
              <a:t> 120 000 </a:t>
            </a:r>
            <a:r>
              <a:rPr lang="ru-RU" dirty="0" err="1">
                <a:solidFill>
                  <a:schemeClr val="accent5">
                    <a:lumMod val="75000"/>
                  </a:schemeClr>
                </a:solidFill>
              </a:rPr>
              <a:t>гривень</a:t>
            </a:r>
            <a:r>
              <a:rPr lang="ru-RU" dirty="0">
                <a:solidFill>
                  <a:schemeClr val="accent5">
                    <a:lumMod val="75000"/>
                  </a:schemeClr>
                </a:solidFill>
              </a:rPr>
              <a:t>, а на </a:t>
            </a:r>
            <a:r>
              <a:rPr lang="ru-RU" dirty="0" err="1">
                <a:solidFill>
                  <a:schemeClr val="accent5">
                    <a:lumMod val="75000"/>
                  </a:schemeClr>
                </a:solidFill>
              </a:rPr>
              <a:t>даний</a:t>
            </a:r>
            <a:r>
              <a:rPr lang="ru-RU" dirty="0">
                <a:solidFill>
                  <a:schemeClr val="accent5">
                    <a:lumMod val="75000"/>
                  </a:schemeClr>
                </a:solidFill>
              </a:rPr>
              <a:t> час уже є 60 000 </a:t>
            </a:r>
            <a:r>
              <a:rPr lang="ru-RU" dirty="0" err="1">
                <a:solidFill>
                  <a:schemeClr val="accent5">
                    <a:lumMod val="75000"/>
                  </a:schemeClr>
                </a:solidFill>
              </a:rPr>
              <a:t>гривень</a:t>
            </a:r>
            <a:r>
              <a:rPr lang="ru-RU" dirty="0">
                <a:solidFill>
                  <a:schemeClr val="accent5">
                    <a:lumMod val="75000"/>
                  </a:schemeClr>
                </a:solidFill>
              </a:rPr>
              <a:t>. Значить, </a:t>
            </a:r>
            <a:r>
              <a:rPr lang="ru-RU" dirty="0" err="1">
                <a:solidFill>
                  <a:schemeClr val="accent5">
                    <a:lumMod val="75000"/>
                  </a:schemeClr>
                </a:solidFill>
              </a:rPr>
              <a:t>залишилося</a:t>
            </a:r>
            <a:r>
              <a:rPr lang="ru-RU" dirty="0">
                <a:solidFill>
                  <a:schemeClr val="accent5">
                    <a:lumMod val="75000"/>
                  </a:schemeClr>
                </a:solidFill>
              </a:rPr>
              <a:t> </a:t>
            </a:r>
            <a:r>
              <a:rPr lang="ru-RU" dirty="0" err="1">
                <a:solidFill>
                  <a:schemeClr val="accent5">
                    <a:lumMod val="75000"/>
                  </a:schemeClr>
                </a:solidFill>
              </a:rPr>
              <a:t>накопичити</a:t>
            </a:r>
            <a:r>
              <a:rPr lang="en-US" dirty="0">
                <a:solidFill>
                  <a:schemeClr val="accent5">
                    <a:lumMod val="75000"/>
                  </a:schemeClr>
                </a:solidFill>
              </a:rPr>
              <a:t> </a:t>
            </a:r>
            <a:r>
              <a:rPr lang="ru-RU" dirty="0" err="1">
                <a:solidFill>
                  <a:schemeClr val="accent5">
                    <a:lumMod val="75000"/>
                  </a:schemeClr>
                </a:solidFill>
              </a:rPr>
              <a:t>ще</a:t>
            </a:r>
            <a:r>
              <a:rPr lang="ru-RU" dirty="0">
                <a:solidFill>
                  <a:schemeClr val="accent5">
                    <a:lumMod val="75000"/>
                  </a:schemeClr>
                </a:solidFill>
              </a:rPr>
              <a:t> 60 000 </a:t>
            </a:r>
            <a:r>
              <a:rPr lang="ru-RU" dirty="0" err="1">
                <a:solidFill>
                  <a:schemeClr val="accent5">
                    <a:lumMod val="75000"/>
                  </a:schemeClr>
                </a:solidFill>
              </a:rPr>
              <a:t>гривень</a:t>
            </a:r>
            <a:r>
              <a:rPr lang="ru-RU" dirty="0">
                <a:solidFill>
                  <a:schemeClr val="accent5">
                    <a:lumMod val="75000"/>
                  </a:schemeClr>
                </a:solidFill>
              </a:rPr>
              <a:t>. </a:t>
            </a:r>
            <a:r>
              <a:rPr lang="ru-RU" dirty="0" err="1">
                <a:solidFill>
                  <a:schemeClr val="accent5">
                    <a:lumMod val="75000"/>
                  </a:schemeClr>
                </a:solidFill>
              </a:rPr>
              <a:t>Цілі</a:t>
            </a:r>
            <a:r>
              <a:rPr lang="ru-RU" dirty="0">
                <a:solidFill>
                  <a:schemeClr val="accent5">
                    <a:lumMod val="75000"/>
                  </a:schemeClr>
                </a:solidFill>
              </a:rPr>
              <a:t> на </a:t>
            </a:r>
            <a:r>
              <a:rPr lang="ru-RU" dirty="0" err="1">
                <a:solidFill>
                  <a:schemeClr val="accent5">
                    <a:lumMod val="75000"/>
                  </a:schemeClr>
                </a:solidFill>
              </a:rPr>
              <a:t>зразок</a:t>
            </a:r>
            <a:r>
              <a:rPr lang="ru-RU" dirty="0">
                <a:solidFill>
                  <a:schemeClr val="accent5">
                    <a:lumMod val="75000"/>
                  </a:schemeClr>
                </a:solidFill>
              </a:rPr>
              <a:t> «хочу </a:t>
            </a:r>
            <a:r>
              <a:rPr lang="ru-RU" dirty="0" err="1">
                <a:solidFill>
                  <a:schemeClr val="accent5">
                    <a:lumMod val="75000"/>
                  </a:schemeClr>
                </a:solidFill>
              </a:rPr>
              <a:t>мати</a:t>
            </a:r>
            <a:r>
              <a:rPr lang="ru-RU" dirty="0">
                <a:solidFill>
                  <a:schemeClr val="accent5">
                    <a:lumMod val="75000"/>
                  </a:schemeClr>
                </a:solidFill>
              </a:rPr>
              <a:t> </a:t>
            </a:r>
            <a:r>
              <a:rPr lang="ru-RU" dirty="0" err="1">
                <a:solidFill>
                  <a:schemeClr val="accent5">
                    <a:lumMod val="75000"/>
                  </a:schemeClr>
                </a:solidFill>
              </a:rPr>
              <a:t>більше</a:t>
            </a:r>
            <a:r>
              <a:rPr lang="ru-RU" dirty="0">
                <a:solidFill>
                  <a:schemeClr val="accent5">
                    <a:lumMod val="75000"/>
                  </a:schemeClr>
                </a:solidFill>
              </a:rPr>
              <a:t> грошей» практично</a:t>
            </a:r>
            <a:r>
              <a:rPr lang="en-US" dirty="0">
                <a:solidFill>
                  <a:schemeClr val="accent5">
                    <a:lumMod val="75000"/>
                  </a:schemeClr>
                </a:solidFill>
              </a:rPr>
              <a:t> </a:t>
            </a:r>
            <a:r>
              <a:rPr lang="ru-RU" dirty="0" err="1">
                <a:solidFill>
                  <a:schemeClr val="accent5">
                    <a:lumMod val="75000"/>
                  </a:schemeClr>
                </a:solidFill>
              </a:rPr>
              <a:t>недосяжні</a:t>
            </a:r>
            <a:r>
              <a:rPr lang="ru-RU" dirty="0">
                <a:solidFill>
                  <a:schemeClr val="accent5">
                    <a:lumMod val="75000"/>
                  </a:schemeClr>
                </a:solidFill>
              </a:rPr>
              <a:t>. </a:t>
            </a:r>
            <a:r>
              <a:rPr lang="ru-RU" dirty="0" err="1">
                <a:solidFill>
                  <a:schemeClr val="accent5">
                    <a:lumMod val="75000"/>
                  </a:schemeClr>
                </a:solidFill>
              </a:rPr>
              <a:t>Такі</a:t>
            </a:r>
            <a:r>
              <a:rPr lang="ru-RU" dirty="0">
                <a:solidFill>
                  <a:schemeClr val="accent5">
                    <a:lumMod val="75000"/>
                  </a:schemeClr>
                </a:solidFill>
              </a:rPr>
              <a:t> </a:t>
            </a:r>
            <a:r>
              <a:rPr lang="ru-RU" dirty="0" err="1">
                <a:solidFill>
                  <a:schemeClr val="accent5">
                    <a:lumMod val="75000"/>
                  </a:schemeClr>
                </a:solidFill>
              </a:rPr>
              <a:t>розпливчасті</a:t>
            </a:r>
            <a:r>
              <a:rPr lang="ru-RU" dirty="0">
                <a:solidFill>
                  <a:schemeClr val="accent5">
                    <a:lumMod val="75000"/>
                  </a:schemeClr>
                </a:solidFill>
              </a:rPr>
              <a:t> </a:t>
            </a:r>
            <a:r>
              <a:rPr lang="ru-RU" dirty="0" err="1">
                <a:solidFill>
                  <a:schemeClr val="accent5">
                    <a:lumMod val="75000"/>
                  </a:schemeClr>
                </a:solidFill>
              </a:rPr>
              <a:t>формулювання</a:t>
            </a:r>
            <a:r>
              <a:rPr lang="ru-RU" dirty="0">
                <a:solidFill>
                  <a:schemeClr val="accent5">
                    <a:lumMod val="75000"/>
                  </a:schemeClr>
                </a:solidFill>
              </a:rPr>
              <a:t> </a:t>
            </a:r>
            <a:r>
              <a:rPr lang="ru-RU" dirty="0" err="1">
                <a:solidFill>
                  <a:schemeClr val="accent5">
                    <a:lumMod val="75000"/>
                  </a:schemeClr>
                </a:solidFill>
              </a:rPr>
              <a:t>настільки</a:t>
            </a:r>
            <a:r>
              <a:rPr lang="ru-RU" dirty="0">
                <a:solidFill>
                  <a:schemeClr val="accent5">
                    <a:lumMod val="75000"/>
                  </a:schemeClr>
                </a:solidFill>
              </a:rPr>
              <a:t> </a:t>
            </a:r>
            <a:r>
              <a:rPr lang="ru-RU" dirty="0" err="1">
                <a:solidFill>
                  <a:schemeClr val="accent5">
                    <a:lumMod val="75000"/>
                  </a:schemeClr>
                </a:solidFill>
              </a:rPr>
              <a:t>невизначені</a:t>
            </a:r>
            <a:r>
              <a:rPr lang="ru-RU" dirty="0">
                <a:solidFill>
                  <a:schemeClr val="accent5">
                    <a:lumMod val="75000"/>
                  </a:schemeClr>
                </a:solidFill>
              </a:rPr>
              <a:t>, </a:t>
            </a:r>
            <a:r>
              <a:rPr lang="ru-RU" dirty="0" err="1">
                <a:solidFill>
                  <a:schemeClr val="accent5">
                    <a:lumMod val="75000"/>
                  </a:schemeClr>
                </a:solidFill>
              </a:rPr>
              <a:t>що</a:t>
            </a:r>
            <a:r>
              <a:rPr lang="en-US" dirty="0">
                <a:solidFill>
                  <a:schemeClr val="accent5">
                    <a:lumMod val="75000"/>
                  </a:schemeClr>
                </a:solidFill>
              </a:rPr>
              <a:t> </a:t>
            </a:r>
            <a:r>
              <a:rPr lang="ru-RU" dirty="0" err="1">
                <a:solidFill>
                  <a:schemeClr val="accent5">
                    <a:lumMod val="75000"/>
                  </a:schemeClr>
                </a:solidFill>
              </a:rPr>
              <a:t>людина</a:t>
            </a:r>
            <a:r>
              <a:rPr lang="ru-RU" dirty="0">
                <a:solidFill>
                  <a:schemeClr val="accent5">
                    <a:lumMod val="75000"/>
                  </a:schemeClr>
                </a:solidFill>
              </a:rPr>
              <a:t> не </a:t>
            </a:r>
            <a:r>
              <a:rPr lang="ru-RU" dirty="0" err="1">
                <a:solidFill>
                  <a:schemeClr val="accent5">
                    <a:lumMod val="75000"/>
                  </a:schemeClr>
                </a:solidFill>
              </a:rPr>
              <a:t>дізнається</a:t>
            </a:r>
            <a:r>
              <a:rPr lang="ru-RU" dirty="0">
                <a:solidFill>
                  <a:schemeClr val="accent5">
                    <a:lumMod val="75000"/>
                  </a:schemeClr>
                </a:solidFill>
              </a:rPr>
              <a:t>, як і коли </a:t>
            </a:r>
            <a:r>
              <a:rPr lang="ru-RU" dirty="0" err="1">
                <a:solidFill>
                  <a:schemeClr val="accent5">
                    <a:lumMod val="75000"/>
                  </a:schemeClr>
                </a:solidFill>
              </a:rPr>
              <a:t>цієї</a:t>
            </a:r>
            <a:r>
              <a:rPr lang="ru-RU" dirty="0">
                <a:solidFill>
                  <a:schemeClr val="accent5">
                    <a:lumMod val="75000"/>
                  </a:schemeClr>
                </a:solidFill>
              </a:rPr>
              <a:t> мети </a:t>
            </a:r>
            <a:r>
              <a:rPr lang="ru-RU" dirty="0" err="1">
                <a:solidFill>
                  <a:schemeClr val="accent5">
                    <a:lumMod val="75000"/>
                  </a:schemeClr>
                </a:solidFill>
              </a:rPr>
              <a:t>досягне</a:t>
            </a:r>
            <a:r>
              <a:rPr lang="ru-RU" dirty="0">
                <a:solidFill>
                  <a:schemeClr val="accent5">
                    <a:lumMod val="75000"/>
                  </a:schemeClr>
                </a:solidFill>
              </a:rPr>
              <a:t>;</a:t>
            </a:r>
          </a:p>
          <a:p>
            <a:pPr>
              <a:buNone/>
            </a:pPr>
            <a:r>
              <a:rPr lang="ru-RU" dirty="0">
                <a:solidFill>
                  <a:srgbClr val="0070C0"/>
                </a:solidFill>
              </a:rPr>
              <a:t>• </a:t>
            </a:r>
            <a:r>
              <a:rPr lang="ru-RU" i="1" dirty="0" err="1">
                <a:solidFill>
                  <a:srgbClr val="0070C0"/>
                </a:solidFill>
              </a:rPr>
              <a:t>досяжними</a:t>
            </a:r>
            <a:r>
              <a:rPr lang="ru-RU" i="1" dirty="0">
                <a:solidFill>
                  <a:srgbClr val="0070C0"/>
                </a:solidFill>
              </a:rPr>
              <a:t>. </a:t>
            </a:r>
            <a:r>
              <a:rPr lang="ru-RU" i="1" dirty="0" err="1"/>
              <a:t>Подальші</a:t>
            </a:r>
            <a:r>
              <a:rPr lang="ru-RU" i="1" dirty="0"/>
              <a:t> </a:t>
            </a:r>
            <a:r>
              <a:rPr lang="ru-RU" i="1" dirty="0" err="1"/>
              <a:t>дії</a:t>
            </a:r>
            <a:r>
              <a:rPr lang="ru-RU" i="1" dirty="0"/>
              <a:t> </a:t>
            </a:r>
            <a:r>
              <a:rPr lang="ru-RU" i="1" dirty="0" err="1"/>
              <a:t>сім’ї</a:t>
            </a:r>
            <a:r>
              <a:rPr lang="ru-RU" i="1" dirty="0"/>
              <a:t> </a:t>
            </a:r>
            <a:r>
              <a:rPr lang="ru-RU" i="1" dirty="0" err="1"/>
              <a:t>повинні</a:t>
            </a:r>
            <a:r>
              <a:rPr lang="ru-RU" i="1" dirty="0"/>
              <a:t> бути реально </a:t>
            </a:r>
            <a:r>
              <a:rPr lang="ru-RU" i="1" dirty="0" err="1"/>
              <a:t>можливими</a:t>
            </a:r>
            <a:r>
              <a:rPr lang="ru-RU" i="1" dirty="0"/>
              <a:t>.</a:t>
            </a:r>
            <a:r>
              <a:rPr lang="en-US" i="1" dirty="0"/>
              <a:t> </a:t>
            </a:r>
            <a:r>
              <a:rPr lang="ru-RU" dirty="0" err="1">
                <a:solidFill>
                  <a:schemeClr val="accent5">
                    <a:lumMod val="75000"/>
                  </a:schemeClr>
                </a:solidFill>
              </a:rPr>
              <a:t>Наприклад</a:t>
            </a:r>
            <a:r>
              <a:rPr lang="ru-RU" dirty="0">
                <a:solidFill>
                  <a:schemeClr val="accent5">
                    <a:lumMod val="75000"/>
                  </a:schemeClr>
                </a:solidFill>
              </a:rPr>
              <a:t>: </a:t>
            </a:r>
            <a:r>
              <a:rPr lang="ru-RU" dirty="0" err="1">
                <a:solidFill>
                  <a:schemeClr val="accent5">
                    <a:lumMod val="75000"/>
                  </a:schemeClr>
                </a:solidFill>
              </a:rPr>
              <a:t>відомо</a:t>
            </a:r>
            <a:r>
              <a:rPr lang="ru-RU" dirty="0">
                <a:solidFill>
                  <a:schemeClr val="accent5">
                    <a:lumMod val="75000"/>
                  </a:schemeClr>
                </a:solidFill>
              </a:rPr>
              <a:t>, </a:t>
            </a:r>
            <a:r>
              <a:rPr lang="ru-RU" dirty="0" err="1">
                <a:solidFill>
                  <a:schemeClr val="accent5">
                    <a:lumMod val="75000"/>
                  </a:schemeClr>
                </a:solidFill>
              </a:rPr>
              <a:t>що</a:t>
            </a:r>
            <a:r>
              <a:rPr lang="ru-RU" dirty="0">
                <a:solidFill>
                  <a:schemeClr val="accent5">
                    <a:lumMod val="75000"/>
                  </a:schemeClr>
                </a:solidFill>
              </a:rPr>
              <a:t> для </a:t>
            </a:r>
            <a:r>
              <a:rPr lang="ru-RU" dirty="0" err="1">
                <a:solidFill>
                  <a:schemeClr val="accent5">
                    <a:lumMod val="75000"/>
                  </a:schemeClr>
                </a:solidFill>
              </a:rPr>
              <a:t>досягнення</a:t>
            </a:r>
            <a:r>
              <a:rPr lang="ru-RU" dirty="0">
                <a:solidFill>
                  <a:schemeClr val="accent5">
                    <a:lumMod val="75000"/>
                  </a:schemeClr>
                </a:solidFill>
              </a:rPr>
              <a:t> </a:t>
            </a:r>
            <a:r>
              <a:rPr lang="ru-RU" dirty="0" err="1">
                <a:solidFill>
                  <a:schemeClr val="accent5">
                    <a:lumMod val="75000"/>
                  </a:schemeClr>
                </a:solidFill>
              </a:rPr>
              <a:t>даної</a:t>
            </a:r>
            <a:r>
              <a:rPr lang="ru-RU" dirty="0">
                <a:solidFill>
                  <a:schemeClr val="accent5">
                    <a:lumMod val="75000"/>
                  </a:schemeClr>
                </a:solidFill>
              </a:rPr>
              <a:t> </a:t>
            </a:r>
            <a:r>
              <a:rPr lang="ru-RU" dirty="0" err="1">
                <a:solidFill>
                  <a:schemeClr val="accent5">
                    <a:lumMod val="75000"/>
                  </a:schemeClr>
                </a:solidFill>
              </a:rPr>
              <a:t>цілі</a:t>
            </a:r>
            <a:r>
              <a:rPr lang="ru-RU" dirty="0">
                <a:solidFill>
                  <a:schemeClr val="accent5">
                    <a:lumMod val="75000"/>
                  </a:schemeClr>
                </a:solidFill>
              </a:rPr>
              <a:t> буде </a:t>
            </a:r>
            <a:r>
              <a:rPr lang="ru-RU" dirty="0" err="1">
                <a:solidFill>
                  <a:schemeClr val="accent5">
                    <a:lumMod val="75000"/>
                  </a:schemeClr>
                </a:solidFill>
              </a:rPr>
              <a:t>потрібно</a:t>
            </a:r>
            <a:r>
              <a:rPr lang="ru-RU" dirty="0">
                <a:solidFill>
                  <a:schemeClr val="accent5">
                    <a:lumMod val="75000"/>
                  </a:schemeClr>
                </a:solidFill>
              </a:rPr>
              <a:t> один </a:t>
            </a:r>
            <a:r>
              <a:rPr lang="ru-RU" dirty="0" err="1">
                <a:solidFill>
                  <a:schemeClr val="accent5">
                    <a:lumMod val="75000"/>
                  </a:schemeClr>
                </a:solidFill>
              </a:rPr>
              <a:t>рік</a:t>
            </a:r>
            <a:r>
              <a:rPr lang="ru-RU" dirty="0">
                <a:solidFill>
                  <a:schemeClr val="accent5">
                    <a:lumMod val="75000"/>
                  </a:schemeClr>
                </a:solidFill>
              </a:rPr>
              <a:t>;</a:t>
            </a:r>
          </a:p>
          <a:p>
            <a:pPr>
              <a:buNone/>
            </a:pPr>
            <a:r>
              <a:rPr lang="ru-RU" dirty="0">
                <a:solidFill>
                  <a:srgbClr val="0070C0"/>
                </a:solidFill>
              </a:rPr>
              <a:t>• </a:t>
            </a:r>
            <a:r>
              <a:rPr lang="ru-RU" i="1" dirty="0" err="1">
                <a:solidFill>
                  <a:srgbClr val="0070C0"/>
                </a:solidFill>
              </a:rPr>
              <a:t>нагальними</a:t>
            </a:r>
            <a:r>
              <a:rPr lang="ru-RU" i="1" dirty="0">
                <a:solidFill>
                  <a:srgbClr val="0070C0"/>
                </a:solidFill>
              </a:rPr>
              <a:t>. </a:t>
            </a:r>
            <a:r>
              <a:rPr lang="ru-RU" i="1" dirty="0" err="1"/>
              <a:t>Поставлені</a:t>
            </a:r>
            <a:r>
              <a:rPr lang="ru-RU" i="1" dirty="0"/>
              <a:t> </a:t>
            </a:r>
            <a:r>
              <a:rPr lang="ru-RU" i="1" dirty="0" err="1"/>
              <a:t>цілі</a:t>
            </a:r>
            <a:r>
              <a:rPr lang="ru-RU" i="1" dirty="0"/>
              <a:t> </a:t>
            </a:r>
            <a:r>
              <a:rPr lang="ru-RU" i="1" dirty="0" err="1"/>
              <a:t>повинні</a:t>
            </a:r>
            <a:r>
              <a:rPr lang="ru-RU" i="1" dirty="0"/>
              <a:t> </a:t>
            </a:r>
            <a:r>
              <a:rPr lang="ru-RU" i="1" dirty="0" err="1"/>
              <a:t>відповідати</a:t>
            </a:r>
            <a:r>
              <a:rPr lang="ru-RU" i="1" dirty="0"/>
              <a:t> здоровому </a:t>
            </a:r>
            <a:r>
              <a:rPr lang="ru-RU" i="1" dirty="0" err="1"/>
              <a:t>глузду</a:t>
            </a:r>
            <a:r>
              <a:rPr lang="ru-RU" i="1" dirty="0"/>
              <a:t>.</a:t>
            </a:r>
            <a:r>
              <a:rPr lang="en-US" i="1" dirty="0"/>
              <a:t> </a:t>
            </a:r>
            <a:r>
              <a:rPr lang="ru-RU" dirty="0"/>
              <a:t>Не </a:t>
            </a:r>
            <a:r>
              <a:rPr lang="ru-RU" dirty="0" err="1"/>
              <a:t>слід</a:t>
            </a:r>
            <a:r>
              <a:rPr lang="ru-RU" dirty="0"/>
              <a:t> </a:t>
            </a:r>
            <a:r>
              <a:rPr lang="ru-RU" dirty="0" err="1"/>
              <a:t>докладати</a:t>
            </a:r>
            <a:r>
              <a:rPr lang="ru-RU" dirty="0"/>
              <a:t> </a:t>
            </a:r>
            <a:r>
              <a:rPr lang="ru-RU" dirty="0" err="1"/>
              <a:t>зусиль</a:t>
            </a:r>
            <a:r>
              <a:rPr lang="ru-RU" dirty="0"/>
              <a:t> для </a:t>
            </a:r>
            <a:r>
              <a:rPr lang="ru-RU" dirty="0" err="1"/>
              <a:t>досягнення</a:t>
            </a:r>
            <a:r>
              <a:rPr lang="ru-RU" dirty="0"/>
              <a:t> мети, яка не </a:t>
            </a:r>
            <a:r>
              <a:rPr lang="ru-RU" dirty="0" err="1"/>
              <a:t>відповідає</a:t>
            </a:r>
            <a:r>
              <a:rPr lang="ru-RU" dirty="0"/>
              <a:t> </a:t>
            </a:r>
            <a:r>
              <a:rPr lang="ru-RU" dirty="0" err="1"/>
              <a:t>особистим</a:t>
            </a:r>
            <a:r>
              <a:rPr lang="en-US" dirty="0"/>
              <a:t> </a:t>
            </a:r>
            <a:r>
              <a:rPr lang="ru-RU" dirty="0"/>
              <a:t>потребам. </a:t>
            </a:r>
            <a:r>
              <a:rPr lang="ru-RU" dirty="0" err="1">
                <a:solidFill>
                  <a:schemeClr val="accent5">
                    <a:lumMod val="75000"/>
                  </a:schemeClr>
                </a:solidFill>
              </a:rPr>
              <a:t>Наприклад</a:t>
            </a:r>
            <a:r>
              <a:rPr lang="ru-RU" dirty="0">
                <a:solidFill>
                  <a:schemeClr val="accent5">
                    <a:lumMod val="75000"/>
                  </a:schemeClr>
                </a:solidFill>
              </a:rPr>
              <a:t>: </a:t>
            </a:r>
            <a:r>
              <a:rPr lang="ru-RU" dirty="0" err="1">
                <a:solidFill>
                  <a:schemeClr val="accent5">
                    <a:lumMod val="75000"/>
                  </a:schemeClr>
                </a:solidFill>
              </a:rPr>
              <a:t>якщо</a:t>
            </a:r>
            <a:r>
              <a:rPr lang="ru-RU" dirty="0">
                <a:solidFill>
                  <a:schemeClr val="accent5">
                    <a:lumMod val="75000"/>
                  </a:schemeClr>
                </a:solidFill>
              </a:rPr>
              <a:t> </a:t>
            </a:r>
            <a:r>
              <a:rPr lang="ru-RU" dirty="0" err="1">
                <a:solidFill>
                  <a:schemeClr val="accent5">
                    <a:lumMod val="75000"/>
                  </a:schemeClr>
                </a:solidFill>
              </a:rPr>
              <a:t>людина</a:t>
            </a:r>
            <a:r>
              <a:rPr lang="ru-RU" dirty="0">
                <a:solidFill>
                  <a:schemeClr val="accent5">
                    <a:lumMod val="75000"/>
                  </a:schemeClr>
                </a:solidFill>
              </a:rPr>
              <a:t> не </a:t>
            </a:r>
            <a:r>
              <a:rPr lang="ru-RU" dirty="0" err="1">
                <a:solidFill>
                  <a:schemeClr val="accent5">
                    <a:lumMod val="75000"/>
                  </a:schemeClr>
                </a:solidFill>
              </a:rPr>
              <a:t>впевнена</a:t>
            </a:r>
            <a:r>
              <a:rPr lang="ru-RU" dirty="0">
                <a:solidFill>
                  <a:schemeClr val="accent5">
                    <a:lumMod val="75000"/>
                  </a:schemeClr>
                </a:solidFill>
              </a:rPr>
              <a:t>, </a:t>
            </a:r>
            <a:r>
              <a:rPr lang="ru-RU" dirty="0" err="1">
                <a:solidFill>
                  <a:schemeClr val="accent5">
                    <a:lumMod val="75000"/>
                  </a:schemeClr>
                </a:solidFill>
              </a:rPr>
              <a:t>що</a:t>
            </a:r>
            <a:r>
              <a:rPr lang="ru-RU" dirty="0">
                <a:solidFill>
                  <a:schemeClr val="accent5">
                    <a:lumMod val="75000"/>
                  </a:schemeClr>
                </a:solidFill>
              </a:rPr>
              <a:t> </a:t>
            </a:r>
            <a:r>
              <a:rPr lang="ru-RU" dirty="0" err="1">
                <a:solidFill>
                  <a:schemeClr val="accent5">
                    <a:lumMod val="75000"/>
                  </a:schemeClr>
                </a:solidFill>
              </a:rPr>
              <a:t>їй</a:t>
            </a:r>
            <a:r>
              <a:rPr lang="ru-RU" dirty="0">
                <a:solidFill>
                  <a:schemeClr val="accent5">
                    <a:lumMod val="75000"/>
                  </a:schemeClr>
                </a:solidFill>
              </a:rPr>
              <a:t> у </a:t>
            </a:r>
            <a:r>
              <a:rPr lang="ru-RU" dirty="0" err="1">
                <a:solidFill>
                  <a:schemeClr val="accent5">
                    <a:lumMod val="75000"/>
                  </a:schemeClr>
                </a:solidFill>
              </a:rPr>
              <a:t>конкретний</a:t>
            </a:r>
            <a:r>
              <a:rPr lang="ru-RU" dirty="0">
                <a:solidFill>
                  <a:schemeClr val="accent5">
                    <a:lumMod val="75000"/>
                  </a:schemeClr>
                </a:solidFill>
              </a:rPr>
              <a:t> момент</a:t>
            </a:r>
            <a:r>
              <a:rPr lang="en-US" dirty="0">
                <a:solidFill>
                  <a:schemeClr val="accent5">
                    <a:lumMod val="75000"/>
                  </a:schemeClr>
                </a:solidFill>
              </a:rPr>
              <a:t> </a:t>
            </a:r>
            <a:r>
              <a:rPr lang="ru-RU" dirty="0">
                <a:solidFill>
                  <a:schemeClr val="accent5">
                    <a:lumMod val="75000"/>
                  </a:schemeClr>
                </a:solidFill>
              </a:rPr>
              <a:t>часу треба </a:t>
            </a:r>
            <a:r>
              <a:rPr lang="ru-RU" dirty="0" err="1">
                <a:solidFill>
                  <a:schemeClr val="accent5">
                    <a:lumMod val="75000"/>
                  </a:schemeClr>
                </a:solidFill>
              </a:rPr>
              <a:t>купити</a:t>
            </a:r>
            <a:r>
              <a:rPr lang="ru-RU" dirty="0">
                <a:solidFill>
                  <a:schemeClr val="accent5">
                    <a:lumMod val="75000"/>
                  </a:schemeClr>
                </a:solidFill>
              </a:rPr>
              <a:t> 18 пар туфель (</a:t>
            </a:r>
            <a:r>
              <a:rPr lang="ru-RU" dirty="0" err="1">
                <a:solidFill>
                  <a:schemeClr val="accent5">
                    <a:lumMod val="75000"/>
                  </a:schemeClr>
                </a:solidFill>
              </a:rPr>
              <a:t>навіщо</a:t>
            </a:r>
            <a:r>
              <a:rPr lang="ru-RU" dirty="0">
                <a:solidFill>
                  <a:schemeClr val="accent5">
                    <a:lumMod val="75000"/>
                  </a:schemeClr>
                </a:solidFill>
              </a:rPr>
              <a:t> </a:t>
            </a:r>
            <a:r>
              <a:rPr lang="ru-RU" dirty="0" err="1">
                <a:solidFill>
                  <a:schemeClr val="accent5">
                    <a:lumMod val="75000"/>
                  </a:schemeClr>
                </a:solidFill>
              </a:rPr>
              <a:t>збирати</a:t>
            </a:r>
            <a:r>
              <a:rPr lang="ru-RU" dirty="0">
                <a:solidFill>
                  <a:schemeClr val="accent5">
                    <a:lumMod val="75000"/>
                  </a:schemeClr>
                </a:solidFill>
              </a:rPr>
              <a:t> для </a:t>
            </a:r>
            <a:r>
              <a:rPr lang="ru-RU" dirty="0" err="1">
                <a:solidFill>
                  <a:schemeClr val="accent5">
                    <a:lumMod val="75000"/>
                  </a:schemeClr>
                </a:solidFill>
              </a:rPr>
              <a:t>цього</a:t>
            </a:r>
            <a:r>
              <a:rPr lang="ru-RU" dirty="0">
                <a:solidFill>
                  <a:schemeClr val="accent5">
                    <a:lumMod val="75000"/>
                  </a:schemeClr>
                </a:solidFill>
              </a:rPr>
              <a:t> </a:t>
            </a:r>
            <a:r>
              <a:rPr lang="ru-RU" dirty="0" err="1">
                <a:solidFill>
                  <a:schemeClr val="accent5">
                    <a:lumMod val="75000"/>
                  </a:schemeClr>
                </a:solidFill>
              </a:rPr>
              <a:t>гроші</a:t>
            </a:r>
            <a:r>
              <a:rPr lang="ru-RU" dirty="0">
                <a:solidFill>
                  <a:schemeClr val="accent5">
                    <a:lumMod val="75000"/>
                  </a:schemeClr>
                </a:solidFill>
              </a:rPr>
              <a:t>?);</a:t>
            </a:r>
          </a:p>
          <a:p>
            <a:pPr>
              <a:buNone/>
            </a:pPr>
            <a:r>
              <a:rPr lang="ru-RU" dirty="0">
                <a:solidFill>
                  <a:srgbClr val="0070C0"/>
                </a:solidFill>
              </a:rPr>
              <a:t>• </a:t>
            </a:r>
            <a:r>
              <a:rPr lang="ru-RU" i="1" dirty="0" err="1">
                <a:solidFill>
                  <a:srgbClr val="0070C0"/>
                </a:solidFill>
              </a:rPr>
              <a:t>визначеними</a:t>
            </a:r>
            <a:r>
              <a:rPr lang="ru-RU" i="1" dirty="0">
                <a:solidFill>
                  <a:srgbClr val="0070C0"/>
                </a:solidFill>
              </a:rPr>
              <a:t> за часом</a:t>
            </a:r>
            <a:r>
              <a:rPr lang="ru-RU" i="1" dirty="0"/>
              <a:t>. Треба </a:t>
            </a:r>
            <a:r>
              <a:rPr lang="ru-RU" i="1" dirty="0" err="1"/>
              <a:t>намагатися</a:t>
            </a:r>
            <a:r>
              <a:rPr lang="ru-RU" i="1" dirty="0"/>
              <a:t> </a:t>
            </a:r>
            <a:r>
              <a:rPr lang="ru-RU" i="1" dirty="0" err="1"/>
              <a:t>досягти</a:t>
            </a:r>
            <a:r>
              <a:rPr lang="ru-RU" i="1" dirty="0"/>
              <a:t> </a:t>
            </a:r>
            <a:r>
              <a:rPr lang="ru-RU" i="1" dirty="0" err="1"/>
              <a:t>намічених</a:t>
            </a:r>
            <a:r>
              <a:rPr lang="en-US" i="1" dirty="0"/>
              <a:t> </a:t>
            </a:r>
            <a:r>
              <a:rPr lang="ru-RU" dirty="0" err="1"/>
              <a:t>результатів</a:t>
            </a:r>
            <a:r>
              <a:rPr lang="ru-RU" dirty="0"/>
              <a:t> до </a:t>
            </a:r>
            <a:r>
              <a:rPr lang="ru-RU" dirty="0" err="1"/>
              <a:t>певної</a:t>
            </a:r>
            <a:r>
              <a:rPr lang="ru-RU" dirty="0"/>
              <a:t> </a:t>
            </a:r>
            <a:r>
              <a:rPr lang="ru-RU" dirty="0" err="1"/>
              <a:t>дати</a:t>
            </a:r>
            <a:r>
              <a:rPr lang="ru-RU" dirty="0"/>
              <a:t>.</a:t>
            </a:r>
            <a:endParaRPr lang="en-US" dirty="0"/>
          </a:p>
        </p:txBody>
      </p:sp>
    </p:spTree>
    <p:extLst>
      <p:ext uri="{BB962C8B-B14F-4D97-AF65-F5344CB8AC3E}">
        <p14:creationId xmlns:p14="http://schemas.microsoft.com/office/powerpoint/2010/main" val="384741014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9658" y="381000"/>
            <a:ext cx="11409891" cy="1320800"/>
          </a:xfrm>
        </p:spPr>
        <p:txBody>
          <a:bodyPr>
            <a:noAutofit/>
          </a:bodyPr>
          <a:lstStyle/>
          <a:p>
            <a:r>
              <a:rPr lang="ru-RU" sz="2000" dirty="0" err="1">
                <a:solidFill>
                  <a:srgbClr val="002060"/>
                </a:solidFill>
              </a:rPr>
              <a:t>Різні</a:t>
            </a:r>
            <a:r>
              <a:rPr lang="ru-RU" sz="2000" dirty="0">
                <a:solidFill>
                  <a:srgbClr val="002060"/>
                </a:solidFill>
              </a:rPr>
              <a:t> </a:t>
            </a:r>
            <a:r>
              <a:rPr lang="ru-RU" sz="2000" dirty="0" err="1">
                <a:solidFill>
                  <a:srgbClr val="002060"/>
                </a:solidFill>
              </a:rPr>
              <a:t>сім’ї</a:t>
            </a:r>
            <a:r>
              <a:rPr lang="ru-RU" sz="2000" dirty="0">
                <a:solidFill>
                  <a:srgbClr val="002060"/>
                </a:solidFill>
              </a:rPr>
              <a:t> </a:t>
            </a:r>
            <a:r>
              <a:rPr lang="ru-RU" sz="2000" dirty="0" err="1">
                <a:solidFill>
                  <a:srgbClr val="002060"/>
                </a:solidFill>
              </a:rPr>
              <a:t>мають</a:t>
            </a:r>
            <a:r>
              <a:rPr lang="ru-RU" sz="2000" dirty="0">
                <a:solidFill>
                  <a:srgbClr val="002060"/>
                </a:solidFill>
              </a:rPr>
              <a:t> </a:t>
            </a:r>
            <a:r>
              <a:rPr lang="ru-RU" sz="2000" dirty="0" err="1">
                <a:solidFill>
                  <a:srgbClr val="002060"/>
                </a:solidFill>
              </a:rPr>
              <a:t>різний</a:t>
            </a:r>
            <a:r>
              <a:rPr lang="ru-RU" sz="2000" dirty="0">
                <a:solidFill>
                  <a:srgbClr val="002060"/>
                </a:solidFill>
              </a:rPr>
              <a:t> бюджет, </a:t>
            </a:r>
            <a:r>
              <a:rPr lang="ru-RU" sz="2000" dirty="0" err="1">
                <a:solidFill>
                  <a:srgbClr val="002060"/>
                </a:solidFill>
              </a:rPr>
              <a:t>оскільки</a:t>
            </a:r>
            <a:r>
              <a:rPr lang="ru-RU" sz="2000" dirty="0">
                <a:solidFill>
                  <a:srgbClr val="002060"/>
                </a:solidFill>
              </a:rPr>
              <a:t> доходи й </a:t>
            </a:r>
            <a:r>
              <a:rPr lang="ru-RU" sz="2000" dirty="0" err="1">
                <a:solidFill>
                  <a:srgbClr val="002060"/>
                </a:solidFill>
              </a:rPr>
              <a:t>витрати</a:t>
            </a:r>
            <a:r>
              <a:rPr lang="ru-RU" sz="2000" dirty="0">
                <a:solidFill>
                  <a:srgbClr val="002060"/>
                </a:solidFill>
              </a:rPr>
              <a:t> в </a:t>
            </a:r>
            <a:r>
              <a:rPr lang="ru-RU" sz="2000" dirty="0" err="1">
                <a:solidFill>
                  <a:srgbClr val="002060"/>
                </a:solidFill>
              </a:rPr>
              <a:t>усіх</a:t>
            </a:r>
            <a:r>
              <a:rPr lang="ru-RU" sz="2000" dirty="0">
                <a:solidFill>
                  <a:srgbClr val="002060"/>
                </a:solidFill>
              </a:rPr>
              <a:t> </a:t>
            </a:r>
            <a:r>
              <a:rPr lang="ru-RU" sz="2000" dirty="0" err="1" smtClean="0">
                <a:solidFill>
                  <a:srgbClr val="002060"/>
                </a:solidFill>
              </a:rPr>
              <a:t>різні</a:t>
            </a:r>
            <a:r>
              <a:rPr lang="ru-RU" sz="2000" dirty="0" smtClean="0">
                <a:solidFill>
                  <a:srgbClr val="002060"/>
                </a:solidFill>
              </a:rPr>
              <a:t>  Але  </a:t>
            </a:r>
            <a:r>
              <a:rPr lang="ru-RU" sz="2000" dirty="0">
                <a:solidFill>
                  <a:srgbClr val="002060"/>
                </a:solidFill>
              </a:rPr>
              <a:t>є  </a:t>
            </a:r>
            <a:r>
              <a:rPr lang="ru-RU" sz="2000" dirty="0" err="1">
                <a:solidFill>
                  <a:srgbClr val="002060"/>
                </a:solidFill>
              </a:rPr>
              <a:t>сім’ї</a:t>
            </a:r>
            <a:r>
              <a:rPr lang="ru-RU" sz="2000" dirty="0">
                <a:solidFill>
                  <a:srgbClr val="002060"/>
                </a:solidFill>
              </a:rPr>
              <a:t>,  </a:t>
            </a:r>
            <a:r>
              <a:rPr lang="ru-RU" sz="2000" dirty="0" err="1">
                <a:solidFill>
                  <a:srgbClr val="002060"/>
                </a:solidFill>
              </a:rPr>
              <a:t>які</a:t>
            </a:r>
            <a:r>
              <a:rPr lang="ru-RU" sz="2000" dirty="0">
                <a:solidFill>
                  <a:srgbClr val="002060"/>
                </a:solidFill>
              </a:rPr>
              <a:t>  </a:t>
            </a:r>
            <a:r>
              <a:rPr lang="ru-RU" sz="2000" dirty="0" err="1">
                <a:solidFill>
                  <a:srgbClr val="002060"/>
                </a:solidFill>
              </a:rPr>
              <a:t>мають</a:t>
            </a:r>
            <a:r>
              <a:rPr lang="ru-RU" sz="2000" dirty="0">
                <a:solidFill>
                  <a:srgbClr val="002060"/>
                </a:solidFill>
              </a:rPr>
              <a:t>  </a:t>
            </a:r>
            <a:r>
              <a:rPr lang="ru-RU" sz="2000" dirty="0" err="1">
                <a:solidFill>
                  <a:srgbClr val="002060"/>
                </a:solidFill>
              </a:rPr>
              <a:t>приблизно</a:t>
            </a:r>
            <a:r>
              <a:rPr lang="ru-RU" sz="2000" dirty="0">
                <a:solidFill>
                  <a:srgbClr val="002060"/>
                </a:solidFill>
              </a:rPr>
              <a:t>  </a:t>
            </a:r>
            <a:r>
              <a:rPr lang="ru-RU" sz="2000" dirty="0" err="1">
                <a:solidFill>
                  <a:srgbClr val="002060"/>
                </a:solidFill>
              </a:rPr>
              <a:t>однакові</a:t>
            </a:r>
            <a:r>
              <a:rPr lang="ru-RU" sz="2000" dirty="0">
                <a:solidFill>
                  <a:srgbClr val="002060"/>
                </a:solidFill>
              </a:rPr>
              <a:t>  доходи, </a:t>
            </a:r>
            <a:r>
              <a:rPr lang="ru-RU" sz="2000" dirty="0" smtClean="0">
                <a:solidFill>
                  <a:srgbClr val="002060"/>
                </a:solidFill>
              </a:rPr>
              <a:t>а </a:t>
            </a:r>
            <a:r>
              <a:rPr lang="ru-RU" sz="2000" dirty="0" err="1">
                <a:solidFill>
                  <a:srgbClr val="002060"/>
                </a:solidFill>
              </a:rPr>
              <a:t>живуть</a:t>
            </a:r>
            <a:r>
              <a:rPr lang="ru-RU" sz="2000" dirty="0">
                <a:solidFill>
                  <a:srgbClr val="002060"/>
                </a:solidFill>
              </a:rPr>
              <a:t> </a:t>
            </a:r>
            <a:r>
              <a:rPr lang="ru-RU" sz="2000" dirty="0" err="1">
                <a:solidFill>
                  <a:srgbClr val="002060"/>
                </a:solidFill>
              </a:rPr>
              <a:t>по­різному</a:t>
            </a:r>
            <a:r>
              <a:rPr lang="ru-RU" sz="2000" dirty="0">
                <a:solidFill>
                  <a:srgbClr val="002060"/>
                </a:solidFill>
              </a:rPr>
              <a:t>. </a:t>
            </a:r>
            <a:r>
              <a:rPr lang="ru-RU" sz="2000" dirty="0" err="1">
                <a:solidFill>
                  <a:srgbClr val="002060"/>
                </a:solidFill>
              </a:rPr>
              <a:t>Одні</a:t>
            </a:r>
            <a:r>
              <a:rPr lang="ru-RU" sz="2000" dirty="0">
                <a:solidFill>
                  <a:srgbClr val="002060"/>
                </a:solidFill>
              </a:rPr>
              <a:t> </a:t>
            </a:r>
            <a:r>
              <a:rPr lang="ru-RU" sz="2000" dirty="0" err="1">
                <a:solidFill>
                  <a:srgbClr val="002060"/>
                </a:solidFill>
              </a:rPr>
              <a:t>ледь</a:t>
            </a:r>
            <a:r>
              <a:rPr lang="ru-RU" sz="2000" dirty="0">
                <a:solidFill>
                  <a:srgbClr val="002060"/>
                </a:solidFill>
              </a:rPr>
              <a:t> </a:t>
            </a:r>
            <a:r>
              <a:rPr lang="ru-RU" sz="2000" dirty="0" err="1">
                <a:solidFill>
                  <a:srgbClr val="002060"/>
                </a:solidFill>
              </a:rPr>
              <a:t>дотягують</a:t>
            </a:r>
            <a:r>
              <a:rPr lang="ru-RU" sz="2000" dirty="0">
                <a:solidFill>
                  <a:srgbClr val="002060"/>
                </a:solidFill>
              </a:rPr>
              <a:t> до </a:t>
            </a:r>
            <a:r>
              <a:rPr lang="ru-RU" sz="2000" dirty="0" err="1">
                <a:solidFill>
                  <a:srgbClr val="002060"/>
                </a:solidFill>
              </a:rPr>
              <a:t>наступної</a:t>
            </a:r>
            <a:r>
              <a:rPr lang="ru-RU" sz="2000" dirty="0">
                <a:solidFill>
                  <a:srgbClr val="002060"/>
                </a:solidFill>
              </a:rPr>
              <a:t> </a:t>
            </a:r>
            <a:r>
              <a:rPr lang="ru-RU" sz="2000" dirty="0" err="1">
                <a:solidFill>
                  <a:srgbClr val="002060"/>
                </a:solidFill>
              </a:rPr>
              <a:t>зарплати</a:t>
            </a:r>
            <a:r>
              <a:rPr lang="ru-RU" sz="2000" dirty="0">
                <a:solidFill>
                  <a:srgbClr val="002060"/>
                </a:solidFill>
              </a:rPr>
              <a:t> та </a:t>
            </a:r>
            <a:r>
              <a:rPr lang="ru-RU" sz="2000" dirty="0" err="1" smtClean="0">
                <a:solidFill>
                  <a:srgbClr val="002060"/>
                </a:solidFill>
              </a:rPr>
              <a:t>навіть</a:t>
            </a:r>
            <a:r>
              <a:rPr lang="ru-RU" sz="2000" dirty="0" smtClean="0">
                <a:solidFill>
                  <a:srgbClr val="002060"/>
                </a:solidFill>
              </a:rPr>
              <a:t> </a:t>
            </a:r>
            <a:r>
              <a:rPr lang="ru-RU" sz="2000" dirty="0">
                <a:solidFill>
                  <a:srgbClr val="002060"/>
                </a:solidFill>
              </a:rPr>
              <a:t>часто </a:t>
            </a:r>
            <a:r>
              <a:rPr lang="ru-RU" sz="2000" dirty="0" err="1">
                <a:solidFill>
                  <a:srgbClr val="002060"/>
                </a:solidFill>
              </a:rPr>
              <a:t>беруть</a:t>
            </a:r>
            <a:r>
              <a:rPr lang="ru-RU" sz="2000" dirty="0">
                <a:solidFill>
                  <a:srgbClr val="002060"/>
                </a:solidFill>
              </a:rPr>
              <a:t> у борг. У </a:t>
            </a:r>
            <a:r>
              <a:rPr lang="ru-RU" sz="2000" dirty="0" err="1">
                <a:solidFill>
                  <a:srgbClr val="002060"/>
                </a:solidFill>
              </a:rPr>
              <a:t>інших</a:t>
            </a:r>
            <a:r>
              <a:rPr lang="ru-RU" sz="2000" dirty="0">
                <a:solidFill>
                  <a:srgbClr val="002060"/>
                </a:solidFill>
              </a:rPr>
              <a:t> </a:t>
            </a:r>
            <a:r>
              <a:rPr lang="ru-RU" sz="2000" dirty="0" err="1">
                <a:solidFill>
                  <a:srgbClr val="002060"/>
                </a:solidFill>
              </a:rPr>
              <a:t>вистачає</a:t>
            </a:r>
            <a:r>
              <a:rPr lang="ru-RU" sz="2000" dirty="0">
                <a:solidFill>
                  <a:srgbClr val="002060"/>
                </a:solidFill>
              </a:rPr>
              <a:t> на все </a:t>
            </a:r>
            <a:r>
              <a:rPr lang="ru-RU" sz="2000" dirty="0" err="1">
                <a:solidFill>
                  <a:srgbClr val="002060"/>
                </a:solidFill>
              </a:rPr>
              <a:t>потрібне</a:t>
            </a:r>
            <a:r>
              <a:rPr lang="ru-RU" sz="2000" dirty="0">
                <a:solidFill>
                  <a:srgbClr val="002060"/>
                </a:solidFill>
              </a:rPr>
              <a:t>, вони </a:t>
            </a:r>
            <a:r>
              <a:rPr lang="ru-RU" sz="2000" dirty="0" err="1">
                <a:solidFill>
                  <a:srgbClr val="002060"/>
                </a:solidFill>
              </a:rPr>
              <a:t>навіть</a:t>
            </a:r>
            <a:r>
              <a:rPr lang="ru-RU" sz="2000" dirty="0">
                <a:solidFill>
                  <a:srgbClr val="002060"/>
                </a:solidFill>
              </a:rPr>
              <a:t> </a:t>
            </a:r>
            <a:r>
              <a:rPr lang="ru-RU" sz="2000" dirty="0" err="1" smtClean="0">
                <a:solidFill>
                  <a:srgbClr val="002060"/>
                </a:solidFill>
              </a:rPr>
              <a:t>можуть</a:t>
            </a:r>
            <a:r>
              <a:rPr lang="ru-RU" sz="2000" dirty="0" smtClean="0">
                <a:solidFill>
                  <a:srgbClr val="002060"/>
                </a:solidFill>
              </a:rPr>
              <a:t> </a:t>
            </a:r>
            <a:r>
              <a:rPr lang="ru-RU" sz="2000" dirty="0" err="1">
                <a:solidFill>
                  <a:srgbClr val="002060"/>
                </a:solidFill>
              </a:rPr>
              <a:t>заощаджувати</a:t>
            </a:r>
            <a:r>
              <a:rPr lang="ru-RU" sz="2000" dirty="0">
                <a:solidFill>
                  <a:srgbClr val="002060"/>
                </a:solidFill>
              </a:rPr>
              <a:t> </a:t>
            </a:r>
            <a:r>
              <a:rPr lang="ru-RU" sz="2000" dirty="0" err="1">
                <a:solidFill>
                  <a:srgbClr val="002060"/>
                </a:solidFill>
              </a:rPr>
              <a:t>гроші</a:t>
            </a:r>
            <a:r>
              <a:rPr lang="ru-RU" sz="2000" dirty="0">
                <a:solidFill>
                  <a:srgbClr val="002060"/>
                </a:solidFill>
              </a:rPr>
              <a:t> на </a:t>
            </a:r>
            <a:r>
              <a:rPr lang="ru-RU" sz="2000" dirty="0" err="1">
                <a:solidFill>
                  <a:srgbClr val="002060"/>
                </a:solidFill>
              </a:rPr>
              <a:t>відпочинок</a:t>
            </a:r>
            <a:r>
              <a:rPr lang="ru-RU" sz="2000" dirty="0">
                <a:solidFill>
                  <a:srgbClr val="002060"/>
                </a:solidFill>
              </a:rPr>
              <a:t> </a:t>
            </a:r>
            <a:r>
              <a:rPr lang="ru-RU" sz="2000" dirty="0" err="1">
                <a:solidFill>
                  <a:srgbClr val="002060"/>
                </a:solidFill>
              </a:rPr>
              <a:t>чи</a:t>
            </a:r>
            <a:r>
              <a:rPr lang="ru-RU" sz="2000" dirty="0">
                <a:solidFill>
                  <a:srgbClr val="002060"/>
                </a:solidFill>
              </a:rPr>
              <a:t> </a:t>
            </a:r>
            <a:r>
              <a:rPr lang="ru-RU" sz="2000" dirty="0" err="1">
                <a:solidFill>
                  <a:srgbClr val="002060"/>
                </a:solidFill>
              </a:rPr>
              <a:t>великі</a:t>
            </a:r>
            <a:r>
              <a:rPr lang="ru-RU" sz="2000" dirty="0">
                <a:solidFill>
                  <a:srgbClr val="002060"/>
                </a:solidFill>
              </a:rPr>
              <a:t> покупки.</a:t>
            </a:r>
            <a:endParaRPr lang="uk-UA" sz="2000" dirty="0">
              <a:solidFill>
                <a:srgbClr val="002060"/>
              </a:solidFill>
            </a:endParaRPr>
          </a:p>
        </p:txBody>
      </p:sp>
      <p:pic>
        <p:nvPicPr>
          <p:cNvPr id="4" name="Рисунок 3"/>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727433" y="1701800"/>
            <a:ext cx="6660231" cy="5003800"/>
          </a:xfrm>
          <a:prstGeom prst="rect">
            <a:avLst/>
          </a:prstGeom>
        </p:spPr>
      </p:pic>
    </p:spTree>
    <p:extLst>
      <p:ext uri="{BB962C8B-B14F-4D97-AF65-F5344CB8AC3E}">
        <p14:creationId xmlns:p14="http://schemas.microsoft.com/office/powerpoint/2010/main" val="30875888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44409" y="152400"/>
            <a:ext cx="3246966" cy="495300"/>
          </a:xfrm>
        </p:spPr>
        <p:txBody>
          <a:bodyPr>
            <a:normAutofit fontScale="90000"/>
          </a:bodyPr>
          <a:lstStyle/>
          <a:p>
            <a:pPr algn="ctr"/>
            <a:r>
              <a:rPr lang="uk-UA" b="1" dirty="0">
                <a:solidFill>
                  <a:srgbClr val="0070C0"/>
                </a:solidFill>
              </a:rPr>
              <a:t>Обговорюємо</a:t>
            </a:r>
          </a:p>
        </p:txBody>
      </p:sp>
      <p:sp>
        <p:nvSpPr>
          <p:cNvPr id="4" name="Прямоугольник 3"/>
          <p:cNvSpPr/>
          <p:nvPr/>
        </p:nvSpPr>
        <p:spPr>
          <a:xfrm>
            <a:off x="419099" y="723811"/>
            <a:ext cx="10829926" cy="830997"/>
          </a:xfrm>
          <a:prstGeom prst="rect">
            <a:avLst/>
          </a:prstGeom>
        </p:spPr>
        <p:txBody>
          <a:bodyPr wrap="square">
            <a:spAutoFit/>
          </a:bodyPr>
          <a:lstStyle/>
          <a:p>
            <a:r>
              <a:rPr lang="ru-RU" sz="2400" dirty="0" err="1">
                <a:solidFill>
                  <a:srgbClr val="002060"/>
                </a:solidFill>
              </a:rPr>
              <a:t>Наведіть</a:t>
            </a:r>
            <a:r>
              <a:rPr lang="ru-RU" sz="2400" dirty="0">
                <a:solidFill>
                  <a:srgbClr val="002060"/>
                </a:solidFill>
              </a:rPr>
              <a:t>  </a:t>
            </a:r>
            <a:r>
              <a:rPr lang="ru-RU" sz="2400" dirty="0" err="1">
                <a:solidFill>
                  <a:srgbClr val="002060"/>
                </a:solidFill>
              </a:rPr>
              <a:t>власні</a:t>
            </a:r>
            <a:r>
              <a:rPr lang="ru-RU" sz="2400" dirty="0">
                <a:solidFill>
                  <a:srgbClr val="002060"/>
                </a:solidFill>
              </a:rPr>
              <a:t>  </a:t>
            </a:r>
            <a:r>
              <a:rPr lang="ru-RU" sz="2400" dirty="0" err="1">
                <a:solidFill>
                  <a:srgbClr val="002060"/>
                </a:solidFill>
              </a:rPr>
              <a:t>приклади</a:t>
            </a:r>
            <a:r>
              <a:rPr lang="ru-RU" sz="2400" dirty="0">
                <a:solidFill>
                  <a:srgbClr val="002060"/>
                </a:solidFill>
              </a:rPr>
              <a:t>  схожих  </a:t>
            </a:r>
            <a:r>
              <a:rPr lang="ru-RU" sz="2400" dirty="0" err="1">
                <a:solidFill>
                  <a:srgbClr val="002060"/>
                </a:solidFill>
              </a:rPr>
              <a:t>ситуацій</a:t>
            </a:r>
            <a:r>
              <a:rPr lang="ru-RU" sz="2400" dirty="0">
                <a:solidFill>
                  <a:srgbClr val="002060"/>
                </a:solidFill>
              </a:rPr>
              <a:t>.  </a:t>
            </a:r>
            <a:r>
              <a:rPr lang="ru-RU" sz="2400" dirty="0" err="1">
                <a:solidFill>
                  <a:srgbClr val="002060"/>
                </a:solidFill>
              </a:rPr>
              <a:t>Обговоріть</a:t>
            </a:r>
            <a:r>
              <a:rPr lang="ru-RU" sz="2400" dirty="0">
                <a:solidFill>
                  <a:srgbClr val="002060"/>
                </a:solidFill>
              </a:rPr>
              <a:t>,  </a:t>
            </a:r>
            <a:r>
              <a:rPr lang="ru-RU" sz="2400" dirty="0" err="1">
                <a:solidFill>
                  <a:srgbClr val="002060"/>
                </a:solidFill>
              </a:rPr>
              <a:t>чому</a:t>
            </a:r>
            <a:r>
              <a:rPr lang="ru-RU" sz="2400" dirty="0">
                <a:solidFill>
                  <a:srgbClr val="002060"/>
                </a:solidFill>
              </a:rPr>
              <a:t>  так  </a:t>
            </a:r>
            <a:r>
              <a:rPr lang="ru-RU" sz="2400" dirty="0" err="1" smtClean="0">
                <a:solidFill>
                  <a:srgbClr val="002060"/>
                </a:solidFill>
              </a:rPr>
              <a:t>трапляється</a:t>
            </a:r>
            <a:r>
              <a:rPr lang="ru-RU" sz="2400" dirty="0" smtClean="0">
                <a:solidFill>
                  <a:srgbClr val="002060"/>
                </a:solidFill>
              </a:rPr>
              <a:t>.</a:t>
            </a:r>
            <a:endParaRPr lang="ru-RU" sz="2400" dirty="0">
              <a:solidFill>
                <a:srgbClr val="002060"/>
              </a:solidFill>
            </a:endParaRPr>
          </a:p>
        </p:txBody>
      </p:sp>
      <p:sp>
        <p:nvSpPr>
          <p:cNvPr id="5" name="Прямоугольник 4"/>
          <p:cNvSpPr/>
          <p:nvPr/>
        </p:nvSpPr>
        <p:spPr>
          <a:xfrm>
            <a:off x="342900" y="1926521"/>
            <a:ext cx="11182350" cy="3170099"/>
          </a:xfrm>
          <a:prstGeom prst="rect">
            <a:avLst/>
          </a:prstGeom>
        </p:spPr>
        <p:txBody>
          <a:bodyPr wrap="square">
            <a:spAutoFit/>
          </a:bodyPr>
          <a:lstStyle/>
          <a:p>
            <a:r>
              <a:rPr lang="uk-UA" sz="2000" dirty="0">
                <a:solidFill>
                  <a:srgbClr val="002060"/>
                </a:solidFill>
              </a:rPr>
              <a:t>Сім’ї, у яких витрати перевищують доходи, зазвичай мають борги </a:t>
            </a:r>
            <a:r>
              <a:rPr lang="uk-UA" sz="2000" dirty="0" smtClean="0">
                <a:solidFill>
                  <a:srgbClr val="002060"/>
                </a:solidFill>
              </a:rPr>
              <a:t>перед </a:t>
            </a:r>
            <a:r>
              <a:rPr lang="uk-UA" sz="2000" dirty="0">
                <a:solidFill>
                  <a:srgbClr val="002060"/>
                </a:solidFill>
              </a:rPr>
              <a:t>знайомими, родичами, друзями чи банком. Якщо не зменшити </a:t>
            </a:r>
            <a:r>
              <a:rPr lang="uk-UA" sz="2000" dirty="0" smtClean="0">
                <a:solidFill>
                  <a:srgbClr val="002060"/>
                </a:solidFill>
              </a:rPr>
              <a:t>витрати</a:t>
            </a:r>
            <a:r>
              <a:rPr lang="uk-UA" sz="2000" dirty="0">
                <a:solidFill>
                  <a:srgbClr val="002060"/>
                </a:solidFill>
              </a:rPr>
              <a:t>, борги будуть зростати, що призведе до незадоволення, </a:t>
            </a:r>
            <a:r>
              <a:rPr lang="uk-UA" sz="2000" dirty="0" smtClean="0">
                <a:solidFill>
                  <a:srgbClr val="002060"/>
                </a:solidFill>
              </a:rPr>
              <a:t>розчарування</a:t>
            </a:r>
            <a:r>
              <a:rPr lang="uk-UA" sz="2000" dirty="0">
                <a:solidFill>
                  <a:srgbClr val="002060"/>
                </a:solidFill>
              </a:rPr>
              <a:t>, конфліктів у родині, втрати друзів.</a:t>
            </a:r>
          </a:p>
          <a:p>
            <a:r>
              <a:rPr lang="uk-UA" sz="2000" dirty="0">
                <a:solidFill>
                  <a:srgbClr val="002060"/>
                </a:solidFill>
              </a:rPr>
              <a:t>Сім’ї,  у  яких  сімейний  бюджет  сплановано,  частину  коштів  </a:t>
            </a:r>
            <a:r>
              <a:rPr lang="uk-UA" sz="2000" dirty="0" smtClean="0">
                <a:solidFill>
                  <a:srgbClr val="002060"/>
                </a:solidFill>
              </a:rPr>
              <a:t>за­ощаджують</a:t>
            </a:r>
            <a:r>
              <a:rPr lang="uk-UA" sz="2000" dirty="0">
                <a:solidFill>
                  <a:srgbClr val="002060"/>
                </a:solidFill>
              </a:rPr>
              <a:t>,  наприклад,  на  купівлю  нової  побутової  техніки  </a:t>
            </a:r>
            <a:r>
              <a:rPr lang="uk-UA" sz="2000" dirty="0" smtClean="0">
                <a:solidFill>
                  <a:srgbClr val="002060"/>
                </a:solidFill>
              </a:rPr>
              <a:t>або на  ремонт</a:t>
            </a:r>
            <a:r>
              <a:rPr lang="uk-UA" sz="2000" dirty="0">
                <a:solidFill>
                  <a:srgbClr val="002060"/>
                </a:solidFill>
              </a:rPr>
              <a:t>.  Отже,  щомісяця  зберігається  баланс  між  витратами  та </a:t>
            </a:r>
            <a:r>
              <a:rPr lang="uk-UA" sz="2000" dirty="0" smtClean="0">
                <a:solidFill>
                  <a:srgbClr val="002060"/>
                </a:solidFill>
              </a:rPr>
              <a:t>доходами</a:t>
            </a:r>
            <a:r>
              <a:rPr lang="uk-UA" sz="2000" dirty="0">
                <a:solidFill>
                  <a:srgbClr val="002060"/>
                </a:solidFill>
              </a:rPr>
              <a:t>.</a:t>
            </a:r>
          </a:p>
          <a:p>
            <a:r>
              <a:rPr lang="uk-UA" sz="2000" dirty="0">
                <a:solidFill>
                  <a:srgbClr val="002060"/>
                </a:solidFill>
              </a:rPr>
              <a:t>Тож основне завдання під час складання бюджету сім’ї — </a:t>
            </a:r>
            <a:r>
              <a:rPr lang="uk-UA" sz="2000" dirty="0" smtClean="0">
                <a:solidFill>
                  <a:srgbClr val="002060"/>
                </a:solidFill>
              </a:rPr>
              <a:t>правильно  </a:t>
            </a:r>
            <a:r>
              <a:rPr lang="uk-UA" sz="2000" dirty="0">
                <a:solidFill>
                  <a:srgbClr val="002060"/>
                </a:solidFill>
              </a:rPr>
              <a:t>розподілити  очікувані  доходи  за  різними  статтями  витрат: </a:t>
            </a:r>
            <a:r>
              <a:rPr lang="uk-UA" sz="2000" dirty="0" smtClean="0">
                <a:solidFill>
                  <a:srgbClr val="002060"/>
                </a:solidFill>
              </a:rPr>
              <a:t>обов’язкові </a:t>
            </a:r>
            <a:r>
              <a:rPr lang="uk-UA" sz="2000" dirty="0">
                <a:solidFill>
                  <a:srgbClr val="002060"/>
                </a:solidFill>
              </a:rPr>
              <a:t>рахунки та витрати, продукти, одяг, транспорт, розваги, </a:t>
            </a:r>
            <a:r>
              <a:rPr lang="uk-UA" sz="2000" dirty="0" smtClean="0">
                <a:solidFill>
                  <a:srgbClr val="002060"/>
                </a:solidFill>
              </a:rPr>
              <a:t>заощадження </a:t>
            </a:r>
            <a:r>
              <a:rPr lang="uk-UA" sz="2000" dirty="0">
                <a:solidFill>
                  <a:srgbClr val="002060"/>
                </a:solidFill>
              </a:rPr>
              <a:t>тощо.</a:t>
            </a:r>
          </a:p>
          <a:p>
            <a:r>
              <a:rPr lang="uk-UA" sz="2000" dirty="0">
                <a:solidFill>
                  <a:srgbClr val="002060"/>
                </a:solidFill>
              </a:rPr>
              <a:t>Важливо диверсифікувати свої доходи.</a:t>
            </a:r>
          </a:p>
        </p:txBody>
      </p:sp>
    </p:spTree>
    <p:extLst>
      <p:ext uri="{BB962C8B-B14F-4D97-AF65-F5344CB8AC3E}">
        <p14:creationId xmlns:p14="http://schemas.microsoft.com/office/powerpoint/2010/main" val="41126102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9659" y="0"/>
            <a:ext cx="11438466" cy="6372225"/>
          </a:xfrm>
        </p:spPr>
        <p:txBody>
          <a:bodyPr>
            <a:normAutofit fontScale="90000"/>
          </a:bodyPr>
          <a:lstStyle/>
          <a:p>
            <a:pPr algn="ctr"/>
            <a:r>
              <a:rPr lang="uk-UA" sz="4400" b="1" dirty="0" smtClean="0">
                <a:solidFill>
                  <a:srgbClr val="0070C0"/>
                </a:solidFill>
              </a:rPr>
              <a:t>Цікавий </a:t>
            </a:r>
            <a:r>
              <a:rPr lang="uk-UA" sz="4400" b="1" dirty="0">
                <a:solidFill>
                  <a:srgbClr val="0070C0"/>
                </a:solidFill>
              </a:rPr>
              <a:t>факт </a:t>
            </a:r>
            <a:br>
              <a:rPr lang="uk-UA" sz="4400" b="1" dirty="0">
                <a:solidFill>
                  <a:srgbClr val="0070C0"/>
                </a:solidFill>
              </a:rPr>
            </a:br>
            <a:r>
              <a:rPr lang="uk-UA" dirty="0">
                <a:solidFill>
                  <a:srgbClr val="002060"/>
                </a:solidFill>
              </a:rPr>
              <a:t>Згідно  зі  світським  і  діловим  </a:t>
            </a:r>
            <a:r>
              <a:rPr lang="uk-UA" dirty="0" err="1">
                <a:solidFill>
                  <a:srgbClr val="002060"/>
                </a:solidFill>
              </a:rPr>
              <a:t>етикетами</a:t>
            </a:r>
            <a:r>
              <a:rPr lang="uk-UA" dirty="0">
                <a:solidFill>
                  <a:srgbClr val="002060"/>
                </a:solidFill>
              </a:rPr>
              <a:t>,  не  рекомендується </a:t>
            </a:r>
            <a:r>
              <a:rPr lang="uk-UA" dirty="0" smtClean="0">
                <a:solidFill>
                  <a:srgbClr val="002060"/>
                </a:solidFill>
              </a:rPr>
              <a:t>дарувати </a:t>
            </a:r>
            <a:r>
              <a:rPr lang="uk-UA" dirty="0">
                <a:solidFill>
                  <a:srgbClr val="002060"/>
                </a:solidFill>
              </a:rPr>
              <a:t>надто дорогі подарунки. У першому випадку можна </a:t>
            </a:r>
            <a:r>
              <a:rPr lang="uk-UA" dirty="0" smtClean="0">
                <a:solidFill>
                  <a:srgbClr val="002060"/>
                </a:solidFill>
              </a:rPr>
              <a:t>скористатися</a:t>
            </a:r>
            <a:br>
              <a:rPr lang="uk-UA" dirty="0" smtClean="0">
                <a:solidFill>
                  <a:srgbClr val="002060"/>
                </a:solidFill>
              </a:rPr>
            </a:br>
            <a:r>
              <a:rPr lang="uk-UA" dirty="0" smtClean="0">
                <a:solidFill>
                  <a:srgbClr val="002060"/>
                </a:solidFill>
              </a:rPr>
              <a:t>європейською  рекомендацією  </a:t>
            </a:r>
            <a:r>
              <a:rPr lang="uk-UA" dirty="0">
                <a:solidFill>
                  <a:srgbClr val="002060"/>
                </a:solidFill>
              </a:rPr>
              <a:t>—  вартість  подарунка  </a:t>
            </a:r>
            <a:r>
              <a:rPr lang="uk-UA" dirty="0" smtClean="0">
                <a:solidFill>
                  <a:srgbClr val="002060"/>
                </a:solidFill>
              </a:rPr>
              <a:t>має становити </a:t>
            </a:r>
            <a:r>
              <a:rPr lang="uk-UA" dirty="0">
                <a:solidFill>
                  <a:srgbClr val="002060"/>
                </a:solidFill>
              </a:rPr>
              <a:t>близько 5 % від передбачуваного доходу того, кому дарують. </a:t>
            </a:r>
            <a:br>
              <a:rPr lang="uk-UA" dirty="0">
                <a:solidFill>
                  <a:srgbClr val="002060"/>
                </a:solidFill>
              </a:rPr>
            </a:br>
            <a:r>
              <a:rPr lang="uk-UA" dirty="0">
                <a:solidFill>
                  <a:srgbClr val="002060"/>
                </a:solidFill>
              </a:rPr>
              <a:t>У другому випадку головне, щоб подарунок був якісним, </a:t>
            </a:r>
            <a:r>
              <a:rPr lang="uk-UA" dirty="0" smtClean="0">
                <a:solidFill>
                  <a:srgbClr val="002060"/>
                </a:solidFill>
              </a:rPr>
              <a:t>оригінальним </a:t>
            </a:r>
            <a:r>
              <a:rPr lang="uk-UA" dirty="0">
                <a:solidFill>
                  <a:srgbClr val="002060"/>
                </a:solidFill>
              </a:rPr>
              <a:t>та індивідуальним. Ці обмеження не поширюються на родичів </a:t>
            </a:r>
            <a:r>
              <a:rPr lang="uk-UA" dirty="0" smtClean="0">
                <a:solidFill>
                  <a:srgbClr val="002060"/>
                </a:solidFill>
              </a:rPr>
              <a:t>і </a:t>
            </a:r>
            <a:r>
              <a:rPr lang="uk-UA" dirty="0">
                <a:solidFill>
                  <a:srgbClr val="002060"/>
                </a:solidFill>
              </a:rPr>
              <a:t>близьких людей.</a:t>
            </a:r>
            <a:br>
              <a:rPr lang="uk-UA" dirty="0">
                <a:solidFill>
                  <a:srgbClr val="002060"/>
                </a:solidFill>
              </a:rPr>
            </a:br>
            <a:endParaRPr lang="uk-UA" dirty="0">
              <a:solidFill>
                <a:srgbClr val="002060"/>
              </a:solidFill>
            </a:endParaRPr>
          </a:p>
        </p:txBody>
      </p:sp>
    </p:spTree>
    <p:extLst>
      <p:ext uri="{BB962C8B-B14F-4D97-AF65-F5344CB8AC3E}">
        <p14:creationId xmlns:p14="http://schemas.microsoft.com/office/powerpoint/2010/main" val="5331874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72319" y="276225"/>
            <a:ext cx="6111702" cy="695325"/>
          </a:xfrm>
        </p:spPr>
        <p:txBody>
          <a:bodyPr/>
          <a:lstStyle/>
          <a:p>
            <a:pPr algn="ctr"/>
            <a:r>
              <a:rPr lang="uk-UA" b="1" dirty="0">
                <a:solidFill>
                  <a:srgbClr val="0070C0"/>
                </a:solidFill>
              </a:rPr>
              <a:t>Розв’язуємо </a:t>
            </a:r>
            <a:r>
              <a:rPr lang="uk-UA" b="1" dirty="0" smtClean="0">
                <a:solidFill>
                  <a:srgbClr val="0070C0"/>
                </a:solidFill>
              </a:rPr>
              <a:t>проблему</a:t>
            </a:r>
            <a:endParaRPr lang="uk-UA" b="1" dirty="0">
              <a:solidFill>
                <a:srgbClr val="0070C0"/>
              </a:solidFill>
            </a:endParaRPr>
          </a:p>
        </p:txBody>
      </p:sp>
      <p:sp>
        <p:nvSpPr>
          <p:cNvPr id="4" name="Прямоугольник 3"/>
          <p:cNvSpPr/>
          <p:nvPr/>
        </p:nvSpPr>
        <p:spPr>
          <a:xfrm>
            <a:off x="456107" y="863500"/>
            <a:ext cx="10545268" cy="1569660"/>
          </a:xfrm>
          <a:prstGeom prst="rect">
            <a:avLst/>
          </a:prstGeom>
        </p:spPr>
        <p:txBody>
          <a:bodyPr wrap="square">
            <a:spAutoFit/>
          </a:bodyPr>
          <a:lstStyle/>
          <a:p>
            <a:r>
              <a:rPr lang="uk-UA" sz="2400" dirty="0">
                <a:solidFill>
                  <a:srgbClr val="002060"/>
                </a:solidFill>
              </a:rPr>
              <a:t>Які критерії ви враховуєте, коли обираєте подарунок рідним чи друзям? </a:t>
            </a:r>
          </a:p>
          <a:p>
            <a:r>
              <a:rPr lang="uk-UA" sz="2400" dirty="0">
                <a:solidFill>
                  <a:srgbClr val="002060"/>
                </a:solidFill>
              </a:rPr>
              <a:t>Яких подарунків очікуєте ви? </a:t>
            </a:r>
            <a:endParaRPr lang="uk-UA" sz="2400" dirty="0" smtClean="0">
              <a:solidFill>
                <a:srgbClr val="002060"/>
              </a:solidFill>
            </a:endParaRPr>
          </a:p>
          <a:p>
            <a:r>
              <a:rPr lang="uk-UA" sz="2400" dirty="0" smtClean="0">
                <a:solidFill>
                  <a:srgbClr val="002060"/>
                </a:solidFill>
              </a:rPr>
              <a:t>Чи </a:t>
            </a:r>
            <a:r>
              <a:rPr lang="uk-UA" sz="2400" dirty="0">
                <a:solidFill>
                  <a:srgbClr val="002060"/>
                </a:solidFill>
              </a:rPr>
              <a:t>замислюєтеся ви про дохід тих, кому </a:t>
            </a:r>
            <a:r>
              <a:rPr lang="uk-UA" sz="2400" dirty="0" smtClean="0">
                <a:solidFill>
                  <a:srgbClr val="002060"/>
                </a:solidFill>
              </a:rPr>
              <a:t>даруєте</a:t>
            </a:r>
            <a:r>
              <a:rPr lang="uk-UA" sz="2400" dirty="0">
                <a:solidFill>
                  <a:srgbClr val="002060"/>
                </a:solidFill>
              </a:rPr>
              <a:t>? Що, на вашу думку, є найцінніше в подарунку?</a:t>
            </a:r>
          </a:p>
        </p:txBody>
      </p:sp>
      <p:sp>
        <p:nvSpPr>
          <p:cNvPr id="5" name="Прямоугольник 4"/>
          <p:cNvSpPr/>
          <p:nvPr/>
        </p:nvSpPr>
        <p:spPr>
          <a:xfrm>
            <a:off x="3607979" y="2987159"/>
            <a:ext cx="4976042" cy="646331"/>
          </a:xfrm>
          <a:prstGeom prst="rect">
            <a:avLst/>
          </a:prstGeom>
        </p:spPr>
        <p:txBody>
          <a:bodyPr vert="horz" lIns="91440" tIns="45720" rIns="91440" bIns="45720" rtlCol="0" anchor="t">
            <a:normAutofit/>
          </a:bodyPr>
          <a:lstStyle/>
          <a:p>
            <a:pPr algn="ctr" defTabSz="457200">
              <a:spcBef>
                <a:spcPct val="0"/>
              </a:spcBef>
            </a:pPr>
            <a:r>
              <a:rPr lang="uk-UA" sz="3600" b="1" dirty="0">
                <a:solidFill>
                  <a:srgbClr val="0070C0"/>
                </a:solidFill>
                <a:latin typeface="+mj-lt"/>
                <a:ea typeface="+mj-ea"/>
                <a:cs typeface="+mj-cs"/>
              </a:rPr>
              <a:t>Моделюємо ситуацію</a:t>
            </a:r>
          </a:p>
        </p:txBody>
      </p:sp>
      <p:sp>
        <p:nvSpPr>
          <p:cNvPr id="6" name="Прямоугольник 5"/>
          <p:cNvSpPr/>
          <p:nvPr/>
        </p:nvSpPr>
        <p:spPr>
          <a:xfrm>
            <a:off x="352425" y="3633490"/>
            <a:ext cx="11410950" cy="3046988"/>
          </a:xfrm>
          <a:prstGeom prst="rect">
            <a:avLst/>
          </a:prstGeom>
        </p:spPr>
        <p:txBody>
          <a:bodyPr wrap="square">
            <a:spAutoFit/>
          </a:bodyPr>
          <a:lstStyle/>
          <a:p>
            <a:r>
              <a:rPr lang="uk-UA" sz="2400" dirty="0">
                <a:solidFill>
                  <a:srgbClr val="002060"/>
                </a:solidFill>
              </a:rPr>
              <a:t>Припустімо, що сукупний дохід вашої сім’ї становить 39 тис. грн </a:t>
            </a:r>
            <a:r>
              <a:rPr lang="uk-UA" sz="2400" dirty="0" smtClean="0">
                <a:solidFill>
                  <a:srgbClr val="002060"/>
                </a:solidFill>
              </a:rPr>
              <a:t>на  </a:t>
            </a:r>
            <a:r>
              <a:rPr lang="uk-UA" sz="2400" dirty="0">
                <a:solidFill>
                  <a:srgbClr val="002060"/>
                </a:solidFill>
              </a:rPr>
              <a:t>місяць.  До  нього  входять  заробітна  платня  батька  (28  140  грн) </a:t>
            </a:r>
            <a:r>
              <a:rPr lang="uk-UA" sz="2400" dirty="0" smtClean="0">
                <a:solidFill>
                  <a:srgbClr val="002060"/>
                </a:solidFill>
              </a:rPr>
              <a:t>і допомога </a:t>
            </a:r>
            <a:r>
              <a:rPr lang="uk-UA" sz="2400" dirty="0">
                <a:solidFill>
                  <a:srgbClr val="002060"/>
                </a:solidFill>
              </a:rPr>
              <a:t>матері по догляду за восьмимісячною сестричкою (860 грн</a:t>
            </a:r>
            <a:r>
              <a:rPr lang="uk-UA" sz="2400" dirty="0" smtClean="0">
                <a:solidFill>
                  <a:srgbClr val="002060"/>
                </a:solidFill>
              </a:rPr>
              <a:t>). У </a:t>
            </a:r>
            <a:r>
              <a:rPr lang="uk-UA" sz="2400" dirty="0">
                <a:solidFill>
                  <a:srgbClr val="002060"/>
                </a:solidFill>
              </a:rPr>
              <a:t>вас є квартира, що дісталася в спадок від бабусі, і батьки здають її </a:t>
            </a:r>
            <a:r>
              <a:rPr lang="uk-UA" sz="2400" dirty="0" smtClean="0">
                <a:solidFill>
                  <a:srgbClr val="002060"/>
                </a:solidFill>
              </a:rPr>
              <a:t>в </a:t>
            </a:r>
            <a:r>
              <a:rPr lang="uk-UA" sz="2400" dirty="0">
                <a:solidFill>
                  <a:srgbClr val="002060"/>
                </a:solidFill>
              </a:rPr>
              <a:t>оренду за 6 тис. грн на місяць. Кілька років тому батьки купили </a:t>
            </a:r>
            <a:r>
              <a:rPr lang="uk-UA" sz="2400" dirty="0" smtClean="0">
                <a:solidFill>
                  <a:srgbClr val="002060"/>
                </a:solidFill>
              </a:rPr>
              <a:t>акції </a:t>
            </a:r>
            <a:r>
              <a:rPr lang="uk-UA" sz="2400" dirty="0">
                <a:solidFill>
                  <a:srgbClr val="002060"/>
                </a:solidFill>
              </a:rPr>
              <a:t>однієї великої компанії та отримують дивіденди, що становлять </a:t>
            </a:r>
            <a:r>
              <a:rPr lang="uk-UA" sz="2400" dirty="0" smtClean="0">
                <a:solidFill>
                  <a:srgbClr val="002060"/>
                </a:solidFill>
              </a:rPr>
              <a:t>4 </a:t>
            </a:r>
            <a:r>
              <a:rPr lang="uk-UA" sz="2400" dirty="0">
                <a:solidFill>
                  <a:srgbClr val="002060"/>
                </a:solidFill>
              </a:rPr>
              <a:t>тис. грн на місяць. </a:t>
            </a:r>
          </a:p>
          <a:p>
            <a:r>
              <a:rPr lang="uk-UA" sz="2400" dirty="0">
                <a:solidFill>
                  <a:srgbClr val="002060"/>
                </a:solidFill>
              </a:rPr>
              <a:t>• Складіть структуру доходів вашої родини (у відсотках) у вигляді кругової </a:t>
            </a:r>
          </a:p>
          <a:p>
            <a:r>
              <a:rPr lang="uk-UA" sz="2400" dirty="0">
                <a:solidFill>
                  <a:srgbClr val="002060"/>
                </a:solidFill>
              </a:rPr>
              <a:t>діаграми.</a:t>
            </a:r>
          </a:p>
        </p:txBody>
      </p:sp>
    </p:spTree>
    <p:extLst>
      <p:ext uri="{BB962C8B-B14F-4D97-AF65-F5344CB8AC3E}">
        <p14:creationId xmlns:p14="http://schemas.microsoft.com/office/powerpoint/2010/main" val="3273849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55407" y="70629"/>
            <a:ext cx="4713816" cy="676275"/>
          </a:xfrm>
        </p:spPr>
        <p:txBody>
          <a:bodyPr>
            <a:noAutofit/>
          </a:bodyPr>
          <a:lstStyle/>
          <a:p>
            <a:r>
              <a:rPr lang="uk-UA" b="1" dirty="0">
                <a:solidFill>
                  <a:srgbClr val="00B0F0"/>
                </a:solidFill>
              </a:rPr>
              <a:t>Який буває бюджет</a:t>
            </a:r>
            <a:br>
              <a:rPr lang="uk-UA" b="1" dirty="0">
                <a:solidFill>
                  <a:srgbClr val="00B0F0"/>
                </a:solidFill>
              </a:rPr>
            </a:br>
            <a:endParaRPr lang="uk-UA" b="1" dirty="0">
              <a:solidFill>
                <a:srgbClr val="00B0F0"/>
              </a:solidFill>
            </a:endParaRPr>
          </a:p>
        </p:txBody>
      </p:sp>
      <p:sp>
        <p:nvSpPr>
          <p:cNvPr id="7" name="Прямоугольник 6"/>
          <p:cNvSpPr/>
          <p:nvPr/>
        </p:nvSpPr>
        <p:spPr>
          <a:xfrm>
            <a:off x="319911" y="3028887"/>
            <a:ext cx="11325226" cy="3477875"/>
          </a:xfrm>
          <a:prstGeom prst="rect">
            <a:avLst/>
          </a:prstGeom>
        </p:spPr>
        <p:txBody>
          <a:bodyPr wrap="square">
            <a:spAutoFit/>
          </a:bodyPr>
          <a:lstStyle/>
          <a:p>
            <a:pPr algn="just"/>
            <a:r>
              <a:rPr lang="uk-UA" sz="2200" b="1" dirty="0">
                <a:solidFill>
                  <a:srgbClr val="002060"/>
                </a:solidFill>
              </a:rPr>
              <a:t>Дефіцитний бюджет</a:t>
            </a:r>
            <a:r>
              <a:rPr lang="uk-UA" sz="2200" dirty="0">
                <a:solidFill>
                  <a:srgbClr val="002060"/>
                </a:solidFill>
              </a:rPr>
              <a:t> означає, що доходи менші за витрати, тобто </a:t>
            </a:r>
            <a:r>
              <a:rPr lang="uk-UA" sz="2200" dirty="0" smtClean="0">
                <a:solidFill>
                  <a:srgbClr val="002060"/>
                </a:solidFill>
              </a:rPr>
              <a:t>грошей </a:t>
            </a:r>
            <a:r>
              <a:rPr lang="uk-UA" sz="2200" dirty="0">
                <a:solidFill>
                  <a:srgbClr val="002060"/>
                </a:solidFill>
              </a:rPr>
              <a:t>замало для покриття витрат. У цьому разі потрібно або </a:t>
            </a:r>
            <a:r>
              <a:rPr lang="uk-UA" sz="2200" dirty="0" smtClean="0">
                <a:solidFill>
                  <a:srgbClr val="002060"/>
                </a:solidFill>
              </a:rPr>
              <a:t>збільшувати </a:t>
            </a:r>
            <a:r>
              <a:rPr lang="uk-UA" sz="2200" dirty="0">
                <a:solidFill>
                  <a:srgbClr val="002060"/>
                </a:solidFill>
              </a:rPr>
              <a:t>доходи, або зменшувати витрати.</a:t>
            </a:r>
          </a:p>
          <a:p>
            <a:pPr algn="just"/>
            <a:r>
              <a:rPr lang="uk-UA" sz="2200" b="1" dirty="0" err="1">
                <a:solidFill>
                  <a:srgbClr val="002060"/>
                </a:solidFill>
              </a:rPr>
              <a:t>Профіцитний</a:t>
            </a:r>
            <a:r>
              <a:rPr lang="uk-UA" sz="2200" b="1" dirty="0">
                <a:solidFill>
                  <a:srgbClr val="002060"/>
                </a:solidFill>
              </a:rPr>
              <a:t> бюджет (надлишковий) </a:t>
            </a:r>
            <a:r>
              <a:rPr lang="uk-UA" sz="2200" dirty="0">
                <a:solidFill>
                  <a:srgbClr val="002060"/>
                </a:solidFill>
              </a:rPr>
              <a:t>спостерігається, коли </a:t>
            </a:r>
            <a:r>
              <a:rPr lang="uk-UA" sz="2200" dirty="0" smtClean="0">
                <a:solidFill>
                  <a:srgbClr val="002060"/>
                </a:solidFill>
              </a:rPr>
              <a:t>доходи </a:t>
            </a:r>
            <a:r>
              <a:rPr lang="uk-UA" sz="2200" dirty="0">
                <a:solidFill>
                  <a:srgbClr val="002060"/>
                </a:solidFill>
              </a:rPr>
              <a:t>більші за витрати, тобто грошей достатньо. У цій ситуації слід </a:t>
            </a:r>
            <a:r>
              <a:rPr lang="uk-UA" sz="2200" dirty="0" smtClean="0">
                <a:solidFill>
                  <a:srgbClr val="002060"/>
                </a:solidFill>
              </a:rPr>
              <a:t>замислитися </a:t>
            </a:r>
            <a:r>
              <a:rPr lang="uk-UA" sz="2200" dirty="0">
                <a:solidFill>
                  <a:srgbClr val="002060"/>
                </a:solidFill>
              </a:rPr>
              <a:t>над тим, як ефективніше використовувати надлишок </a:t>
            </a:r>
            <a:r>
              <a:rPr lang="uk-UA" sz="2200" dirty="0" smtClean="0">
                <a:solidFill>
                  <a:srgbClr val="002060"/>
                </a:solidFill>
              </a:rPr>
              <a:t>грошей</a:t>
            </a:r>
            <a:r>
              <a:rPr lang="uk-UA" sz="2200" dirty="0">
                <a:solidFill>
                  <a:srgbClr val="002060"/>
                </a:solidFill>
              </a:rPr>
              <a:t>. Цю різницю можна заощадити.</a:t>
            </a:r>
          </a:p>
          <a:p>
            <a:pPr algn="just"/>
            <a:r>
              <a:rPr lang="uk-UA" sz="2200" b="1" dirty="0">
                <a:solidFill>
                  <a:srgbClr val="002060"/>
                </a:solidFill>
              </a:rPr>
              <a:t>Збалансований  бюджет  </a:t>
            </a:r>
            <a:r>
              <a:rPr lang="uk-UA" sz="2200" dirty="0">
                <a:solidFill>
                  <a:srgbClr val="002060"/>
                </a:solidFill>
              </a:rPr>
              <a:t>—  це  такий  бюджет,  у  якому  доходи </a:t>
            </a:r>
            <a:r>
              <a:rPr lang="uk-UA" sz="2200" dirty="0" smtClean="0">
                <a:solidFill>
                  <a:srgbClr val="002060"/>
                </a:solidFill>
              </a:rPr>
              <a:t>дорівнюють </a:t>
            </a:r>
            <a:r>
              <a:rPr lang="uk-UA" sz="2200" dirty="0">
                <a:solidFill>
                  <a:srgbClr val="002060"/>
                </a:solidFill>
              </a:rPr>
              <a:t>витратам. Однак зовнішній баланс не обов’язково означає </a:t>
            </a:r>
            <a:r>
              <a:rPr lang="uk-UA" sz="2200" dirty="0" smtClean="0">
                <a:solidFill>
                  <a:srgbClr val="002060"/>
                </a:solidFill>
              </a:rPr>
              <a:t>внутрішній </a:t>
            </a:r>
            <a:r>
              <a:rPr lang="uk-UA" sz="2200" dirty="0">
                <a:solidFill>
                  <a:srgbClr val="002060"/>
                </a:solidFill>
              </a:rPr>
              <a:t>баланс. Доцільно планувати бюджет так, щоб серед витрат </a:t>
            </a:r>
            <a:r>
              <a:rPr lang="uk-UA" sz="2200" dirty="0" smtClean="0">
                <a:solidFill>
                  <a:srgbClr val="002060"/>
                </a:solidFill>
              </a:rPr>
              <a:t>був </a:t>
            </a:r>
            <a:r>
              <a:rPr lang="uk-UA" sz="2200" dirty="0">
                <a:solidFill>
                  <a:srgbClr val="002060"/>
                </a:solidFill>
              </a:rPr>
              <a:t>фінансовий резерв — на непередбачені витрати та заощадження.</a:t>
            </a:r>
          </a:p>
        </p:txBody>
      </p:sp>
      <p:pic>
        <p:nvPicPr>
          <p:cNvPr id="5" name="Рисунок 4"/>
          <p:cNvPicPr>
            <a:picLocks noChangeAspect="1"/>
          </p:cNvPicPr>
          <p:nvPr/>
        </p:nvPicPr>
        <p:blipFill>
          <a:blip r:embed="rId2"/>
          <a:stretch>
            <a:fillRect/>
          </a:stretch>
        </p:blipFill>
        <p:spPr>
          <a:xfrm>
            <a:off x="4185614" y="634100"/>
            <a:ext cx="3883609" cy="2188413"/>
          </a:xfrm>
          <a:prstGeom prst="rect">
            <a:avLst/>
          </a:prstGeom>
        </p:spPr>
      </p:pic>
      <p:pic>
        <p:nvPicPr>
          <p:cNvPr id="8" name="Рисунок 7"/>
          <p:cNvPicPr>
            <a:picLocks noChangeAspect="1"/>
          </p:cNvPicPr>
          <p:nvPr/>
        </p:nvPicPr>
        <p:blipFill>
          <a:blip r:embed="rId3"/>
          <a:stretch>
            <a:fillRect/>
          </a:stretch>
        </p:blipFill>
        <p:spPr>
          <a:xfrm>
            <a:off x="8140037" y="539209"/>
            <a:ext cx="3890513" cy="2188413"/>
          </a:xfrm>
          <a:prstGeom prst="rect">
            <a:avLst/>
          </a:prstGeom>
        </p:spPr>
      </p:pic>
      <p:pic>
        <p:nvPicPr>
          <p:cNvPr id="13" name="Рисунок 12"/>
          <p:cNvPicPr>
            <a:picLocks noChangeAspect="1"/>
          </p:cNvPicPr>
          <p:nvPr/>
        </p:nvPicPr>
        <p:blipFill>
          <a:blip r:embed="rId4"/>
          <a:stretch>
            <a:fillRect/>
          </a:stretch>
        </p:blipFill>
        <p:spPr>
          <a:xfrm>
            <a:off x="111615" y="638655"/>
            <a:ext cx="3882415" cy="2183858"/>
          </a:xfrm>
          <a:prstGeom prst="rect">
            <a:avLst/>
          </a:prstGeom>
        </p:spPr>
      </p:pic>
    </p:spTree>
    <p:extLst>
      <p:ext uri="{BB962C8B-B14F-4D97-AF65-F5344CB8AC3E}">
        <p14:creationId xmlns:p14="http://schemas.microsoft.com/office/powerpoint/2010/main" val="3646021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61999" y="2320141"/>
            <a:ext cx="10058401" cy="3416320"/>
          </a:xfrm>
          <a:prstGeom prst="rect">
            <a:avLst/>
          </a:prstGeom>
        </p:spPr>
        <p:txBody>
          <a:bodyPr wrap="square">
            <a:spAutoFit/>
          </a:bodyPr>
          <a:lstStyle/>
          <a:p>
            <a:r>
              <a:rPr lang="uk-UA" sz="2400" b="1" dirty="0">
                <a:solidFill>
                  <a:srgbClr val="002060"/>
                </a:solidFill>
              </a:rPr>
              <a:t>Спільний бюджет </a:t>
            </a:r>
            <a:r>
              <a:rPr lang="uk-UA" sz="2400" dirty="0">
                <a:solidFill>
                  <a:srgbClr val="002060"/>
                </a:solidFill>
              </a:rPr>
              <a:t>означає, що доходи всіх членів сім’ї надходять </a:t>
            </a:r>
          </a:p>
          <a:p>
            <a:r>
              <a:rPr lang="uk-UA" sz="2400" dirty="0">
                <a:solidFill>
                  <a:srgbClr val="002060"/>
                </a:solidFill>
              </a:rPr>
              <a:t>у спільну скарбничку, а далі їх розподіляють за статтями видатків</a:t>
            </a:r>
            <a:r>
              <a:rPr lang="uk-UA" sz="2400" dirty="0" smtClean="0">
                <a:solidFill>
                  <a:srgbClr val="002060"/>
                </a:solidFill>
              </a:rPr>
              <a:t>.</a:t>
            </a:r>
          </a:p>
          <a:p>
            <a:endParaRPr lang="uk-UA" sz="2400" dirty="0">
              <a:solidFill>
                <a:srgbClr val="002060"/>
              </a:solidFill>
            </a:endParaRPr>
          </a:p>
          <a:p>
            <a:r>
              <a:rPr lang="uk-UA" sz="2400" b="1" dirty="0">
                <a:solidFill>
                  <a:srgbClr val="002060"/>
                </a:solidFill>
              </a:rPr>
              <a:t>За роздільного бюджету </a:t>
            </a:r>
            <a:r>
              <a:rPr lang="uk-UA" sz="2400" dirty="0">
                <a:solidFill>
                  <a:srgbClr val="002060"/>
                </a:solidFill>
              </a:rPr>
              <a:t>кожний платоспроможний член сім’ї має </a:t>
            </a:r>
            <a:r>
              <a:rPr lang="uk-UA" sz="2400" dirty="0" smtClean="0">
                <a:solidFill>
                  <a:srgbClr val="002060"/>
                </a:solidFill>
              </a:rPr>
              <a:t>свій  </a:t>
            </a:r>
            <a:r>
              <a:rPr lang="uk-UA" sz="2400" dirty="0">
                <a:solidFill>
                  <a:srgbClr val="002060"/>
                </a:solidFill>
              </a:rPr>
              <a:t>дохід,  але  зазвичай  є  загальні  статті  витрат,  наприклад  </a:t>
            </a:r>
            <a:r>
              <a:rPr lang="uk-UA" sz="2400" dirty="0" smtClean="0">
                <a:solidFill>
                  <a:srgbClr val="002060"/>
                </a:solidFill>
              </a:rPr>
              <a:t>кварт­плата </a:t>
            </a:r>
            <a:r>
              <a:rPr lang="uk-UA" sz="2400" dirty="0">
                <a:solidFill>
                  <a:srgbClr val="002060"/>
                </a:solidFill>
              </a:rPr>
              <a:t>або продукти</a:t>
            </a:r>
            <a:r>
              <a:rPr lang="uk-UA" sz="2400" dirty="0" smtClean="0">
                <a:solidFill>
                  <a:srgbClr val="002060"/>
                </a:solidFill>
              </a:rPr>
              <a:t>.</a:t>
            </a:r>
          </a:p>
          <a:p>
            <a:endParaRPr lang="uk-UA" sz="2400" dirty="0">
              <a:solidFill>
                <a:srgbClr val="002060"/>
              </a:solidFill>
            </a:endParaRPr>
          </a:p>
          <a:p>
            <a:r>
              <a:rPr lang="uk-UA" sz="2400" b="1" dirty="0" smtClean="0">
                <a:solidFill>
                  <a:srgbClr val="002060"/>
                </a:solidFill>
              </a:rPr>
              <a:t>Одноосібний </a:t>
            </a:r>
            <a:r>
              <a:rPr lang="uk-UA" sz="2400" b="1" dirty="0">
                <a:solidFill>
                  <a:srgbClr val="002060"/>
                </a:solidFill>
              </a:rPr>
              <a:t>бюджет </a:t>
            </a:r>
            <a:r>
              <a:rPr lang="uk-UA" sz="2400" dirty="0">
                <a:solidFill>
                  <a:srgbClr val="002060"/>
                </a:solidFill>
              </a:rPr>
              <a:t>— це сплата всіх видатків одним із членів </a:t>
            </a:r>
          </a:p>
          <a:p>
            <a:r>
              <a:rPr lang="uk-UA" sz="2400" dirty="0">
                <a:solidFill>
                  <a:srgbClr val="002060"/>
                </a:solidFill>
              </a:rPr>
              <a:t>сім’ї.</a:t>
            </a:r>
          </a:p>
        </p:txBody>
      </p:sp>
      <p:pic>
        <p:nvPicPr>
          <p:cNvPr id="3" name="Рисунок 2"/>
          <p:cNvPicPr>
            <a:picLocks noChangeAspect="1"/>
          </p:cNvPicPr>
          <p:nvPr/>
        </p:nvPicPr>
        <p:blipFill>
          <a:blip r:embed="rId2"/>
          <a:stretch>
            <a:fillRect/>
          </a:stretch>
        </p:blipFill>
        <p:spPr>
          <a:xfrm>
            <a:off x="5014574" y="0"/>
            <a:ext cx="1981447" cy="1229768"/>
          </a:xfrm>
          <a:prstGeom prst="rect">
            <a:avLst/>
          </a:prstGeom>
        </p:spPr>
      </p:pic>
      <p:pic>
        <p:nvPicPr>
          <p:cNvPr id="4" name="Рисунок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300000"/>
                    </a14:imgEffect>
                    <a14:imgEffect>
                      <a14:brightnessContrast contrast="-40000"/>
                    </a14:imgEffect>
                  </a14:imgLayer>
                </a14:imgProps>
              </a:ext>
            </a:extLst>
          </a:blip>
          <a:stretch>
            <a:fillRect/>
          </a:stretch>
        </p:blipFill>
        <p:spPr>
          <a:xfrm>
            <a:off x="1846884" y="929350"/>
            <a:ext cx="8316829" cy="1504950"/>
          </a:xfrm>
          <a:prstGeom prst="rect">
            <a:avLst/>
          </a:prstGeom>
        </p:spPr>
      </p:pic>
    </p:spTree>
    <p:extLst>
      <p:ext uri="{BB962C8B-B14F-4D97-AF65-F5344CB8AC3E}">
        <p14:creationId xmlns:p14="http://schemas.microsoft.com/office/powerpoint/2010/main" val="1185087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34884" y="228600"/>
            <a:ext cx="3408891" cy="533400"/>
          </a:xfrm>
        </p:spPr>
        <p:txBody>
          <a:bodyPr>
            <a:normAutofit fontScale="90000"/>
          </a:bodyPr>
          <a:lstStyle/>
          <a:p>
            <a:r>
              <a:rPr lang="uk-UA" b="1" dirty="0">
                <a:solidFill>
                  <a:srgbClr val="0070C0"/>
                </a:solidFill>
              </a:rPr>
              <a:t>Обговорюємо</a:t>
            </a:r>
            <a:br>
              <a:rPr lang="uk-UA" b="1" dirty="0">
                <a:solidFill>
                  <a:srgbClr val="0070C0"/>
                </a:solidFill>
              </a:rPr>
            </a:br>
            <a:endParaRPr lang="uk-UA" b="1" dirty="0">
              <a:solidFill>
                <a:srgbClr val="0070C0"/>
              </a:solidFill>
            </a:endParaRPr>
          </a:p>
        </p:txBody>
      </p:sp>
      <p:sp>
        <p:nvSpPr>
          <p:cNvPr id="4" name="Прямоугольник 3"/>
          <p:cNvSpPr/>
          <p:nvPr/>
        </p:nvSpPr>
        <p:spPr>
          <a:xfrm>
            <a:off x="447675" y="762000"/>
            <a:ext cx="10077450" cy="830997"/>
          </a:xfrm>
          <a:prstGeom prst="rect">
            <a:avLst/>
          </a:prstGeom>
        </p:spPr>
        <p:txBody>
          <a:bodyPr wrap="square">
            <a:spAutoFit/>
          </a:bodyPr>
          <a:lstStyle/>
          <a:p>
            <a:r>
              <a:rPr lang="ru-RU" sz="2400" dirty="0" err="1">
                <a:solidFill>
                  <a:srgbClr val="002060"/>
                </a:solidFill>
              </a:rPr>
              <a:t>Який</a:t>
            </a:r>
            <a:r>
              <a:rPr lang="ru-RU" sz="2400" dirty="0">
                <a:solidFill>
                  <a:srgbClr val="002060"/>
                </a:solidFill>
              </a:rPr>
              <a:t> вид бюджету </a:t>
            </a:r>
            <a:r>
              <a:rPr lang="ru-RU" sz="2400" dirty="0" err="1">
                <a:solidFill>
                  <a:srgbClr val="002060"/>
                </a:solidFill>
              </a:rPr>
              <a:t>практикує</a:t>
            </a:r>
            <a:r>
              <a:rPr lang="ru-RU" sz="2400" dirty="0">
                <a:solidFill>
                  <a:srgbClr val="002060"/>
                </a:solidFill>
              </a:rPr>
              <a:t> ваша родина? </a:t>
            </a:r>
            <a:endParaRPr lang="ru-RU" sz="2400" dirty="0" smtClean="0">
              <a:solidFill>
                <a:srgbClr val="002060"/>
              </a:solidFill>
            </a:endParaRPr>
          </a:p>
          <a:p>
            <a:r>
              <a:rPr lang="ru-RU" sz="2400" dirty="0" err="1" smtClean="0">
                <a:solidFill>
                  <a:srgbClr val="002060"/>
                </a:solidFill>
              </a:rPr>
              <a:t>Якому</a:t>
            </a:r>
            <a:r>
              <a:rPr lang="ru-RU" sz="2400" dirty="0" smtClean="0">
                <a:solidFill>
                  <a:srgbClr val="002060"/>
                </a:solidFill>
              </a:rPr>
              <a:t> </a:t>
            </a:r>
            <a:r>
              <a:rPr lang="ru-RU" sz="2400" dirty="0">
                <a:solidFill>
                  <a:srgbClr val="002060"/>
                </a:solidFill>
              </a:rPr>
              <a:t>бюджету </a:t>
            </a:r>
            <a:r>
              <a:rPr lang="ru-RU" sz="2400" dirty="0" err="1">
                <a:solidFill>
                  <a:srgbClr val="002060"/>
                </a:solidFill>
              </a:rPr>
              <a:t>ви</a:t>
            </a:r>
            <a:r>
              <a:rPr lang="ru-RU" sz="2400" dirty="0">
                <a:solidFill>
                  <a:srgbClr val="002060"/>
                </a:solidFill>
              </a:rPr>
              <a:t> </a:t>
            </a:r>
            <a:r>
              <a:rPr lang="ru-RU" sz="2400" dirty="0" err="1">
                <a:solidFill>
                  <a:srgbClr val="002060"/>
                </a:solidFill>
              </a:rPr>
              <a:t>віддали</a:t>
            </a:r>
            <a:r>
              <a:rPr lang="ru-RU" sz="2400" dirty="0">
                <a:solidFill>
                  <a:srgbClr val="002060"/>
                </a:solidFill>
              </a:rPr>
              <a:t> б </a:t>
            </a:r>
            <a:r>
              <a:rPr lang="ru-RU" sz="2400" dirty="0" err="1" smtClean="0">
                <a:solidFill>
                  <a:srgbClr val="002060"/>
                </a:solidFill>
              </a:rPr>
              <a:t>перевагу</a:t>
            </a:r>
            <a:r>
              <a:rPr lang="ru-RU" sz="2400" dirty="0">
                <a:solidFill>
                  <a:srgbClr val="002060"/>
                </a:solidFill>
              </a:rPr>
              <a:t>? </a:t>
            </a:r>
            <a:r>
              <a:rPr lang="ru-RU" sz="2400" dirty="0" err="1">
                <a:solidFill>
                  <a:srgbClr val="002060"/>
                </a:solidFill>
              </a:rPr>
              <a:t>Обґрунтуйте</a:t>
            </a:r>
            <a:r>
              <a:rPr lang="ru-RU" sz="2400" dirty="0">
                <a:solidFill>
                  <a:srgbClr val="002060"/>
                </a:solidFill>
              </a:rPr>
              <a:t> свою думку.</a:t>
            </a:r>
          </a:p>
        </p:txBody>
      </p:sp>
      <p:sp>
        <p:nvSpPr>
          <p:cNvPr id="5" name="Прямоугольник 4"/>
          <p:cNvSpPr/>
          <p:nvPr/>
        </p:nvSpPr>
        <p:spPr>
          <a:xfrm>
            <a:off x="2998379" y="2196584"/>
            <a:ext cx="4976042" cy="646331"/>
          </a:xfrm>
          <a:prstGeom prst="rect">
            <a:avLst/>
          </a:prstGeom>
        </p:spPr>
        <p:txBody>
          <a:bodyPr vert="horz" lIns="91440" tIns="45720" rIns="91440" bIns="45720" rtlCol="0" anchor="t">
            <a:normAutofit fontScale="97500"/>
          </a:bodyPr>
          <a:lstStyle/>
          <a:p>
            <a:pPr defTabSz="457200">
              <a:spcBef>
                <a:spcPct val="0"/>
              </a:spcBef>
            </a:pPr>
            <a:r>
              <a:rPr lang="uk-UA" sz="3600" b="1" dirty="0">
                <a:solidFill>
                  <a:srgbClr val="0070C0"/>
                </a:solidFill>
                <a:latin typeface="+mj-lt"/>
                <a:ea typeface="+mj-ea"/>
                <a:cs typeface="+mj-cs"/>
              </a:rPr>
              <a:t>Моделюємо ситуацію</a:t>
            </a:r>
          </a:p>
        </p:txBody>
      </p:sp>
      <p:sp>
        <p:nvSpPr>
          <p:cNvPr id="6" name="Прямоугольник 5"/>
          <p:cNvSpPr/>
          <p:nvPr/>
        </p:nvSpPr>
        <p:spPr>
          <a:xfrm>
            <a:off x="704850" y="2842915"/>
            <a:ext cx="10763250" cy="3416320"/>
          </a:xfrm>
          <a:prstGeom prst="rect">
            <a:avLst/>
          </a:prstGeom>
        </p:spPr>
        <p:txBody>
          <a:bodyPr wrap="square">
            <a:spAutoFit/>
          </a:bodyPr>
          <a:lstStyle/>
          <a:p>
            <a:r>
              <a:rPr lang="uk-UA" sz="2400" dirty="0">
                <a:solidFill>
                  <a:srgbClr val="002060"/>
                </a:solidFill>
              </a:rPr>
              <a:t>У сім’ї Зубрицьких сукупний дохід становить 30 тис. грн. Витрати </a:t>
            </a:r>
          </a:p>
          <a:p>
            <a:r>
              <a:rPr lang="uk-UA" sz="2400" dirty="0">
                <a:solidFill>
                  <a:srgbClr val="002060"/>
                </a:solidFill>
              </a:rPr>
              <a:t>на найпотрібніше — 16 тис. грн. До того ж Павло Зубрицький </a:t>
            </a:r>
            <a:r>
              <a:rPr lang="uk-UA" sz="2400" dirty="0" smtClean="0">
                <a:solidFill>
                  <a:srgbClr val="002060"/>
                </a:solidFill>
              </a:rPr>
              <a:t>витрачає </a:t>
            </a:r>
            <a:endParaRPr lang="uk-UA" sz="2400" dirty="0">
              <a:solidFill>
                <a:srgbClr val="002060"/>
              </a:solidFill>
            </a:endParaRPr>
          </a:p>
          <a:p>
            <a:r>
              <a:rPr lang="uk-UA" sz="2400" dirty="0">
                <a:solidFill>
                  <a:srgbClr val="002060"/>
                </a:solidFill>
              </a:rPr>
              <a:t>на машину, спорт, одяг і взуття щомісяця 5,5 тис. грн, а </a:t>
            </a:r>
            <a:r>
              <a:rPr lang="uk-UA" sz="2400" dirty="0" smtClean="0">
                <a:solidFill>
                  <a:srgbClr val="002060"/>
                </a:solidFill>
              </a:rPr>
              <a:t>витрати </a:t>
            </a:r>
            <a:r>
              <a:rPr lang="uk-UA" sz="2400" dirty="0">
                <a:solidFill>
                  <a:srgbClr val="002060"/>
                </a:solidFill>
              </a:rPr>
              <a:t>його </a:t>
            </a:r>
          </a:p>
          <a:p>
            <a:r>
              <a:rPr lang="uk-UA" sz="2400" dirty="0">
                <a:solidFill>
                  <a:srgbClr val="002060"/>
                </a:solidFill>
              </a:rPr>
              <a:t>дружини Олени на косметику, спорт, одяг, взуття, театр складають </a:t>
            </a:r>
          </a:p>
          <a:p>
            <a:r>
              <a:rPr lang="uk-UA" sz="2400" dirty="0">
                <a:solidFill>
                  <a:srgbClr val="002060"/>
                </a:solidFill>
              </a:rPr>
              <a:t>4,5 тис. грн. На свого маленького сина Олега, який ходить у </a:t>
            </a:r>
            <a:r>
              <a:rPr lang="uk-UA" sz="2400" dirty="0" smtClean="0">
                <a:solidFill>
                  <a:srgbClr val="002060"/>
                </a:solidFill>
              </a:rPr>
              <a:t>дитячий </a:t>
            </a:r>
            <a:endParaRPr lang="uk-UA" sz="2400" dirty="0">
              <a:solidFill>
                <a:srgbClr val="002060"/>
              </a:solidFill>
            </a:endParaRPr>
          </a:p>
          <a:p>
            <a:r>
              <a:rPr lang="uk-UA" sz="2400" dirty="0">
                <a:solidFill>
                  <a:srgbClr val="002060"/>
                </a:solidFill>
              </a:rPr>
              <a:t>садок, витрачають 2,8 тис. грн. </a:t>
            </a:r>
          </a:p>
          <a:p>
            <a:r>
              <a:rPr lang="uk-UA" sz="2400" dirty="0">
                <a:solidFill>
                  <a:srgbClr val="002060"/>
                </a:solidFill>
              </a:rPr>
              <a:t>• </a:t>
            </a:r>
            <a:r>
              <a:rPr lang="uk-UA" sz="2400" i="1" dirty="0">
                <a:solidFill>
                  <a:srgbClr val="002060"/>
                </a:solidFill>
              </a:rPr>
              <a:t>Що  утворюється  внаслідок  такого  бюджетування  в  сім’ї  Зубрицьких: </a:t>
            </a:r>
            <a:r>
              <a:rPr lang="uk-UA" sz="2400" i="1" dirty="0" smtClean="0">
                <a:solidFill>
                  <a:srgbClr val="002060"/>
                </a:solidFill>
              </a:rPr>
              <a:t>дефіцит </a:t>
            </a:r>
            <a:r>
              <a:rPr lang="uk-UA" sz="2400" i="1" dirty="0">
                <a:solidFill>
                  <a:srgbClr val="002060"/>
                </a:solidFill>
              </a:rPr>
              <a:t>чи профіцит? Які наслідки такого планування своїх фінансів?</a:t>
            </a:r>
          </a:p>
        </p:txBody>
      </p:sp>
    </p:spTree>
    <p:extLst>
      <p:ext uri="{BB962C8B-B14F-4D97-AF65-F5344CB8AC3E}">
        <p14:creationId xmlns:p14="http://schemas.microsoft.com/office/powerpoint/2010/main" val="12687921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2912" y="356003"/>
            <a:ext cx="11153955" cy="5724644"/>
          </a:xfrm>
          <a:prstGeom prst="rect">
            <a:avLst/>
          </a:prstGeom>
        </p:spPr>
        <p:txBody>
          <a:bodyPr wrap="square">
            <a:spAutoFit/>
          </a:bodyPr>
          <a:lstStyle/>
          <a:p>
            <a:pPr algn="ctr"/>
            <a:r>
              <a:rPr lang="ru-RU" sz="2400" b="1" dirty="0" smtClean="0">
                <a:solidFill>
                  <a:srgbClr val="0070C0"/>
                </a:solidFill>
                <a:latin typeface="Roboto"/>
              </a:rPr>
              <a:t>9 </a:t>
            </a:r>
            <a:r>
              <a:rPr lang="ru-RU" sz="2400" b="1" dirty="0" err="1">
                <a:solidFill>
                  <a:srgbClr val="0070C0"/>
                </a:solidFill>
                <a:latin typeface="Roboto"/>
              </a:rPr>
              <a:t>лайфхаків</a:t>
            </a:r>
            <a:r>
              <a:rPr lang="ru-RU" sz="2400" b="1" dirty="0">
                <a:solidFill>
                  <a:srgbClr val="0070C0"/>
                </a:solidFill>
                <a:latin typeface="Roboto"/>
              </a:rPr>
              <a:t> для </a:t>
            </a:r>
            <a:r>
              <a:rPr lang="ru-RU" sz="2400" b="1" dirty="0" err="1">
                <a:solidFill>
                  <a:srgbClr val="0070C0"/>
                </a:solidFill>
                <a:latin typeface="Roboto"/>
              </a:rPr>
              <a:t>економії</a:t>
            </a:r>
            <a:endParaRPr lang="ru-RU" sz="2400" dirty="0">
              <a:solidFill>
                <a:srgbClr val="0070C0"/>
              </a:solidFill>
              <a:latin typeface="Roboto"/>
            </a:endParaRPr>
          </a:p>
          <a:p>
            <a:r>
              <a:rPr lang="ru-RU" b="1" dirty="0" smtClean="0">
                <a:solidFill>
                  <a:srgbClr val="002060"/>
                </a:solidFill>
                <a:latin typeface="Verdana" panose="020B0604030504040204" pitchFamily="34" charset="0"/>
              </a:rPr>
              <a:t>1</a:t>
            </a:r>
            <a:r>
              <a:rPr lang="ru-RU" b="1"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Зробіть</a:t>
            </a:r>
            <a:r>
              <a:rPr lang="ru-RU" dirty="0">
                <a:solidFill>
                  <a:srgbClr val="002060"/>
                </a:solidFill>
                <a:latin typeface="Verdana" panose="020B0604030504040204" pitchFamily="34" charset="0"/>
              </a:rPr>
              <a:t> перерву перед великою </a:t>
            </a:r>
            <a:r>
              <a:rPr lang="ru-RU" dirty="0" err="1">
                <a:solidFill>
                  <a:srgbClr val="002060"/>
                </a:solidFill>
                <a:latin typeface="Verdana" panose="020B0604030504040204" pitchFamily="34" charset="0"/>
              </a:rPr>
              <a:t>покупкою</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Сподобалась</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річ</a:t>
            </a:r>
            <a:r>
              <a:rPr lang="ru-RU" dirty="0">
                <a:solidFill>
                  <a:srgbClr val="002060"/>
                </a:solidFill>
                <a:latin typeface="Verdana" panose="020B0604030504040204" pitchFamily="34" charset="0"/>
              </a:rPr>
              <a:t> у </a:t>
            </a:r>
            <a:r>
              <a:rPr lang="ru-RU" dirty="0" err="1">
                <a:solidFill>
                  <a:srgbClr val="002060"/>
                </a:solidFill>
                <a:latin typeface="Verdana" panose="020B0604030504040204" pitchFamily="34" charset="0"/>
              </a:rPr>
              <a:t>магазині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Поверніться</a:t>
            </a:r>
            <a:r>
              <a:rPr lang="ru-RU" dirty="0">
                <a:solidFill>
                  <a:srgbClr val="002060"/>
                </a:solidFill>
                <a:latin typeface="Verdana" panose="020B0604030504040204" pitchFamily="34" charset="0"/>
              </a:rPr>
              <a:t> за </a:t>
            </a:r>
            <a:r>
              <a:rPr lang="ru-RU" dirty="0" err="1">
                <a:solidFill>
                  <a:srgbClr val="002060"/>
                </a:solidFill>
                <a:latin typeface="Verdana" panose="020B0604030504040204" pitchFamily="34" charset="0"/>
              </a:rPr>
              <a:t>кілька</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днів</a:t>
            </a:r>
            <a:r>
              <a:rPr lang="ru-RU" dirty="0">
                <a:solidFill>
                  <a:srgbClr val="002060"/>
                </a:solidFill>
                <a:latin typeface="Verdana" panose="020B0604030504040204" pitchFamily="34" charset="0"/>
              </a:rPr>
              <a:t> і </a:t>
            </a:r>
            <a:r>
              <a:rPr lang="ru-RU" dirty="0" err="1">
                <a:solidFill>
                  <a:srgbClr val="002060"/>
                </a:solidFill>
                <a:latin typeface="Verdana" panose="020B0604030504040204" pitchFamily="34" charset="0"/>
              </a:rPr>
              <a:t>придбайте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якщо</a:t>
            </a:r>
            <a:r>
              <a:rPr lang="ru-RU" dirty="0">
                <a:solidFill>
                  <a:srgbClr val="002060"/>
                </a:solidFill>
                <a:latin typeface="Verdana" panose="020B0604030504040204" pitchFamily="34" charset="0"/>
              </a:rPr>
              <a:t> вона все </a:t>
            </a:r>
            <a:r>
              <a:rPr lang="ru-RU" dirty="0" err="1">
                <a:solidFill>
                  <a:srgbClr val="002060"/>
                </a:solidFill>
                <a:latin typeface="Verdana" panose="020B0604030504040204" pitchFamily="34" charset="0"/>
              </a:rPr>
              <a:t>ще</a:t>
            </a:r>
            <a:r>
              <a:rPr lang="ru-RU" dirty="0">
                <a:solidFill>
                  <a:srgbClr val="002060"/>
                </a:solidFill>
                <a:latin typeface="Verdana" panose="020B0604030504040204" pitchFamily="34" charset="0"/>
              </a:rPr>
              <a:t> буде </a:t>
            </a:r>
            <a:r>
              <a:rPr lang="ru-RU" dirty="0" err="1">
                <a:solidFill>
                  <a:srgbClr val="002060"/>
                </a:solidFill>
                <a:latin typeface="Verdana" panose="020B0604030504040204" pitchFamily="34" charset="0"/>
              </a:rPr>
              <a:t>потрібна</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Хочете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новий</a:t>
            </a:r>
            <a:r>
              <a:rPr lang="ru-RU" dirty="0">
                <a:solidFill>
                  <a:srgbClr val="002060"/>
                </a:solidFill>
                <a:latin typeface="Verdana" panose="020B0604030504040204" pitchFamily="34" charset="0"/>
              </a:rPr>
              <a:t> смартфон? </a:t>
            </a:r>
            <a:r>
              <a:rPr lang="ru-RU" dirty="0" err="1">
                <a:solidFill>
                  <a:srgbClr val="002060"/>
                </a:solidFill>
                <a:latin typeface="Verdana" panose="020B0604030504040204" pitchFamily="34" charset="0"/>
              </a:rPr>
              <a:t>Походіть</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із</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цією</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думкою</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місяць</a:t>
            </a:r>
            <a:r>
              <a:rPr lang="ru-RU" dirty="0">
                <a:solidFill>
                  <a:srgbClr val="002060"/>
                </a:solidFill>
                <a:latin typeface="Verdana" panose="020B0604030504040204" pitchFamily="34" charset="0"/>
              </a:rPr>
              <a:t>. І </a:t>
            </a:r>
            <a:r>
              <a:rPr lang="ru-RU" dirty="0" err="1">
                <a:solidFill>
                  <a:srgbClr val="002060"/>
                </a:solidFill>
                <a:latin typeface="Verdana" panose="020B0604030504040204" pitchFamily="34" charset="0"/>
              </a:rPr>
              <a:t>тільки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тоді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вирішуйте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купувати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чи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ні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Це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вбереже</a:t>
            </a:r>
            <a:r>
              <a:rPr lang="ru-RU" dirty="0">
                <a:solidFill>
                  <a:srgbClr val="002060"/>
                </a:solidFill>
                <a:latin typeface="Verdana" panose="020B0604030504040204" pitchFamily="34" charset="0"/>
              </a:rPr>
              <a:t> вас </a:t>
            </a:r>
            <a:r>
              <a:rPr lang="ru-RU" dirty="0" err="1">
                <a:solidFill>
                  <a:srgbClr val="002060"/>
                </a:solidFill>
                <a:latin typeface="Verdana" panose="020B0604030504040204" pitchFamily="34" charset="0"/>
              </a:rPr>
              <a:t>від</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емоційних</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витрат</a:t>
            </a:r>
            <a:r>
              <a:rPr lang="ru-RU" dirty="0">
                <a:solidFill>
                  <a:srgbClr val="002060"/>
                </a:solidFill>
                <a:latin typeface="Verdana" panose="020B0604030504040204" pitchFamily="34" charset="0"/>
              </a:rPr>
              <a:t>.</a:t>
            </a:r>
          </a:p>
          <a:p>
            <a:r>
              <a:rPr lang="ru-RU" b="1" dirty="0">
                <a:solidFill>
                  <a:srgbClr val="002060"/>
                </a:solidFill>
                <a:latin typeface="Verdana" panose="020B0604030504040204" pitchFamily="34" charset="0"/>
              </a:rPr>
              <a:t>2. </a:t>
            </a:r>
            <a:r>
              <a:rPr lang="ru-RU" dirty="0" err="1">
                <a:solidFill>
                  <a:srgbClr val="002060"/>
                </a:solidFill>
                <a:latin typeface="Verdana" panose="020B0604030504040204" pitchFamily="34" charset="0"/>
              </a:rPr>
              <a:t>Складайте</a:t>
            </a:r>
            <a:r>
              <a:rPr lang="ru-RU" dirty="0">
                <a:solidFill>
                  <a:srgbClr val="002060"/>
                </a:solidFill>
                <a:latin typeface="Verdana" panose="020B0604030504040204" pitchFamily="34" charset="0"/>
              </a:rPr>
              <a:t> списки покупок.</a:t>
            </a:r>
          </a:p>
          <a:p>
            <a:r>
              <a:rPr lang="ru-RU" b="1" dirty="0">
                <a:solidFill>
                  <a:srgbClr val="002060"/>
                </a:solidFill>
                <a:latin typeface="Verdana" panose="020B0604030504040204" pitchFamily="34" charset="0"/>
              </a:rPr>
              <a:t>3. </a:t>
            </a:r>
            <a:r>
              <a:rPr lang="ru-RU" dirty="0" err="1">
                <a:solidFill>
                  <a:srgbClr val="002060"/>
                </a:solidFill>
                <a:latin typeface="Verdana" panose="020B0604030504040204" pitchFamily="34" charset="0"/>
              </a:rPr>
              <a:t>Поїжте</a:t>
            </a:r>
            <a:r>
              <a:rPr lang="ru-RU" dirty="0">
                <a:solidFill>
                  <a:srgbClr val="002060"/>
                </a:solidFill>
                <a:latin typeface="Verdana" panose="020B0604030504040204" pitchFamily="34" charset="0"/>
              </a:rPr>
              <a:t>, перш </a:t>
            </a:r>
            <a:r>
              <a:rPr lang="ru-RU" dirty="0" err="1">
                <a:solidFill>
                  <a:srgbClr val="002060"/>
                </a:solidFill>
                <a:latin typeface="Verdana" panose="020B0604030504040204" pitchFamily="34" charset="0"/>
              </a:rPr>
              <a:t>ніж</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іти</a:t>
            </a:r>
            <a:r>
              <a:rPr lang="ru-RU" dirty="0">
                <a:solidFill>
                  <a:srgbClr val="002060"/>
                </a:solidFill>
                <a:latin typeface="Verdana" panose="020B0604030504040204" pitchFamily="34" charset="0"/>
              </a:rPr>
              <a:t> в магазин. Голодна </a:t>
            </a:r>
            <a:r>
              <a:rPr lang="ru-RU" dirty="0" err="1">
                <a:solidFill>
                  <a:srgbClr val="002060"/>
                </a:solidFill>
                <a:latin typeface="Verdana" panose="020B0604030504040204" pitchFamily="34" charset="0"/>
              </a:rPr>
              <a:t>людина</a:t>
            </a:r>
            <a:r>
              <a:rPr lang="ru-RU" dirty="0">
                <a:solidFill>
                  <a:srgbClr val="002060"/>
                </a:solidFill>
                <a:latin typeface="Verdana" panose="020B0604030504040204" pitchFamily="34" charset="0"/>
              </a:rPr>
              <a:t> накупить </a:t>
            </a:r>
            <a:r>
              <a:rPr lang="ru-RU" dirty="0" err="1">
                <a:solidFill>
                  <a:srgbClr val="002060"/>
                </a:solidFill>
                <a:latin typeface="Verdana" panose="020B0604030504040204" pitchFamily="34" charset="0"/>
              </a:rPr>
              <a:t>більше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непотрібних</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продуктів</a:t>
            </a:r>
            <a:r>
              <a:rPr lang="ru-RU" dirty="0">
                <a:solidFill>
                  <a:srgbClr val="002060"/>
                </a:solidFill>
                <a:latin typeface="Verdana" panose="020B0604030504040204" pitchFamily="34" charset="0"/>
              </a:rPr>
              <a:t>.</a:t>
            </a:r>
          </a:p>
          <a:p>
            <a:r>
              <a:rPr lang="ru-RU" b="1" dirty="0">
                <a:solidFill>
                  <a:srgbClr val="002060"/>
                </a:solidFill>
                <a:latin typeface="Verdana" panose="020B0604030504040204" pitchFamily="34" charset="0"/>
              </a:rPr>
              <a:t>4. </a:t>
            </a:r>
            <a:r>
              <a:rPr lang="ru-RU" dirty="0" err="1">
                <a:solidFill>
                  <a:srgbClr val="002060"/>
                </a:solidFill>
                <a:latin typeface="Verdana" panose="020B0604030504040204" pitchFamily="34" charset="0"/>
              </a:rPr>
              <a:t>Профілактика</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дешевше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лікування</a:t>
            </a:r>
            <a:r>
              <a:rPr lang="ru-RU" dirty="0">
                <a:solidFill>
                  <a:srgbClr val="002060"/>
                </a:solidFill>
                <a:latin typeface="Verdana" panose="020B0604030504040204" pitchFamily="34" charset="0"/>
              </a:rPr>
              <a:t>. Не </a:t>
            </a:r>
            <a:r>
              <a:rPr lang="ru-RU" dirty="0" err="1">
                <a:solidFill>
                  <a:srgbClr val="002060"/>
                </a:solidFill>
                <a:latin typeface="Verdana" panose="020B0604030504040204" pitchFamily="34" charset="0"/>
              </a:rPr>
              <a:t>економте</a:t>
            </a:r>
            <a:r>
              <a:rPr lang="ru-RU" dirty="0">
                <a:solidFill>
                  <a:srgbClr val="002060"/>
                </a:solidFill>
                <a:latin typeface="Verdana" panose="020B0604030504040204" pitchFamily="34" charset="0"/>
              </a:rPr>
              <a:t> на </a:t>
            </a:r>
            <a:r>
              <a:rPr lang="ru-RU" dirty="0" err="1">
                <a:solidFill>
                  <a:srgbClr val="002060"/>
                </a:solidFill>
                <a:latin typeface="Verdana" panose="020B0604030504040204" pitchFamily="34" charset="0"/>
              </a:rPr>
              <a:t>візитах</a:t>
            </a:r>
            <a:r>
              <a:rPr lang="ru-RU" dirty="0">
                <a:solidFill>
                  <a:srgbClr val="002060"/>
                </a:solidFill>
                <a:latin typeface="Verdana" panose="020B0604030504040204" pitchFamily="34" charset="0"/>
              </a:rPr>
              <a:t> до стоматолога </a:t>
            </a:r>
            <a:r>
              <a:rPr lang="ru-RU" dirty="0" err="1">
                <a:solidFill>
                  <a:srgbClr val="002060"/>
                </a:solidFill>
                <a:latin typeface="Verdana" panose="020B0604030504040204" pitchFamily="34" charset="0"/>
              </a:rPr>
              <a:t>чи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загальному</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аналізі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крові</a:t>
            </a:r>
            <a:r>
              <a:rPr lang="ru-RU" dirty="0">
                <a:solidFill>
                  <a:srgbClr val="002060"/>
                </a:solidFill>
                <a:latin typeface="Verdana" panose="020B0604030504040204" pitchFamily="34" charset="0"/>
              </a:rPr>
              <a:t> раз на </a:t>
            </a:r>
            <a:r>
              <a:rPr lang="ru-RU" dirty="0" err="1">
                <a:solidFill>
                  <a:srgbClr val="002060"/>
                </a:solidFill>
                <a:latin typeface="Verdana" panose="020B0604030504040204" pitchFamily="34" charset="0"/>
              </a:rPr>
              <a:t>рік</a:t>
            </a:r>
            <a:r>
              <a:rPr lang="ru-RU" dirty="0">
                <a:solidFill>
                  <a:srgbClr val="002060"/>
                </a:solidFill>
                <a:latin typeface="Verdana" panose="020B0604030504040204" pitchFamily="34" charset="0"/>
              </a:rPr>
              <a:t>. Так, </a:t>
            </a:r>
            <a:r>
              <a:rPr lang="ru-RU" dirty="0" err="1">
                <a:solidFill>
                  <a:srgbClr val="002060"/>
                </a:solidFill>
                <a:latin typeface="Verdana" panose="020B0604030504040204" pitchFamily="34" charset="0"/>
              </a:rPr>
              <a:t>ви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витратите</a:t>
            </a:r>
            <a:r>
              <a:rPr lang="ru-RU" dirty="0">
                <a:solidFill>
                  <a:srgbClr val="002060"/>
                </a:solidFill>
                <a:latin typeface="Verdana" panose="020B0604030504040204" pitchFamily="34" charset="0"/>
              </a:rPr>
              <a:t> на </a:t>
            </a:r>
            <a:r>
              <a:rPr lang="ru-RU" dirty="0" err="1">
                <a:solidFill>
                  <a:srgbClr val="002060"/>
                </a:solidFill>
                <a:latin typeface="Verdana" panose="020B0604030504040204" pitchFamily="34" charset="0"/>
              </a:rPr>
              <a:t>це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сотні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гривень</a:t>
            </a:r>
            <a:r>
              <a:rPr lang="ru-RU" dirty="0">
                <a:solidFill>
                  <a:srgbClr val="002060"/>
                </a:solidFill>
                <a:latin typeface="Verdana" panose="020B0604030504040204" pitchFamily="34" charset="0"/>
              </a:rPr>
              <a:t>. Але запущена хвороба </a:t>
            </a:r>
            <a:r>
              <a:rPr lang="ru-RU" dirty="0" err="1">
                <a:solidFill>
                  <a:srgbClr val="002060"/>
                </a:solidFill>
                <a:latin typeface="Verdana" panose="020B0604030504040204" pitchFamily="34" charset="0"/>
              </a:rPr>
              <a:t>обійдеться</a:t>
            </a:r>
            <a:r>
              <a:rPr lang="ru-RU" dirty="0">
                <a:solidFill>
                  <a:srgbClr val="002060"/>
                </a:solidFill>
                <a:latin typeface="Verdana" panose="020B0604030504040204" pitchFamily="34" charset="0"/>
              </a:rPr>
              <a:t> у </a:t>
            </a:r>
            <a:r>
              <a:rPr lang="ru-RU" dirty="0" err="1">
                <a:solidFill>
                  <a:srgbClr val="002060"/>
                </a:solidFill>
                <a:latin typeface="Verdana" panose="020B0604030504040204" pitchFamily="34" charset="0"/>
              </a:rPr>
              <a:t>тисячі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чи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навіть</a:t>
            </a:r>
            <a:r>
              <a:rPr lang="ru-RU" dirty="0">
                <a:solidFill>
                  <a:srgbClr val="002060"/>
                </a:solidFill>
                <a:latin typeface="Verdana" panose="020B0604030504040204" pitchFamily="34" charset="0"/>
              </a:rPr>
              <a:t> десятки </a:t>
            </a:r>
            <a:r>
              <a:rPr lang="ru-RU" dirty="0" err="1">
                <a:solidFill>
                  <a:srgbClr val="002060"/>
                </a:solidFill>
                <a:latin typeface="Verdana" panose="020B0604030504040204" pitchFamily="34" charset="0"/>
              </a:rPr>
              <a:t>тисяч</a:t>
            </a:r>
            <a:r>
              <a:rPr lang="ru-RU" dirty="0">
                <a:solidFill>
                  <a:srgbClr val="002060"/>
                </a:solidFill>
                <a:latin typeface="Verdana" panose="020B0604030504040204" pitchFamily="34" charset="0"/>
              </a:rPr>
              <a:t>.</a:t>
            </a:r>
          </a:p>
          <a:p>
            <a:r>
              <a:rPr lang="ru-RU" b="1" dirty="0">
                <a:solidFill>
                  <a:srgbClr val="002060"/>
                </a:solidFill>
                <a:latin typeface="Verdana" panose="020B0604030504040204" pitchFamily="34" charset="0"/>
              </a:rPr>
              <a:t>5. </a:t>
            </a:r>
            <a:r>
              <a:rPr lang="ru-RU" dirty="0">
                <a:solidFill>
                  <a:srgbClr val="002060"/>
                </a:solidFill>
                <a:latin typeface="Verdana" panose="020B0604030504040204" pitchFamily="34" charset="0"/>
              </a:rPr>
              <a:t>Перед </a:t>
            </a:r>
            <a:r>
              <a:rPr lang="ru-RU" dirty="0" err="1">
                <a:solidFill>
                  <a:srgbClr val="002060"/>
                </a:solidFill>
                <a:latin typeface="Verdana" panose="020B0604030504040204" pitchFamily="34" charset="0"/>
              </a:rPr>
              <a:t>придбанням</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акційних</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товарів</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чесно</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спитайте</a:t>
            </a:r>
            <a:r>
              <a:rPr lang="ru-RU" dirty="0">
                <a:solidFill>
                  <a:srgbClr val="002060"/>
                </a:solidFill>
                <a:latin typeface="Verdana" panose="020B0604030504040204" pitchFamily="34" charset="0"/>
              </a:rPr>
              <a:t> себе: «Я </a:t>
            </a:r>
            <a:r>
              <a:rPr lang="ru-RU" dirty="0" err="1">
                <a:solidFill>
                  <a:srgbClr val="002060"/>
                </a:solidFill>
                <a:latin typeface="Verdana" panose="020B0604030504040204" pitchFamily="34" charset="0"/>
              </a:rPr>
              <a:t>купую</a:t>
            </a:r>
            <a:r>
              <a:rPr lang="ru-RU" dirty="0">
                <a:solidFill>
                  <a:srgbClr val="002060"/>
                </a:solidFill>
                <a:latin typeface="Verdana" panose="020B0604030504040204" pitchFamily="34" charset="0"/>
              </a:rPr>
              <a:t>, тому </a:t>
            </a:r>
            <a:r>
              <a:rPr lang="ru-RU" dirty="0" err="1">
                <a:solidFill>
                  <a:srgbClr val="002060"/>
                </a:solidFill>
                <a:latin typeface="Verdana" panose="020B0604030504040204" pitchFamily="34" charset="0"/>
              </a:rPr>
              <a:t>що</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знижка</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чи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мені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це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дійсно</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потрібно</a:t>
            </a:r>
            <a:r>
              <a:rPr lang="ru-RU" dirty="0">
                <a:solidFill>
                  <a:srgbClr val="002060"/>
                </a:solidFill>
                <a:latin typeface="Verdana" panose="020B0604030504040204" pitchFamily="34" charset="0"/>
              </a:rPr>
              <a:t>?» </a:t>
            </a:r>
          </a:p>
          <a:p>
            <a:r>
              <a:rPr lang="ru-RU" b="1" dirty="0">
                <a:solidFill>
                  <a:srgbClr val="002060"/>
                </a:solidFill>
                <a:latin typeface="Verdana" panose="020B0604030504040204" pitchFamily="34" charset="0"/>
              </a:rPr>
              <a:t>6. </a:t>
            </a:r>
            <a:r>
              <a:rPr lang="ru-RU" dirty="0" err="1">
                <a:solidFill>
                  <a:srgbClr val="002060"/>
                </a:solidFill>
                <a:latin typeface="Verdana" panose="020B0604030504040204" pitchFamily="34" charset="0"/>
              </a:rPr>
              <a:t>Звертайте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увагу</a:t>
            </a:r>
            <a:r>
              <a:rPr lang="ru-RU" dirty="0">
                <a:solidFill>
                  <a:srgbClr val="002060"/>
                </a:solidFill>
                <a:latin typeface="Verdana" panose="020B0604030504040204" pitchFamily="34" charset="0"/>
              </a:rPr>
              <a:t> на </a:t>
            </a:r>
            <a:r>
              <a:rPr lang="ru-RU" dirty="0" err="1">
                <a:solidFill>
                  <a:srgbClr val="002060"/>
                </a:solidFill>
                <a:latin typeface="Verdana" panose="020B0604030504040204" pitchFamily="34" charset="0"/>
              </a:rPr>
              <a:t>сезонні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овочі</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фрукти</a:t>
            </a:r>
            <a:r>
              <a:rPr lang="ru-RU" dirty="0">
                <a:solidFill>
                  <a:srgbClr val="002060"/>
                </a:solidFill>
                <a:latin typeface="Verdana" panose="020B0604030504040204" pitchFamily="34" charset="0"/>
              </a:rPr>
              <a:t>. А </a:t>
            </a:r>
            <a:r>
              <a:rPr lang="ru-RU" dirty="0" err="1">
                <a:solidFill>
                  <a:srgbClr val="002060"/>
                </a:solidFill>
                <a:latin typeface="Verdana" panose="020B0604030504040204" pitchFamily="34" charset="0"/>
              </a:rPr>
              <a:t>щоб</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радувати</a:t>
            </a:r>
            <a:r>
              <a:rPr lang="ru-RU" dirty="0">
                <a:solidFill>
                  <a:srgbClr val="002060"/>
                </a:solidFill>
                <a:latin typeface="Verdana" panose="020B0604030504040204" pitchFamily="34" charset="0"/>
              </a:rPr>
              <a:t> себе ними </a:t>
            </a:r>
            <a:r>
              <a:rPr lang="ru-RU" dirty="0" err="1">
                <a:solidFill>
                  <a:srgbClr val="002060"/>
                </a:solidFill>
                <a:latin typeface="Verdana" panose="020B0604030504040204" pitchFamily="34" charset="0"/>
              </a:rPr>
              <a:t>взимку</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заморожуйте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частину</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влітку</a:t>
            </a:r>
            <a:r>
              <a:rPr lang="ru-RU" dirty="0">
                <a:solidFill>
                  <a:srgbClr val="002060"/>
                </a:solidFill>
                <a:latin typeface="Verdana" panose="020B0604030504040204" pitchFamily="34" charset="0"/>
              </a:rPr>
              <a:t>.</a:t>
            </a:r>
          </a:p>
          <a:p>
            <a:r>
              <a:rPr lang="ru-RU" b="1" dirty="0">
                <a:solidFill>
                  <a:srgbClr val="002060"/>
                </a:solidFill>
                <a:latin typeface="Verdana" panose="020B0604030504040204" pitchFamily="34" charset="0"/>
              </a:rPr>
              <a:t>7. </a:t>
            </a:r>
            <a:r>
              <a:rPr lang="ru-RU" dirty="0" err="1">
                <a:solidFill>
                  <a:srgbClr val="002060"/>
                </a:solidFill>
                <a:latin typeface="Verdana" panose="020B0604030504040204" pitchFamily="34" charset="0"/>
              </a:rPr>
              <a:t>Носіть</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із</a:t>
            </a:r>
            <a:r>
              <a:rPr lang="ru-RU" dirty="0">
                <a:solidFill>
                  <a:srgbClr val="002060"/>
                </a:solidFill>
                <a:latin typeface="Verdana" panose="020B0604030504040204" pitchFamily="34" charset="0"/>
              </a:rPr>
              <a:t> собою </a:t>
            </a:r>
            <a:r>
              <a:rPr lang="ru-RU" dirty="0" err="1">
                <a:solidFill>
                  <a:srgbClr val="002060"/>
                </a:solidFill>
                <a:latin typeface="Verdana" panose="020B0604030504040204" pitchFamily="34" charset="0"/>
              </a:rPr>
              <a:t>багаторазову</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пляшку</a:t>
            </a:r>
            <a:r>
              <a:rPr lang="ru-RU" dirty="0">
                <a:solidFill>
                  <a:srgbClr val="002060"/>
                </a:solidFill>
                <a:latin typeface="Verdana" panose="020B0604030504040204" pitchFamily="34" charset="0"/>
              </a:rPr>
              <a:t> для води </a:t>
            </a:r>
          </a:p>
          <a:p>
            <a:r>
              <a:rPr lang="ru-RU" b="1" dirty="0">
                <a:solidFill>
                  <a:srgbClr val="002060"/>
                </a:solidFill>
                <a:latin typeface="Verdana" panose="020B0604030504040204" pitchFamily="34" charset="0"/>
              </a:rPr>
              <a:t>8.</a:t>
            </a:r>
            <a:r>
              <a:rPr lang="ru-RU" dirty="0">
                <a:solidFill>
                  <a:srgbClr val="002060"/>
                </a:solidFill>
                <a:latin typeface="Verdana" panose="020B0604030504040204" pitchFamily="34" charset="0"/>
              </a:rPr>
              <a:t> Не </a:t>
            </a:r>
            <a:r>
              <a:rPr lang="ru-RU" dirty="0" err="1">
                <a:solidFill>
                  <a:srgbClr val="002060"/>
                </a:solidFill>
                <a:latin typeface="Verdana" panose="020B0604030504040204" pitchFamily="34" charset="0"/>
              </a:rPr>
              <a:t>купуйте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нові</a:t>
            </a:r>
            <a:r>
              <a:rPr lang="ru-RU" dirty="0">
                <a:solidFill>
                  <a:srgbClr val="002060"/>
                </a:solidFill>
                <a:latin typeface="Verdana" panose="020B0604030504040204" pitchFamily="34" charset="0"/>
              </a:rPr>
              <a:t> книги, </a:t>
            </a:r>
            <a:r>
              <a:rPr lang="ru-RU" dirty="0" err="1">
                <a:solidFill>
                  <a:srgbClr val="002060"/>
                </a:solidFill>
                <a:latin typeface="Verdana" panose="020B0604030504040204" pitchFamily="34" charset="0"/>
              </a:rPr>
              <a:t>якщо</a:t>
            </a:r>
            <a:r>
              <a:rPr lang="ru-RU" dirty="0">
                <a:solidFill>
                  <a:srgbClr val="002060"/>
                </a:solidFill>
                <a:latin typeface="Verdana" panose="020B0604030504040204" pitchFamily="34" charset="0"/>
              </a:rPr>
              <a:t> на </a:t>
            </a:r>
            <a:r>
              <a:rPr lang="ru-RU" dirty="0" err="1">
                <a:solidFill>
                  <a:srgbClr val="002060"/>
                </a:solidFill>
                <a:latin typeface="Verdana" panose="020B0604030504040204" pitchFamily="34" charset="0"/>
              </a:rPr>
              <a:t>поличці</a:t>
            </a:r>
            <a:r>
              <a:rPr lang="ru-RU" dirty="0">
                <a:solidFill>
                  <a:srgbClr val="002060"/>
                </a:solidFill>
                <a:latin typeface="Verdana" panose="020B0604030504040204" pitchFamily="34" charset="0"/>
              </a:rPr>
              <a:t> є </a:t>
            </a:r>
            <a:r>
              <a:rPr lang="ru-RU" dirty="0" err="1">
                <a:solidFill>
                  <a:srgbClr val="002060"/>
                </a:solidFill>
                <a:latin typeface="Verdana" panose="020B0604030504040204" pitchFamily="34" charset="0"/>
              </a:rPr>
              <a:t>мінімум</a:t>
            </a:r>
            <a:r>
              <a:rPr lang="ru-RU" dirty="0">
                <a:solidFill>
                  <a:srgbClr val="002060"/>
                </a:solidFill>
                <a:latin typeface="Verdana" panose="020B0604030504040204" pitchFamily="34" charset="0"/>
              </a:rPr>
              <a:t> три </a:t>
            </a:r>
            <a:r>
              <a:rPr lang="ru-RU" dirty="0" err="1">
                <a:solidFill>
                  <a:srgbClr val="002060"/>
                </a:solidFill>
                <a:latin typeface="Verdana" panose="020B0604030504040204" pitchFamily="34" charset="0"/>
              </a:rPr>
              <a:t>непрочитані</a:t>
            </a:r>
            <a:r>
              <a:rPr lang="ru-RU" dirty="0">
                <a:solidFill>
                  <a:srgbClr val="002060"/>
                </a:solidFill>
                <a:latin typeface="Verdana" panose="020B0604030504040204" pitchFamily="34" charset="0"/>
              </a:rPr>
              <a:t>.</a:t>
            </a:r>
          </a:p>
          <a:p>
            <a:r>
              <a:rPr lang="ru-RU" b="1" dirty="0">
                <a:solidFill>
                  <a:srgbClr val="002060"/>
                </a:solidFill>
                <a:latin typeface="Verdana" panose="020B0604030504040204" pitchFamily="34" charset="0"/>
              </a:rPr>
              <a:t>9. </a:t>
            </a:r>
            <a:r>
              <a:rPr lang="ru-RU" dirty="0" err="1">
                <a:solidFill>
                  <a:srgbClr val="002060"/>
                </a:solidFill>
                <a:latin typeface="Verdana" panose="020B0604030504040204" pitchFamily="34" charset="0"/>
              </a:rPr>
              <a:t>Зробіть</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енергозбереження</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частиною</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свого</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життя</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Наприклад</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тости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економічніше</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робити</a:t>
            </a:r>
            <a:r>
              <a:rPr lang="ru-RU" dirty="0">
                <a:solidFill>
                  <a:srgbClr val="002060"/>
                </a:solidFill>
                <a:latin typeface="Verdana" panose="020B0604030504040204" pitchFamily="34" charset="0"/>
              </a:rPr>
              <a:t> в </a:t>
            </a:r>
            <a:r>
              <a:rPr lang="ru-RU" dirty="0" err="1">
                <a:solidFill>
                  <a:srgbClr val="002060"/>
                </a:solidFill>
                <a:latin typeface="Verdana" panose="020B0604030504040204" pitchFamily="34" charset="0"/>
              </a:rPr>
              <a:t>тостері</a:t>
            </a:r>
            <a:r>
              <a:rPr lang="ru-RU" dirty="0">
                <a:solidFill>
                  <a:srgbClr val="002060"/>
                </a:solidFill>
                <a:latin typeface="Verdana" panose="020B0604030504040204" pitchFamily="34" charset="0"/>
              </a:rPr>
              <a:t>, а не на </a:t>
            </a:r>
            <a:r>
              <a:rPr lang="ru-RU" dirty="0" err="1">
                <a:solidFill>
                  <a:srgbClr val="002060"/>
                </a:solidFill>
                <a:latin typeface="Verdana" panose="020B0604030504040204" pitchFamily="34" charset="0"/>
              </a:rPr>
              <a:t>грилі</a:t>
            </a:r>
            <a:r>
              <a:rPr lang="ru-RU" dirty="0">
                <a:solidFill>
                  <a:srgbClr val="002060"/>
                </a:solidFill>
                <a:latin typeface="Verdana" panose="020B0604030504040204" pitchFamily="34" charset="0"/>
              </a:rPr>
              <a:t>. А коли вам </a:t>
            </a:r>
            <a:r>
              <a:rPr lang="ru-RU" dirty="0" err="1">
                <a:solidFill>
                  <a:srgbClr val="002060"/>
                </a:solidFill>
                <a:latin typeface="Verdana" panose="020B0604030504040204" pitchFamily="34" charset="0"/>
              </a:rPr>
              <a:t>потрібно</a:t>
            </a:r>
            <a:r>
              <a:rPr lang="ru-RU" dirty="0">
                <a:solidFill>
                  <a:srgbClr val="002060"/>
                </a:solidFill>
                <a:latin typeface="Verdana" panose="020B0604030504040204" pitchFamily="34" charset="0"/>
              </a:rPr>
              <a:t> 2 чашки чаю, не </a:t>
            </a:r>
            <a:r>
              <a:rPr lang="ru-RU" dirty="0" err="1">
                <a:solidFill>
                  <a:srgbClr val="002060"/>
                </a:solidFill>
                <a:latin typeface="Verdana" panose="020B0604030504040204" pitchFamily="34" charset="0"/>
              </a:rPr>
              <a:t>обовязково</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кипятити</a:t>
            </a:r>
            <a:r>
              <a:rPr lang="ru-RU" dirty="0">
                <a:solidFill>
                  <a:srgbClr val="002060"/>
                </a:solidFill>
                <a:latin typeface="Verdana" panose="020B0604030504040204" pitchFamily="34" charset="0"/>
              </a:rPr>
              <a:t> </a:t>
            </a:r>
            <a:r>
              <a:rPr lang="ru-RU" dirty="0" err="1">
                <a:solidFill>
                  <a:srgbClr val="002060"/>
                </a:solidFill>
                <a:latin typeface="Verdana" panose="020B0604030504040204" pitchFamily="34" charset="0"/>
              </a:rPr>
              <a:t>повний</a:t>
            </a:r>
            <a:r>
              <a:rPr lang="ru-RU" dirty="0">
                <a:solidFill>
                  <a:srgbClr val="002060"/>
                </a:solidFill>
                <a:latin typeface="Verdana" panose="020B0604030504040204" pitchFamily="34" charset="0"/>
              </a:rPr>
              <a:t> чайник.</a:t>
            </a:r>
            <a:endParaRPr lang="ru-RU" b="0" i="0" dirty="0">
              <a:solidFill>
                <a:srgbClr val="002060"/>
              </a:solidFill>
              <a:effectLst/>
              <a:latin typeface="Verdana" panose="020B0604030504040204" pitchFamily="34" charset="0"/>
            </a:endParaRPr>
          </a:p>
        </p:txBody>
      </p:sp>
    </p:spTree>
    <p:extLst>
      <p:ext uri="{BB962C8B-B14F-4D97-AF65-F5344CB8AC3E}">
        <p14:creationId xmlns:p14="http://schemas.microsoft.com/office/powerpoint/2010/main" val="42515317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28321" y="234434"/>
            <a:ext cx="4137671" cy="523220"/>
          </a:xfrm>
          <a:prstGeom prst="rect">
            <a:avLst/>
          </a:prstGeom>
        </p:spPr>
        <p:txBody>
          <a:bodyPr wrap="none">
            <a:spAutoFit/>
          </a:bodyPr>
          <a:lstStyle/>
          <a:p>
            <a:r>
              <a:rPr lang="uk-UA" sz="2800" b="1" dirty="0">
                <a:solidFill>
                  <a:srgbClr val="0070C0"/>
                </a:solidFill>
              </a:rPr>
              <a:t>Розв’язуємо проблему</a:t>
            </a:r>
          </a:p>
        </p:txBody>
      </p:sp>
      <p:sp>
        <p:nvSpPr>
          <p:cNvPr id="5" name="Прямоугольник 4"/>
          <p:cNvSpPr/>
          <p:nvPr/>
        </p:nvSpPr>
        <p:spPr>
          <a:xfrm>
            <a:off x="495299" y="851238"/>
            <a:ext cx="10544175" cy="1200329"/>
          </a:xfrm>
          <a:prstGeom prst="rect">
            <a:avLst/>
          </a:prstGeom>
        </p:spPr>
        <p:txBody>
          <a:bodyPr wrap="square">
            <a:spAutoFit/>
          </a:bodyPr>
          <a:lstStyle/>
          <a:p>
            <a:r>
              <a:rPr lang="uk-UA" dirty="0">
                <a:solidFill>
                  <a:srgbClr val="002060"/>
                </a:solidFill>
              </a:rPr>
              <a:t>Розгляньте умовний поділ життя людини за </a:t>
            </a:r>
            <a:r>
              <a:rPr lang="uk-UA" dirty="0" smtClean="0">
                <a:solidFill>
                  <a:srgbClr val="002060"/>
                </a:solidFill>
              </a:rPr>
              <a:t>етапами. </a:t>
            </a:r>
            <a:r>
              <a:rPr lang="uk-UA" dirty="0">
                <a:solidFill>
                  <a:srgbClr val="002060"/>
                </a:solidFill>
              </a:rPr>
              <a:t>Для якого </a:t>
            </a:r>
            <a:r>
              <a:rPr lang="uk-UA" dirty="0" smtClean="0">
                <a:solidFill>
                  <a:srgbClr val="002060"/>
                </a:solidFill>
              </a:rPr>
              <a:t>етапу життя  </a:t>
            </a:r>
            <a:r>
              <a:rPr lang="uk-UA" dirty="0">
                <a:solidFill>
                  <a:srgbClr val="002060"/>
                </a:solidFill>
              </a:rPr>
              <a:t>людини,  на  вашу  думку,  характерні  найбільші  витрати?  Поясніть  чому. </a:t>
            </a:r>
          </a:p>
          <a:p>
            <a:r>
              <a:rPr lang="uk-UA" dirty="0">
                <a:solidFill>
                  <a:srgbClr val="002060"/>
                </a:solidFill>
              </a:rPr>
              <a:t>Як ви гадаєте, про який вік ідеться в англійському прислів’ї «Легкий </a:t>
            </a:r>
            <a:r>
              <a:rPr lang="uk-UA" dirty="0" smtClean="0">
                <a:solidFill>
                  <a:srgbClr val="002060"/>
                </a:solidFill>
              </a:rPr>
              <a:t>гаманець — важке </a:t>
            </a:r>
            <a:r>
              <a:rPr lang="uk-UA" dirty="0">
                <a:solidFill>
                  <a:srgbClr val="002060"/>
                </a:solidFill>
              </a:rPr>
              <a:t>прокляття»? </a:t>
            </a:r>
          </a:p>
        </p:txBody>
      </p:sp>
      <p:pic>
        <p:nvPicPr>
          <p:cNvPr id="6" name="Рисунок 5"/>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2137169" y="1816847"/>
            <a:ext cx="8559406" cy="2460567"/>
          </a:xfrm>
          <a:prstGeom prst="rect">
            <a:avLst/>
          </a:prstGeom>
        </p:spPr>
      </p:pic>
      <p:sp>
        <p:nvSpPr>
          <p:cNvPr id="7" name="Прямоугольник 6"/>
          <p:cNvSpPr/>
          <p:nvPr/>
        </p:nvSpPr>
        <p:spPr>
          <a:xfrm>
            <a:off x="3174107" y="4674893"/>
            <a:ext cx="5646097" cy="523220"/>
          </a:xfrm>
          <a:prstGeom prst="rect">
            <a:avLst/>
          </a:prstGeom>
        </p:spPr>
        <p:txBody>
          <a:bodyPr wrap="none">
            <a:spAutoFit/>
          </a:bodyPr>
          <a:lstStyle/>
          <a:p>
            <a:r>
              <a:rPr lang="uk-UA" sz="2800" b="1" dirty="0">
                <a:solidFill>
                  <a:srgbClr val="0070C0"/>
                </a:solidFill>
              </a:rPr>
              <a:t>СЕКРЕТИ РОЗУМНОГО РІШЕННЯ</a:t>
            </a:r>
          </a:p>
        </p:txBody>
      </p:sp>
      <p:sp>
        <p:nvSpPr>
          <p:cNvPr id="8" name="Прямоугольник 7"/>
          <p:cNvSpPr/>
          <p:nvPr/>
        </p:nvSpPr>
        <p:spPr>
          <a:xfrm>
            <a:off x="329781" y="5307092"/>
            <a:ext cx="11334750" cy="1015663"/>
          </a:xfrm>
          <a:prstGeom prst="rect">
            <a:avLst/>
          </a:prstGeom>
        </p:spPr>
        <p:txBody>
          <a:bodyPr wrap="square">
            <a:spAutoFit/>
          </a:bodyPr>
          <a:lstStyle/>
          <a:p>
            <a:r>
              <a:rPr lang="uk-UA" sz="2000" dirty="0">
                <a:solidFill>
                  <a:srgbClr val="002060"/>
                </a:solidFill>
              </a:rPr>
              <a:t>Полічіть,  скільки  ви  витрачаєте  кишенькових  грошей  щомісячно  на  </a:t>
            </a:r>
            <a:r>
              <a:rPr lang="uk-UA" sz="2000" dirty="0" smtClean="0">
                <a:solidFill>
                  <a:srgbClr val="002060"/>
                </a:solidFill>
              </a:rPr>
              <a:t>відвідування </a:t>
            </a:r>
            <a:r>
              <a:rPr lang="uk-UA" sz="2000" dirty="0">
                <a:solidFill>
                  <a:srgbClr val="002060"/>
                </a:solidFill>
              </a:rPr>
              <a:t>закладів швидкого харчування. Подумайте, що ви могли б </a:t>
            </a:r>
            <a:r>
              <a:rPr lang="uk-UA" sz="2000" dirty="0" smtClean="0">
                <a:solidFill>
                  <a:srgbClr val="002060"/>
                </a:solidFill>
              </a:rPr>
              <a:t>придбати </a:t>
            </a:r>
            <a:r>
              <a:rPr lang="uk-UA" sz="2000" dirty="0">
                <a:solidFill>
                  <a:srgbClr val="002060"/>
                </a:solidFill>
              </a:rPr>
              <a:t>на гроші, що залишилися, якби харчувалися, наприклад, у шкільній їдальні. </a:t>
            </a:r>
            <a:r>
              <a:rPr lang="uk-UA" sz="2000" dirty="0" smtClean="0">
                <a:solidFill>
                  <a:srgbClr val="002060"/>
                </a:solidFill>
              </a:rPr>
              <a:t>Зробіть </a:t>
            </a:r>
            <a:r>
              <a:rPr lang="uk-UA" sz="2000" dirty="0">
                <a:solidFill>
                  <a:srgbClr val="002060"/>
                </a:solidFill>
              </a:rPr>
              <a:t>висновок.</a:t>
            </a:r>
          </a:p>
        </p:txBody>
      </p:sp>
    </p:spTree>
    <p:extLst>
      <p:ext uri="{BB962C8B-B14F-4D97-AF65-F5344CB8AC3E}">
        <p14:creationId xmlns:p14="http://schemas.microsoft.com/office/powerpoint/2010/main" val="39906652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600" y="1265656"/>
            <a:ext cx="10058400" cy="2308324"/>
          </a:xfrm>
          <a:prstGeom prst="rect">
            <a:avLst/>
          </a:prstGeom>
        </p:spPr>
        <p:txBody>
          <a:bodyPr wrap="square">
            <a:spAutoFit/>
          </a:bodyPr>
          <a:lstStyle/>
          <a:p>
            <a:pPr algn="just"/>
            <a:r>
              <a:rPr lang="ru-RU" sz="2400" dirty="0" smtClean="0">
                <a:solidFill>
                  <a:srgbClr val="002060"/>
                </a:solidFill>
              </a:rPr>
              <a:t>Головне </a:t>
            </a:r>
            <a:r>
              <a:rPr lang="ru-RU" sz="2400" dirty="0">
                <a:solidFill>
                  <a:srgbClr val="002060"/>
                </a:solidFill>
              </a:rPr>
              <a:t>правило — </a:t>
            </a:r>
            <a:r>
              <a:rPr lang="ru-RU" sz="2400" dirty="0" err="1">
                <a:solidFill>
                  <a:srgbClr val="002060"/>
                </a:solidFill>
              </a:rPr>
              <a:t>економія</a:t>
            </a:r>
            <a:r>
              <a:rPr lang="ru-RU" sz="2400" dirty="0">
                <a:solidFill>
                  <a:srgbClr val="002060"/>
                </a:solidFill>
              </a:rPr>
              <a:t> </a:t>
            </a:r>
            <a:r>
              <a:rPr lang="ru-RU" sz="2400" dirty="0" err="1">
                <a:solidFill>
                  <a:srgbClr val="002060"/>
                </a:solidFill>
              </a:rPr>
              <a:t>має</a:t>
            </a:r>
            <a:r>
              <a:rPr lang="ru-RU" sz="2400" dirty="0">
                <a:solidFill>
                  <a:srgbClr val="002060"/>
                </a:solidFill>
              </a:rPr>
              <a:t> </a:t>
            </a:r>
            <a:r>
              <a:rPr lang="ru-RU" sz="2400" dirty="0" err="1">
                <a:solidFill>
                  <a:srgbClr val="002060"/>
                </a:solidFill>
              </a:rPr>
              <a:t>наближати</a:t>
            </a:r>
            <a:r>
              <a:rPr lang="ru-RU" sz="2400" dirty="0">
                <a:solidFill>
                  <a:srgbClr val="002060"/>
                </a:solidFill>
              </a:rPr>
              <a:t> вас до ваших </a:t>
            </a:r>
            <a:r>
              <a:rPr lang="ru-RU" sz="2400" dirty="0" err="1" smtClean="0">
                <a:solidFill>
                  <a:srgbClr val="002060"/>
                </a:solidFill>
              </a:rPr>
              <a:t>фінансових</a:t>
            </a:r>
            <a:r>
              <a:rPr lang="ru-RU" sz="2400" dirty="0" smtClean="0">
                <a:solidFill>
                  <a:srgbClr val="002060"/>
                </a:solidFill>
              </a:rPr>
              <a:t> </a:t>
            </a:r>
            <a:r>
              <a:rPr lang="ru-RU" sz="2400" dirty="0" err="1">
                <a:solidFill>
                  <a:srgbClr val="002060"/>
                </a:solidFill>
              </a:rPr>
              <a:t>цілей</a:t>
            </a:r>
            <a:r>
              <a:rPr lang="ru-RU" sz="2400" dirty="0">
                <a:solidFill>
                  <a:srgbClr val="002060"/>
                </a:solidFill>
              </a:rPr>
              <a:t> і </a:t>
            </a:r>
            <a:r>
              <a:rPr lang="ru-RU" sz="2400" dirty="0" err="1">
                <a:solidFill>
                  <a:srgbClr val="002060"/>
                </a:solidFill>
              </a:rPr>
              <a:t>відповідно</a:t>
            </a:r>
            <a:r>
              <a:rPr lang="ru-RU" sz="2400" dirty="0">
                <a:solidFill>
                  <a:srgbClr val="002060"/>
                </a:solidFill>
              </a:rPr>
              <a:t> </a:t>
            </a:r>
            <a:r>
              <a:rPr lang="ru-RU" sz="2400" dirty="0" err="1">
                <a:solidFill>
                  <a:srgbClr val="002060"/>
                </a:solidFill>
              </a:rPr>
              <a:t>робити</a:t>
            </a:r>
            <a:r>
              <a:rPr lang="ru-RU" sz="2400" dirty="0">
                <a:solidFill>
                  <a:srgbClr val="002060"/>
                </a:solidFill>
              </a:rPr>
              <a:t> </a:t>
            </a:r>
            <a:r>
              <a:rPr lang="ru-RU" sz="2400" dirty="0" err="1">
                <a:solidFill>
                  <a:srgbClr val="002060"/>
                </a:solidFill>
              </a:rPr>
              <a:t>щасливішими</a:t>
            </a:r>
            <a:r>
              <a:rPr lang="ru-RU" sz="2400" dirty="0">
                <a:solidFill>
                  <a:srgbClr val="002060"/>
                </a:solidFill>
              </a:rPr>
              <a:t>, а не </a:t>
            </a:r>
            <a:r>
              <a:rPr lang="ru-RU" sz="2400" dirty="0" err="1">
                <a:solidFill>
                  <a:srgbClr val="002060"/>
                </a:solidFill>
              </a:rPr>
              <a:t>заганяти</a:t>
            </a:r>
            <a:r>
              <a:rPr lang="ru-RU" sz="2400" dirty="0">
                <a:solidFill>
                  <a:srgbClr val="002060"/>
                </a:solidFill>
              </a:rPr>
              <a:t> в </a:t>
            </a:r>
            <a:r>
              <a:rPr lang="ru-RU" sz="2400" dirty="0" err="1">
                <a:solidFill>
                  <a:srgbClr val="002060"/>
                </a:solidFill>
              </a:rPr>
              <a:t>глухий</a:t>
            </a:r>
            <a:r>
              <a:rPr lang="ru-RU" sz="2400" dirty="0">
                <a:solidFill>
                  <a:srgbClr val="002060"/>
                </a:solidFill>
              </a:rPr>
              <a:t> </a:t>
            </a:r>
            <a:r>
              <a:rPr lang="ru-RU" sz="2400" dirty="0" smtClean="0">
                <a:solidFill>
                  <a:srgbClr val="002060"/>
                </a:solidFill>
              </a:rPr>
              <a:t>кут </a:t>
            </a:r>
            <a:r>
              <a:rPr lang="ru-RU" sz="2400" dirty="0" err="1">
                <a:solidFill>
                  <a:srgbClr val="002060"/>
                </a:solidFill>
              </a:rPr>
              <a:t>під</a:t>
            </a:r>
            <a:r>
              <a:rPr lang="ru-RU" sz="2400" dirty="0">
                <a:solidFill>
                  <a:srgbClr val="002060"/>
                </a:solidFill>
              </a:rPr>
              <a:t> </a:t>
            </a:r>
            <a:r>
              <a:rPr lang="ru-RU" sz="2400" dirty="0" err="1">
                <a:solidFill>
                  <a:srgbClr val="002060"/>
                </a:solidFill>
              </a:rPr>
              <a:t>назвою</a:t>
            </a:r>
            <a:r>
              <a:rPr lang="ru-RU" sz="2400" dirty="0">
                <a:solidFill>
                  <a:srgbClr val="002060"/>
                </a:solidFill>
              </a:rPr>
              <a:t> «у нас </a:t>
            </a:r>
            <a:r>
              <a:rPr lang="ru-RU" sz="2400" dirty="0" err="1">
                <a:solidFill>
                  <a:srgbClr val="002060"/>
                </a:solidFill>
              </a:rPr>
              <a:t>немає</a:t>
            </a:r>
            <a:r>
              <a:rPr lang="ru-RU" sz="2400" dirty="0">
                <a:solidFill>
                  <a:srgbClr val="002060"/>
                </a:solidFill>
              </a:rPr>
              <a:t> грошей, і ми не </a:t>
            </a:r>
            <a:r>
              <a:rPr lang="ru-RU" sz="2400" dirty="0" err="1">
                <a:solidFill>
                  <a:srgbClr val="002060"/>
                </a:solidFill>
              </a:rPr>
              <a:t>можемо</a:t>
            </a:r>
            <a:r>
              <a:rPr lang="ru-RU" sz="2400" dirty="0">
                <a:solidFill>
                  <a:srgbClr val="002060"/>
                </a:solidFill>
              </a:rPr>
              <a:t> </a:t>
            </a:r>
            <a:r>
              <a:rPr lang="ru-RU" sz="2400" dirty="0" err="1">
                <a:solidFill>
                  <a:srgbClr val="002060"/>
                </a:solidFill>
              </a:rPr>
              <a:t>собі</a:t>
            </a:r>
            <a:r>
              <a:rPr lang="ru-RU" sz="2400" dirty="0">
                <a:solidFill>
                  <a:srgbClr val="002060"/>
                </a:solidFill>
              </a:rPr>
              <a:t> </a:t>
            </a:r>
            <a:r>
              <a:rPr lang="ru-RU" sz="2400" dirty="0" err="1">
                <a:solidFill>
                  <a:srgbClr val="002060"/>
                </a:solidFill>
              </a:rPr>
              <a:t>це</a:t>
            </a:r>
            <a:r>
              <a:rPr lang="ru-RU" sz="2400" dirty="0">
                <a:solidFill>
                  <a:srgbClr val="002060"/>
                </a:solidFill>
              </a:rPr>
              <a:t> </a:t>
            </a:r>
            <a:r>
              <a:rPr lang="ru-RU" sz="2400" dirty="0" err="1" smtClean="0">
                <a:solidFill>
                  <a:srgbClr val="002060"/>
                </a:solidFill>
              </a:rPr>
              <a:t>дозволити</a:t>
            </a:r>
            <a:r>
              <a:rPr lang="ru-RU" sz="2400" dirty="0">
                <a:solidFill>
                  <a:srgbClr val="002060"/>
                </a:solidFill>
              </a:rPr>
              <a:t>». Тому не </a:t>
            </a:r>
            <a:r>
              <a:rPr lang="ru-RU" sz="2400" dirty="0" err="1">
                <a:solidFill>
                  <a:srgbClr val="002060"/>
                </a:solidFill>
              </a:rPr>
              <a:t>можна</a:t>
            </a:r>
            <a:r>
              <a:rPr lang="ru-RU" sz="2400" dirty="0">
                <a:solidFill>
                  <a:srgbClr val="002060"/>
                </a:solidFill>
              </a:rPr>
              <a:t> </a:t>
            </a:r>
            <a:r>
              <a:rPr lang="ru-RU" sz="2400" dirty="0" err="1">
                <a:solidFill>
                  <a:srgbClr val="002060"/>
                </a:solidFill>
              </a:rPr>
              <a:t>заощаджувати</a:t>
            </a:r>
            <a:r>
              <a:rPr lang="ru-RU" sz="2400" dirty="0">
                <a:solidFill>
                  <a:srgbClr val="002060"/>
                </a:solidFill>
              </a:rPr>
              <a:t> на </a:t>
            </a:r>
            <a:r>
              <a:rPr lang="ru-RU" sz="2400" dirty="0" err="1">
                <a:solidFill>
                  <a:srgbClr val="002060"/>
                </a:solidFill>
              </a:rPr>
              <a:t>харчуванні</a:t>
            </a:r>
            <a:r>
              <a:rPr lang="ru-RU" sz="2400" dirty="0">
                <a:solidFill>
                  <a:srgbClr val="002060"/>
                </a:solidFill>
              </a:rPr>
              <a:t>, </a:t>
            </a:r>
            <a:r>
              <a:rPr lang="ru-RU" sz="2400" dirty="0" err="1">
                <a:solidFill>
                  <a:srgbClr val="002060"/>
                </a:solidFill>
              </a:rPr>
              <a:t>здоров’ї</a:t>
            </a:r>
            <a:r>
              <a:rPr lang="ru-RU" sz="2400" dirty="0">
                <a:solidFill>
                  <a:srgbClr val="002060"/>
                </a:solidFill>
              </a:rPr>
              <a:t>, речах, </a:t>
            </a:r>
            <a:r>
              <a:rPr lang="ru-RU" sz="2400" dirty="0" err="1" smtClean="0">
                <a:solidFill>
                  <a:srgbClr val="002060"/>
                </a:solidFill>
              </a:rPr>
              <a:t>які</a:t>
            </a:r>
            <a:r>
              <a:rPr lang="ru-RU" sz="2400" dirty="0" smtClean="0">
                <a:solidFill>
                  <a:srgbClr val="002060"/>
                </a:solidFill>
              </a:rPr>
              <a:t> </a:t>
            </a:r>
            <a:r>
              <a:rPr lang="ru-RU" sz="2400" dirty="0" err="1">
                <a:solidFill>
                  <a:srgbClr val="002060"/>
                </a:solidFill>
              </a:rPr>
              <a:t>допомагають</a:t>
            </a:r>
            <a:r>
              <a:rPr lang="ru-RU" sz="2400" dirty="0">
                <a:solidFill>
                  <a:srgbClr val="002060"/>
                </a:solidFill>
              </a:rPr>
              <a:t> </a:t>
            </a:r>
            <a:r>
              <a:rPr lang="ru-RU" sz="2400" dirty="0" err="1">
                <a:solidFill>
                  <a:srgbClr val="002060"/>
                </a:solidFill>
              </a:rPr>
              <a:t>заощаджувати</a:t>
            </a:r>
            <a:r>
              <a:rPr lang="ru-RU" sz="2400" dirty="0">
                <a:solidFill>
                  <a:srgbClr val="002060"/>
                </a:solidFill>
              </a:rPr>
              <a:t> час, і на тому, </a:t>
            </a:r>
            <a:r>
              <a:rPr lang="ru-RU" sz="2400" dirty="0" err="1">
                <a:solidFill>
                  <a:srgbClr val="002060"/>
                </a:solidFill>
              </a:rPr>
              <a:t>що</a:t>
            </a:r>
            <a:r>
              <a:rPr lang="ru-RU" sz="2400" dirty="0">
                <a:solidFill>
                  <a:srgbClr val="002060"/>
                </a:solidFill>
              </a:rPr>
              <a:t> </a:t>
            </a:r>
            <a:r>
              <a:rPr lang="ru-RU" sz="2400" dirty="0" err="1">
                <a:solidFill>
                  <a:srgbClr val="002060"/>
                </a:solidFill>
              </a:rPr>
              <a:t>робить</a:t>
            </a:r>
            <a:r>
              <a:rPr lang="ru-RU" sz="2400" dirty="0">
                <a:solidFill>
                  <a:srgbClr val="002060"/>
                </a:solidFill>
              </a:rPr>
              <a:t> вас реально </a:t>
            </a:r>
            <a:r>
              <a:rPr lang="ru-RU" sz="2400" dirty="0" err="1" smtClean="0">
                <a:solidFill>
                  <a:srgbClr val="002060"/>
                </a:solidFill>
              </a:rPr>
              <a:t>щасливими</a:t>
            </a:r>
            <a:r>
              <a:rPr lang="ru-RU" sz="2400" dirty="0">
                <a:solidFill>
                  <a:srgbClr val="002060"/>
                </a:solidFill>
              </a:rPr>
              <a:t>.</a:t>
            </a:r>
          </a:p>
        </p:txBody>
      </p:sp>
      <p:sp>
        <p:nvSpPr>
          <p:cNvPr id="3" name="Прямоугольник 2"/>
          <p:cNvSpPr/>
          <p:nvPr/>
        </p:nvSpPr>
        <p:spPr>
          <a:xfrm>
            <a:off x="533400" y="3880961"/>
            <a:ext cx="10058400" cy="1200329"/>
          </a:xfrm>
          <a:prstGeom prst="rect">
            <a:avLst/>
          </a:prstGeom>
        </p:spPr>
        <p:txBody>
          <a:bodyPr wrap="square">
            <a:spAutoFit/>
          </a:bodyPr>
          <a:lstStyle/>
          <a:p>
            <a:pPr algn="just"/>
            <a:r>
              <a:rPr lang="ru-RU" sz="2400" dirty="0" err="1">
                <a:solidFill>
                  <a:srgbClr val="002060"/>
                </a:solidFill>
              </a:rPr>
              <a:t>Дотримуйтеся</a:t>
            </a:r>
            <a:r>
              <a:rPr lang="ru-RU" sz="2400" dirty="0">
                <a:solidFill>
                  <a:srgbClr val="002060"/>
                </a:solidFill>
              </a:rPr>
              <a:t> головного правила </a:t>
            </a:r>
            <a:r>
              <a:rPr lang="ru-RU" sz="2400" dirty="0" err="1">
                <a:solidFill>
                  <a:srgbClr val="002060"/>
                </a:solidFill>
              </a:rPr>
              <a:t>сімейного</a:t>
            </a:r>
            <a:r>
              <a:rPr lang="ru-RU" sz="2400" dirty="0">
                <a:solidFill>
                  <a:srgbClr val="002060"/>
                </a:solidFill>
              </a:rPr>
              <a:t> бюджету: сума </a:t>
            </a:r>
            <a:r>
              <a:rPr lang="ru-RU" sz="2400" dirty="0" err="1">
                <a:solidFill>
                  <a:srgbClr val="002060"/>
                </a:solidFill>
              </a:rPr>
              <a:t>витрат</a:t>
            </a:r>
            <a:r>
              <a:rPr lang="ru-RU" sz="2400" dirty="0">
                <a:solidFill>
                  <a:srgbClr val="002060"/>
                </a:solidFill>
              </a:rPr>
              <a:t> </a:t>
            </a:r>
          </a:p>
          <a:p>
            <a:pPr algn="just"/>
            <a:r>
              <a:rPr lang="ru-RU" sz="2400" dirty="0">
                <a:solidFill>
                  <a:srgbClr val="002060"/>
                </a:solidFill>
              </a:rPr>
              <a:t>у  </a:t>
            </a:r>
            <a:r>
              <a:rPr lang="ru-RU" sz="2400" dirty="0" err="1">
                <a:solidFill>
                  <a:srgbClr val="002060"/>
                </a:solidFill>
              </a:rPr>
              <a:t>середньостроковому</a:t>
            </a:r>
            <a:r>
              <a:rPr lang="ru-RU" sz="2400" dirty="0">
                <a:solidFill>
                  <a:srgbClr val="002060"/>
                </a:solidFill>
              </a:rPr>
              <a:t>  </a:t>
            </a:r>
            <a:r>
              <a:rPr lang="ru-RU" sz="2400" dirty="0" err="1">
                <a:solidFill>
                  <a:srgbClr val="002060"/>
                </a:solidFill>
              </a:rPr>
              <a:t>періоді</a:t>
            </a:r>
            <a:r>
              <a:rPr lang="ru-RU" sz="2400" dirty="0">
                <a:solidFill>
                  <a:srgbClr val="002060"/>
                </a:solidFill>
              </a:rPr>
              <a:t>  (2–3  роки)  не  </a:t>
            </a:r>
            <a:r>
              <a:rPr lang="ru-RU" sz="2400" dirty="0" smtClean="0">
                <a:solidFill>
                  <a:srgbClr val="002060"/>
                </a:solidFill>
              </a:rPr>
              <a:t>повинна </a:t>
            </a:r>
            <a:r>
              <a:rPr lang="ru-RU" sz="2400" dirty="0" err="1" smtClean="0">
                <a:solidFill>
                  <a:srgbClr val="002060"/>
                </a:solidFill>
              </a:rPr>
              <a:t>перевищувати</a:t>
            </a:r>
            <a:r>
              <a:rPr lang="ru-RU" sz="2400" dirty="0" smtClean="0">
                <a:solidFill>
                  <a:srgbClr val="002060"/>
                </a:solidFill>
              </a:rPr>
              <a:t> </a:t>
            </a:r>
            <a:r>
              <a:rPr lang="ru-RU" sz="2400" dirty="0" err="1" smtClean="0">
                <a:solidFill>
                  <a:srgbClr val="002060"/>
                </a:solidFill>
              </a:rPr>
              <a:t>суми</a:t>
            </a:r>
            <a:r>
              <a:rPr lang="ru-RU" sz="2400" dirty="0" smtClean="0">
                <a:solidFill>
                  <a:srgbClr val="002060"/>
                </a:solidFill>
              </a:rPr>
              <a:t> </a:t>
            </a:r>
            <a:r>
              <a:rPr lang="ru-RU" sz="2400" dirty="0" err="1">
                <a:solidFill>
                  <a:srgbClr val="002060"/>
                </a:solidFill>
              </a:rPr>
              <a:t>доходів</a:t>
            </a:r>
            <a:r>
              <a:rPr lang="ru-RU" sz="2400" dirty="0">
                <a:solidFill>
                  <a:srgbClr val="002060"/>
                </a:solidFill>
              </a:rPr>
              <a:t>.</a:t>
            </a:r>
            <a:endParaRPr lang="uk-UA" sz="2400" dirty="0">
              <a:solidFill>
                <a:srgbClr val="002060"/>
              </a:solidFill>
            </a:endParaRPr>
          </a:p>
        </p:txBody>
      </p:sp>
      <p:sp>
        <p:nvSpPr>
          <p:cNvPr id="4" name="Прямоугольник 3"/>
          <p:cNvSpPr/>
          <p:nvPr/>
        </p:nvSpPr>
        <p:spPr>
          <a:xfrm>
            <a:off x="4607923" y="312345"/>
            <a:ext cx="2949846" cy="646331"/>
          </a:xfrm>
          <a:prstGeom prst="rect">
            <a:avLst/>
          </a:prstGeom>
        </p:spPr>
        <p:txBody>
          <a:bodyPr wrap="none">
            <a:spAutoFit/>
          </a:bodyPr>
          <a:lstStyle/>
          <a:p>
            <a:r>
              <a:rPr lang="ru-RU" sz="3600" b="1" dirty="0">
                <a:solidFill>
                  <a:srgbClr val="0070C0"/>
                </a:solidFill>
              </a:rPr>
              <a:t>ТОППОРАДА</a:t>
            </a:r>
          </a:p>
        </p:txBody>
      </p:sp>
    </p:spTree>
    <p:extLst>
      <p:ext uri="{BB962C8B-B14F-4D97-AF65-F5344CB8AC3E}">
        <p14:creationId xmlns:p14="http://schemas.microsoft.com/office/powerpoint/2010/main" val="23745054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14500" y="324535"/>
            <a:ext cx="7562850" cy="1015663"/>
          </a:xfrm>
          <a:prstGeom prst="rect">
            <a:avLst/>
          </a:prstGeom>
        </p:spPr>
        <p:txBody>
          <a:bodyPr wrap="square">
            <a:spAutoFit/>
          </a:bodyPr>
          <a:lstStyle/>
          <a:p>
            <a:pPr algn="ctr"/>
            <a:r>
              <a:rPr lang="uk-UA" sz="2800" b="1" i="1" dirty="0">
                <a:solidFill>
                  <a:srgbClr val="0070C0"/>
                </a:solidFill>
              </a:rPr>
              <a:t>Практична робота</a:t>
            </a:r>
          </a:p>
          <a:p>
            <a:pPr algn="ctr"/>
            <a:r>
              <a:rPr lang="uk-UA" sz="3200" b="1" dirty="0">
                <a:solidFill>
                  <a:srgbClr val="0070C0"/>
                </a:solidFill>
              </a:rPr>
              <a:t>Складання сімейного бюджету</a:t>
            </a:r>
          </a:p>
        </p:txBody>
      </p:sp>
      <p:sp>
        <p:nvSpPr>
          <p:cNvPr id="3" name="Прямоугольник 2"/>
          <p:cNvSpPr/>
          <p:nvPr/>
        </p:nvSpPr>
        <p:spPr>
          <a:xfrm>
            <a:off x="276225" y="1259265"/>
            <a:ext cx="11658600" cy="1631216"/>
          </a:xfrm>
          <a:prstGeom prst="rect">
            <a:avLst/>
          </a:prstGeom>
        </p:spPr>
        <p:txBody>
          <a:bodyPr wrap="square">
            <a:spAutoFit/>
          </a:bodyPr>
          <a:lstStyle/>
          <a:p>
            <a:r>
              <a:rPr lang="uk-UA" sz="2000" dirty="0">
                <a:solidFill>
                  <a:srgbClr val="002060"/>
                </a:solidFill>
              </a:rPr>
              <a:t>Завдання 1. Складіть приклад бюджету сім’ї Коваленків на місяць на </a:t>
            </a:r>
            <a:r>
              <a:rPr lang="uk-UA" sz="2000" dirty="0" smtClean="0">
                <a:solidFill>
                  <a:srgbClr val="002060"/>
                </a:solidFill>
              </a:rPr>
              <a:t>підставі  </a:t>
            </a:r>
            <a:r>
              <a:rPr lang="uk-UA" sz="2000" dirty="0">
                <a:solidFill>
                  <a:srgbClr val="002060"/>
                </a:solidFill>
              </a:rPr>
              <a:t>наведеної  нижче  інформації.  Під  час  складання  бюджету  </a:t>
            </a:r>
            <a:r>
              <a:rPr lang="uk-UA" sz="2000" dirty="0" smtClean="0">
                <a:solidFill>
                  <a:srgbClr val="002060"/>
                </a:solidFill>
              </a:rPr>
              <a:t>скористайтеся  нижчеподаною  </a:t>
            </a:r>
            <a:r>
              <a:rPr lang="uk-UA" sz="2000" dirty="0">
                <a:solidFill>
                  <a:srgbClr val="002060"/>
                </a:solidFill>
              </a:rPr>
              <a:t>таблицею.  Особливу  увагу  приділіть  доходам  і  витратам, </a:t>
            </a:r>
            <a:r>
              <a:rPr lang="uk-UA" sz="2000" dirty="0" smtClean="0">
                <a:solidFill>
                  <a:srgbClr val="002060"/>
                </a:solidFill>
              </a:rPr>
              <a:t>розбивши  </a:t>
            </a:r>
            <a:r>
              <a:rPr lang="uk-UA" sz="2000" dirty="0">
                <a:solidFill>
                  <a:srgbClr val="002060"/>
                </a:solidFill>
              </a:rPr>
              <a:t>їх  на  постійні  та  тимчасові  статті.  Розрахуйте  суму  статей  доходів </a:t>
            </a:r>
            <a:r>
              <a:rPr lang="uk-UA" sz="2000" dirty="0" smtClean="0">
                <a:solidFill>
                  <a:srgbClr val="002060"/>
                </a:solidFill>
              </a:rPr>
              <a:t>і</a:t>
            </a:r>
            <a:r>
              <a:rPr lang="uk-UA" sz="2000" dirty="0">
                <a:solidFill>
                  <a:srgbClr val="002060"/>
                </a:solidFill>
              </a:rPr>
              <a:t> </a:t>
            </a:r>
            <a:r>
              <a:rPr lang="uk-UA" sz="2000" dirty="0" smtClean="0">
                <a:solidFill>
                  <a:srgbClr val="002060"/>
                </a:solidFill>
              </a:rPr>
              <a:t>витрат </a:t>
            </a:r>
            <a:r>
              <a:rPr lang="uk-UA" sz="2000" dirty="0">
                <a:solidFill>
                  <a:srgbClr val="002060"/>
                </a:solidFill>
              </a:rPr>
              <a:t>та їх питому вагу загалом протягом грудня. Розрахуйте можливі суми </a:t>
            </a:r>
            <a:r>
              <a:rPr lang="uk-UA" sz="2000" dirty="0" smtClean="0">
                <a:solidFill>
                  <a:srgbClr val="002060"/>
                </a:solidFill>
              </a:rPr>
              <a:t>заощаджень </a:t>
            </a:r>
            <a:r>
              <a:rPr lang="uk-UA" sz="2000" dirty="0">
                <a:solidFill>
                  <a:srgbClr val="002060"/>
                </a:solidFill>
              </a:rPr>
              <a:t>для цієї сім’ї. </a:t>
            </a:r>
          </a:p>
        </p:txBody>
      </p:sp>
      <p:pic>
        <p:nvPicPr>
          <p:cNvPr id="4" name="Рисунок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714500" y="2890480"/>
            <a:ext cx="8124825" cy="2496897"/>
          </a:xfrm>
          <a:prstGeom prst="rect">
            <a:avLst/>
          </a:prstGeom>
        </p:spPr>
      </p:pic>
      <p:sp>
        <p:nvSpPr>
          <p:cNvPr id="5" name="Прямоугольник 4"/>
          <p:cNvSpPr/>
          <p:nvPr/>
        </p:nvSpPr>
        <p:spPr>
          <a:xfrm>
            <a:off x="276224" y="5543461"/>
            <a:ext cx="11306175" cy="646331"/>
          </a:xfrm>
          <a:prstGeom prst="rect">
            <a:avLst/>
          </a:prstGeom>
        </p:spPr>
        <p:txBody>
          <a:bodyPr wrap="square">
            <a:spAutoFit/>
          </a:bodyPr>
          <a:lstStyle/>
          <a:p>
            <a:r>
              <a:rPr lang="ru-RU" dirty="0" err="1">
                <a:solidFill>
                  <a:srgbClr val="002060"/>
                </a:solidFill>
              </a:rPr>
              <a:t>Завдання</a:t>
            </a:r>
            <a:r>
              <a:rPr lang="ru-RU" dirty="0">
                <a:solidFill>
                  <a:srgbClr val="002060"/>
                </a:solidFill>
              </a:rPr>
              <a:t>  2.  За  </a:t>
            </a:r>
            <a:r>
              <a:rPr lang="ru-RU" dirty="0" err="1">
                <a:solidFill>
                  <a:srgbClr val="002060"/>
                </a:solidFill>
              </a:rPr>
              <a:t>допомогою</a:t>
            </a:r>
            <a:r>
              <a:rPr lang="ru-RU" dirty="0">
                <a:solidFill>
                  <a:srgbClr val="002060"/>
                </a:solidFill>
              </a:rPr>
              <a:t>  </a:t>
            </a:r>
            <a:r>
              <a:rPr lang="ru-RU" dirty="0" err="1">
                <a:solidFill>
                  <a:srgbClr val="002060"/>
                </a:solidFill>
              </a:rPr>
              <a:t>інтернет-мережі</a:t>
            </a:r>
            <a:r>
              <a:rPr lang="ru-RU" dirty="0">
                <a:solidFill>
                  <a:srgbClr val="002060"/>
                </a:solidFill>
              </a:rPr>
              <a:t>  </a:t>
            </a:r>
            <a:r>
              <a:rPr lang="ru-RU" dirty="0" err="1">
                <a:solidFill>
                  <a:srgbClr val="002060"/>
                </a:solidFill>
              </a:rPr>
              <a:t>дізнайтесь</a:t>
            </a:r>
            <a:r>
              <a:rPr lang="ru-RU" dirty="0">
                <a:solidFill>
                  <a:srgbClr val="002060"/>
                </a:solidFill>
              </a:rPr>
              <a:t>,  </a:t>
            </a:r>
            <a:r>
              <a:rPr lang="ru-RU" dirty="0" err="1">
                <a:solidFill>
                  <a:srgbClr val="002060"/>
                </a:solidFill>
              </a:rPr>
              <a:t>які</a:t>
            </a:r>
            <a:r>
              <a:rPr lang="ru-RU" dirty="0">
                <a:solidFill>
                  <a:srgbClr val="002060"/>
                </a:solidFill>
              </a:rPr>
              <a:t>  </a:t>
            </a:r>
            <a:r>
              <a:rPr lang="ru-RU" dirty="0" err="1">
                <a:solidFill>
                  <a:srgbClr val="002060"/>
                </a:solidFill>
              </a:rPr>
              <a:t>додатки</a:t>
            </a:r>
            <a:r>
              <a:rPr lang="ru-RU" dirty="0">
                <a:solidFill>
                  <a:srgbClr val="002060"/>
                </a:solidFill>
              </a:rPr>
              <a:t>  для </a:t>
            </a:r>
            <a:r>
              <a:rPr lang="ru-RU" dirty="0" err="1" smtClean="0">
                <a:solidFill>
                  <a:srgbClr val="002060"/>
                </a:solidFill>
              </a:rPr>
              <a:t>розрахунку</a:t>
            </a:r>
            <a:r>
              <a:rPr lang="ru-RU" dirty="0" smtClean="0">
                <a:solidFill>
                  <a:srgbClr val="002060"/>
                </a:solidFill>
              </a:rPr>
              <a:t> </a:t>
            </a:r>
            <a:r>
              <a:rPr lang="ru-RU" dirty="0">
                <a:solidFill>
                  <a:srgbClr val="002060"/>
                </a:solidFill>
              </a:rPr>
              <a:t>бюджету </a:t>
            </a:r>
            <a:r>
              <a:rPr lang="ru-RU" dirty="0" err="1">
                <a:solidFill>
                  <a:srgbClr val="002060"/>
                </a:solidFill>
              </a:rPr>
              <a:t>існують</a:t>
            </a:r>
            <a:r>
              <a:rPr lang="ru-RU" dirty="0">
                <a:solidFill>
                  <a:srgbClr val="002060"/>
                </a:solidFill>
              </a:rPr>
              <a:t>. </a:t>
            </a:r>
            <a:r>
              <a:rPr lang="ru-RU" dirty="0" err="1">
                <a:solidFill>
                  <a:srgbClr val="002060"/>
                </a:solidFill>
              </a:rPr>
              <a:t>Скільки</a:t>
            </a:r>
            <a:r>
              <a:rPr lang="ru-RU" dirty="0">
                <a:solidFill>
                  <a:srgbClr val="002060"/>
                </a:solidFill>
              </a:rPr>
              <a:t> </a:t>
            </a:r>
            <a:r>
              <a:rPr lang="ru-RU" dirty="0" err="1">
                <a:solidFill>
                  <a:srgbClr val="002060"/>
                </a:solidFill>
              </a:rPr>
              <a:t>користувачів</a:t>
            </a:r>
            <a:r>
              <a:rPr lang="ru-RU" dirty="0">
                <a:solidFill>
                  <a:srgbClr val="002060"/>
                </a:solidFill>
              </a:rPr>
              <a:t> </a:t>
            </a:r>
            <a:r>
              <a:rPr lang="ru-RU" dirty="0" err="1">
                <a:solidFill>
                  <a:srgbClr val="002060"/>
                </a:solidFill>
              </a:rPr>
              <a:t>послуговуються</a:t>
            </a:r>
            <a:r>
              <a:rPr lang="ru-RU" dirty="0">
                <a:solidFill>
                  <a:srgbClr val="002060"/>
                </a:solidFill>
              </a:rPr>
              <a:t> ними? </a:t>
            </a:r>
          </a:p>
        </p:txBody>
      </p:sp>
    </p:spTree>
    <p:extLst>
      <p:ext uri="{BB962C8B-B14F-4D97-AF65-F5344CB8AC3E}">
        <p14:creationId xmlns:p14="http://schemas.microsoft.com/office/powerpoint/2010/main" val="8638333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1475" y="657880"/>
            <a:ext cx="10325100" cy="5324535"/>
          </a:xfrm>
          <a:prstGeom prst="rect">
            <a:avLst/>
          </a:prstGeom>
        </p:spPr>
        <p:txBody>
          <a:bodyPr wrap="square">
            <a:spAutoFit/>
          </a:bodyPr>
          <a:lstStyle/>
          <a:p>
            <a:pPr algn="just"/>
            <a:r>
              <a:rPr lang="uk-UA" sz="2000" dirty="0" smtClean="0">
                <a:solidFill>
                  <a:srgbClr val="002060"/>
                </a:solidFill>
              </a:rPr>
              <a:t>Сім’я </a:t>
            </a:r>
            <a:r>
              <a:rPr lang="uk-UA" sz="2000" dirty="0">
                <a:solidFill>
                  <a:srgbClr val="002060"/>
                </a:solidFill>
              </a:rPr>
              <a:t>Коваленків складається з п’яти осіб: батько, мати, </a:t>
            </a:r>
            <a:r>
              <a:rPr lang="uk-UA" sz="2000" dirty="0" err="1" smtClean="0">
                <a:solidFill>
                  <a:srgbClr val="002060"/>
                </a:solidFill>
              </a:rPr>
              <a:t>дочка­студентка</a:t>
            </a:r>
            <a:r>
              <a:rPr lang="uk-UA" sz="2000" dirty="0">
                <a:solidFill>
                  <a:srgbClr val="002060"/>
                </a:solidFill>
              </a:rPr>
              <a:t>, два сини, 8 і 11 років, і бабуся. Вони проживають </a:t>
            </a:r>
            <a:r>
              <a:rPr lang="uk-UA" sz="2000" dirty="0" smtClean="0">
                <a:solidFill>
                  <a:srgbClr val="002060"/>
                </a:solidFill>
              </a:rPr>
              <a:t>у </a:t>
            </a:r>
            <a:r>
              <a:rPr lang="uk-UA" sz="2000" dirty="0">
                <a:solidFill>
                  <a:srgbClr val="002060"/>
                </a:solidFill>
              </a:rPr>
              <a:t>приватному будинку за містом.</a:t>
            </a:r>
          </a:p>
          <a:p>
            <a:pPr algn="just"/>
            <a:r>
              <a:rPr lang="uk-UA" sz="2000" dirty="0">
                <a:solidFill>
                  <a:srgbClr val="002060"/>
                </a:solidFill>
              </a:rPr>
              <a:t>Щомісячна  заробітна  платня  батьків  складає  46  тис.  грн.  Пенсія </a:t>
            </a:r>
            <a:r>
              <a:rPr lang="uk-UA" sz="2000" dirty="0" smtClean="0">
                <a:solidFill>
                  <a:srgbClr val="002060"/>
                </a:solidFill>
              </a:rPr>
              <a:t>бабусі </a:t>
            </a:r>
            <a:r>
              <a:rPr lang="uk-UA" sz="2000" dirty="0">
                <a:solidFill>
                  <a:srgbClr val="002060"/>
                </a:solidFill>
              </a:rPr>
              <a:t>— 8300 грн. Дочка отримує стипендію 2000 грн. У сім’ї є </a:t>
            </a:r>
            <a:r>
              <a:rPr lang="uk-UA" sz="2000" dirty="0" smtClean="0">
                <a:solidFill>
                  <a:srgbClr val="002060"/>
                </a:solidFill>
              </a:rPr>
              <a:t>земля, яку </a:t>
            </a:r>
            <a:r>
              <a:rPr lang="uk-UA" sz="2000" dirty="0">
                <a:solidFill>
                  <a:srgbClr val="002060"/>
                </a:solidFill>
              </a:rPr>
              <a:t>вони отримали в спадок і здають в оренду, за що отримують </a:t>
            </a:r>
            <a:r>
              <a:rPr lang="uk-UA" sz="2000" dirty="0" smtClean="0">
                <a:solidFill>
                  <a:srgbClr val="002060"/>
                </a:solidFill>
              </a:rPr>
              <a:t>щороку </a:t>
            </a:r>
            <a:r>
              <a:rPr lang="uk-UA" sz="2000" dirty="0">
                <a:solidFill>
                  <a:srgbClr val="002060"/>
                </a:solidFill>
              </a:rPr>
              <a:t>7000 грн. </a:t>
            </a:r>
            <a:endParaRPr lang="uk-UA" sz="2000" dirty="0" smtClean="0">
              <a:solidFill>
                <a:srgbClr val="002060"/>
              </a:solidFill>
            </a:endParaRPr>
          </a:p>
          <a:p>
            <a:pPr algn="just"/>
            <a:r>
              <a:rPr lang="uk-UA" sz="2000" dirty="0" smtClean="0">
                <a:solidFill>
                  <a:srgbClr val="002060"/>
                </a:solidFill>
              </a:rPr>
              <a:t>Щомісяця </a:t>
            </a:r>
            <a:r>
              <a:rPr lang="uk-UA" sz="2000" dirty="0">
                <a:solidFill>
                  <a:srgbClr val="002060"/>
                </a:solidFill>
              </a:rPr>
              <a:t>сім’я Коваленків на оплату комунальних послуг </a:t>
            </a:r>
            <a:r>
              <a:rPr lang="uk-UA" sz="2000" dirty="0" smtClean="0">
                <a:solidFill>
                  <a:srgbClr val="002060"/>
                </a:solidFill>
              </a:rPr>
              <a:t>витрачає </a:t>
            </a:r>
            <a:r>
              <a:rPr lang="uk-UA" sz="2000" dirty="0">
                <a:solidFill>
                  <a:srgbClr val="002060"/>
                </a:solidFill>
              </a:rPr>
              <a:t>4600 грн, на харчування — 8000 грн, на оплату гуртожитку </a:t>
            </a:r>
            <a:r>
              <a:rPr lang="uk-UA" sz="2000" dirty="0" smtClean="0">
                <a:solidFill>
                  <a:srgbClr val="002060"/>
                </a:solidFill>
              </a:rPr>
              <a:t>для </a:t>
            </a:r>
            <a:r>
              <a:rPr lang="uk-UA" sz="2000" dirty="0">
                <a:solidFill>
                  <a:srgbClr val="002060"/>
                </a:solidFill>
              </a:rPr>
              <a:t>дочки</a:t>
            </a:r>
            <a:r>
              <a:rPr lang="uk-UA" sz="2000" dirty="0" smtClean="0">
                <a:solidFill>
                  <a:srgbClr val="002060"/>
                </a:solidFill>
              </a:rPr>
              <a:t>­ студентки </a:t>
            </a:r>
            <a:r>
              <a:rPr lang="uk-UA" sz="2000" dirty="0">
                <a:solidFill>
                  <a:srgbClr val="002060"/>
                </a:solidFill>
              </a:rPr>
              <a:t>— 600 грн.</a:t>
            </a:r>
          </a:p>
          <a:p>
            <a:pPr algn="just"/>
            <a:r>
              <a:rPr lang="uk-UA" sz="2000" dirty="0">
                <a:solidFill>
                  <a:srgbClr val="002060"/>
                </a:solidFill>
              </a:rPr>
              <a:t>Щомісяця  на  кишенькові  витрати  старшому  синові  виділяють </a:t>
            </a:r>
            <a:r>
              <a:rPr lang="uk-UA" sz="2000" dirty="0" smtClean="0">
                <a:solidFill>
                  <a:srgbClr val="002060"/>
                </a:solidFill>
              </a:rPr>
              <a:t>400 </a:t>
            </a:r>
            <a:r>
              <a:rPr lang="uk-UA" sz="2000" dirty="0">
                <a:solidFill>
                  <a:srgbClr val="002060"/>
                </a:solidFill>
              </a:rPr>
              <a:t>грн. Сім’я збирає кошти на новий автомобіль. Зараз батьки </a:t>
            </a:r>
            <a:r>
              <a:rPr lang="uk-UA" sz="2000" dirty="0" smtClean="0">
                <a:solidFill>
                  <a:srgbClr val="002060"/>
                </a:solidFill>
              </a:rPr>
              <a:t>дістаються  </a:t>
            </a:r>
            <a:r>
              <a:rPr lang="uk-UA" sz="2000" dirty="0">
                <a:solidFill>
                  <a:srgbClr val="002060"/>
                </a:solidFill>
              </a:rPr>
              <a:t>до  роботи  автобусом,  що  за  п’ятиденного  робочого  тижня </a:t>
            </a:r>
            <a:r>
              <a:rPr lang="uk-UA" sz="2000" dirty="0" smtClean="0">
                <a:solidFill>
                  <a:srgbClr val="002060"/>
                </a:solidFill>
              </a:rPr>
              <a:t>в </a:t>
            </a:r>
            <a:r>
              <a:rPr lang="uk-UA" sz="2000" dirty="0">
                <a:solidFill>
                  <a:srgbClr val="002060"/>
                </a:solidFill>
              </a:rPr>
              <a:t>місяць становить 2400 грн. Бабуся постійно приймає таблетки, що </a:t>
            </a:r>
            <a:r>
              <a:rPr lang="uk-UA" sz="2000" dirty="0" smtClean="0">
                <a:solidFill>
                  <a:srgbClr val="002060"/>
                </a:solidFill>
              </a:rPr>
              <a:t>їй  </a:t>
            </a:r>
            <a:r>
              <a:rPr lang="uk-UA" sz="2000" dirty="0">
                <a:solidFill>
                  <a:srgbClr val="002060"/>
                </a:solidFill>
              </a:rPr>
              <a:t>призначив  лікар,  загальна  вартість  яких  щомісячно  становить </a:t>
            </a:r>
            <a:r>
              <a:rPr lang="uk-UA" sz="2000" dirty="0" smtClean="0">
                <a:solidFill>
                  <a:srgbClr val="002060"/>
                </a:solidFill>
              </a:rPr>
              <a:t>660 </a:t>
            </a:r>
            <a:r>
              <a:rPr lang="uk-UA" sz="2000" dirty="0">
                <a:solidFill>
                  <a:srgbClr val="002060"/>
                </a:solidFill>
              </a:rPr>
              <a:t>грн. Молодший син відвідує секцію футболу, за що потрібно </a:t>
            </a:r>
            <a:r>
              <a:rPr lang="uk-UA" sz="2000" dirty="0" smtClean="0">
                <a:solidFill>
                  <a:srgbClr val="002060"/>
                </a:solidFill>
              </a:rPr>
              <a:t>платити  </a:t>
            </a:r>
            <a:r>
              <a:rPr lang="uk-UA" sz="2000" dirty="0">
                <a:solidFill>
                  <a:srgbClr val="002060"/>
                </a:solidFill>
              </a:rPr>
              <a:t>400  грн  на  місяць,  а  старший  син  бере  щотижня  додатковий </a:t>
            </a:r>
            <a:r>
              <a:rPr lang="uk-UA" sz="2000" dirty="0" smtClean="0">
                <a:solidFill>
                  <a:srgbClr val="002060"/>
                </a:solidFill>
              </a:rPr>
              <a:t>урок </a:t>
            </a:r>
            <a:r>
              <a:rPr lang="uk-UA" sz="2000" dirty="0">
                <a:solidFill>
                  <a:srgbClr val="002060"/>
                </a:solidFill>
              </a:rPr>
              <a:t>з англійської мови, який коштує 200 грн. Цього місяця в </a:t>
            </a:r>
            <a:r>
              <a:rPr lang="uk-UA" sz="2000" dirty="0" smtClean="0">
                <a:solidFill>
                  <a:srgbClr val="002060"/>
                </a:solidFill>
              </a:rPr>
              <a:t>дитячому </a:t>
            </a:r>
            <a:r>
              <a:rPr lang="uk-UA" sz="2000" dirty="0">
                <a:solidFill>
                  <a:srgbClr val="002060"/>
                </a:solidFill>
              </a:rPr>
              <a:t>садку святкували День святого Миколая, і мама придбала </a:t>
            </a:r>
            <a:r>
              <a:rPr lang="uk-UA" sz="2000" dirty="0" smtClean="0">
                <a:solidFill>
                  <a:srgbClr val="002060"/>
                </a:solidFill>
              </a:rPr>
              <a:t>молодшому </a:t>
            </a:r>
            <a:r>
              <a:rPr lang="uk-UA" sz="2000" dirty="0">
                <a:solidFill>
                  <a:srgbClr val="002060"/>
                </a:solidFill>
              </a:rPr>
              <a:t>сину костюм за 550 грн та чобітки за 1200 грн, оскільки </a:t>
            </a:r>
            <a:r>
              <a:rPr lang="uk-UA" sz="2000" dirty="0" smtClean="0">
                <a:solidFill>
                  <a:srgbClr val="002060"/>
                </a:solidFill>
              </a:rPr>
              <a:t>старі </a:t>
            </a:r>
            <a:r>
              <a:rPr lang="uk-UA" sz="2000" dirty="0">
                <a:solidFill>
                  <a:srgbClr val="002060"/>
                </a:solidFill>
              </a:rPr>
              <a:t>зносилися. У грудні батьки отримали 13­ту зарплату, яка </a:t>
            </a:r>
            <a:r>
              <a:rPr lang="uk-UA" sz="2000" dirty="0" smtClean="0">
                <a:solidFill>
                  <a:srgbClr val="002060"/>
                </a:solidFill>
              </a:rPr>
              <a:t>загалом </a:t>
            </a:r>
            <a:r>
              <a:rPr lang="uk-UA" sz="2000" dirty="0">
                <a:solidFill>
                  <a:srgbClr val="002060"/>
                </a:solidFill>
              </a:rPr>
              <a:t>становила 42 тис. грн.</a:t>
            </a:r>
          </a:p>
        </p:txBody>
      </p:sp>
    </p:spTree>
    <p:extLst>
      <p:ext uri="{BB962C8B-B14F-4D97-AF65-F5344CB8AC3E}">
        <p14:creationId xmlns:p14="http://schemas.microsoft.com/office/powerpoint/2010/main" val="35771066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7964" y="310634"/>
            <a:ext cx="4507965" cy="584775"/>
          </a:xfrm>
          <a:prstGeom prst="rect">
            <a:avLst/>
          </a:prstGeom>
        </p:spPr>
        <p:txBody>
          <a:bodyPr wrap="none">
            <a:spAutoFit/>
          </a:bodyPr>
          <a:lstStyle/>
          <a:p>
            <a:r>
              <a:rPr lang="uk-UA" sz="3200" b="1" dirty="0">
                <a:solidFill>
                  <a:srgbClr val="0070C0"/>
                </a:solidFill>
              </a:rPr>
              <a:t>Коротко про головне </a:t>
            </a:r>
          </a:p>
        </p:txBody>
      </p:sp>
      <p:sp>
        <p:nvSpPr>
          <p:cNvPr id="3" name="Прямоугольник 2"/>
          <p:cNvSpPr/>
          <p:nvPr/>
        </p:nvSpPr>
        <p:spPr>
          <a:xfrm>
            <a:off x="657225" y="1720840"/>
            <a:ext cx="10372725" cy="2677656"/>
          </a:xfrm>
          <a:prstGeom prst="rect">
            <a:avLst/>
          </a:prstGeom>
        </p:spPr>
        <p:txBody>
          <a:bodyPr wrap="square">
            <a:spAutoFit/>
          </a:bodyPr>
          <a:lstStyle/>
          <a:p>
            <a:r>
              <a:rPr lang="uk-UA" sz="2400" dirty="0">
                <a:solidFill>
                  <a:srgbClr val="002060"/>
                </a:solidFill>
              </a:rPr>
              <a:t>Бюджет — це план доходів і витрат людини (сім’ї, бізнесу, </a:t>
            </a:r>
            <a:r>
              <a:rPr lang="uk-UA" sz="2400" dirty="0" smtClean="0">
                <a:solidFill>
                  <a:srgbClr val="002060"/>
                </a:solidFill>
              </a:rPr>
              <a:t>організації</a:t>
            </a:r>
            <a:r>
              <a:rPr lang="uk-UA" sz="2400" dirty="0">
                <a:solidFill>
                  <a:srgbClr val="002060"/>
                </a:solidFill>
              </a:rPr>
              <a:t>, держави тощо), що встановлюється на визначений період часу. </a:t>
            </a:r>
          </a:p>
          <a:p>
            <a:r>
              <a:rPr lang="uk-UA" sz="2400" dirty="0">
                <a:solidFill>
                  <a:srgbClr val="002060"/>
                </a:solidFill>
              </a:rPr>
              <a:t>Він ведеться для контролю над фінансовим станом задля зменшення </a:t>
            </a:r>
            <a:r>
              <a:rPr lang="uk-UA" sz="2400" dirty="0" smtClean="0">
                <a:solidFill>
                  <a:srgbClr val="002060"/>
                </a:solidFill>
              </a:rPr>
              <a:t>незапланованих </a:t>
            </a:r>
            <a:r>
              <a:rPr lang="uk-UA" sz="2400" dirty="0">
                <a:solidFill>
                  <a:srgbClr val="002060"/>
                </a:solidFill>
              </a:rPr>
              <a:t>витрат і виключення непотрібних</a:t>
            </a:r>
            <a:r>
              <a:rPr lang="uk-UA" sz="2400" dirty="0" smtClean="0">
                <a:solidFill>
                  <a:srgbClr val="002060"/>
                </a:solidFill>
              </a:rPr>
              <a:t>.</a:t>
            </a:r>
          </a:p>
          <a:p>
            <a:r>
              <a:rPr lang="uk-UA" sz="2400" dirty="0" smtClean="0">
                <a:solidFill>
                  <a:srgbClr val="002060"/>
                </a:solidFill>
              </a:rPr>
              <a:t>Бюджет </a:t>
            </a:r>
            <a:r>
              <a:rPr lang="uk-UA" sz="2400" dirty="0">
                <a:solidFill>
                  <a:srgbClr val="002060"/>
                </a:solidFill>
              </a:rPr>
              <a:t>може бути </a:t>
            </a:r>
            <a:r>
              <a:rPr lang="uk-UA" sz="2400" dirty="0" smtClean="0">
                <a:solidFill>
                  <a:srgbClr val="002060"/>
                </a:solidFill>
              </a:rPr>
              <a:t>дефіцитним</a:t>
            </a:r>
            <a:r>
              <a:rPr lang="uk-UA" sz="2400" dirty="0">
                <a:solidFill>
                  <a:srgbClr val="002060"/>
                </a:solidFill>
              </a:rPr>
              <a:t>, </a:t>
            </a:r>
            <a:r>
              <a:rPr lang="uk-UA" sz="2400" dirty="0" err="1">
                <a:solidFill>
                  <a:srgbClr val="002060"/>
                </a:solidFill>
              </a:rPr>
              <a:t>профіцитним</a:t>
            </a:r>
            <a:r>
              <a:rPr lang="uk-UA" sz="2400" dirty="0">
                <a:solidFill>
                  <a:srgbClr val="002060"/>
                </a:solidFill>
              </a:rPr>
              <a:t> і збалансованим</a:t>
            </a:r>
            <a:r>
              <a:rPr lang="uk-UA" sz="2400" dirty="0" smtClean="0">
                <a:solidFill>
                  <a:srgbClr val="002060"/>
                </a:solidFill>
              </a:rPr>
              <a:t>.</a:t>
            </a:r>
          </a:p>
          <a:p>
            <a:r>
              <a:rPr lang="uk-UA" sz="2400" dirty="0" smtClean="0">
                <a:solidFill>
                  <a:srgbClr val="002060"/>
                </a:solidFill>
              </a:rPr>
              <a:t>Для </a:t>
            </a:r>
            <a:r>
              <a:rPr lang="uk-UA" sz="2400" dirty="0">
                <a:solidFill>
                  <a:srgbClr val="002060"/>
                </a:solidFill>
              </a:rPr>
              <a:t>того щоб полегшити </a:t>
            </a:r>
            <a:r>
              <a:rPr lang="uk-UA" sz="2400" dirty="0" smtClean="0">
                <a:solidFill>
                  <a:srgbClr val="002060"/>
                </a:solidFill>
              </a:rPr>
              <a:t>завдання </a:t>
            </a:r>
            <a:r>
              <a:rPr lang="uk-UA" sz="2400" dirty="0">
                <a:solidFill>
                  <a:srgbClr val="002060"/>
                </a:solidFill>
              </a:rPr>
              <a:t>ведення бюджету, існує безліч спеціальних програм.</a:t>
            </a:r>
          </a:p>
        </p:txBody>
      </p:sp>
    </p:spTree>
    <p:extLst>
      <p:ext uri="{BB962C8B-B14F-4D97-AF65-F5344CB8AC3E}">
        <p14:creationId xmlns:p14="http://schemas.microsoft.com/office/powerpoint/2010/main" val="4273089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51004" y="162838"/>
            <a:ext cx="3781805" cy="584775"/>
          </a:xfrm>
          <a:prstGeom prst="rect">
            <a:avLst/>
          </a:prstGeom>
        </p:spPr>
        <p:txBody>
          <a:bodyPr wrap="none">
            <a:spAutoFit/>
          </a:bodyPr>
          <a:lstStyle/>
          <a:p>
            <a:r>
              <a:rPr lang="uk-UA" sz="3200" b="1" dirty="0">
                <a:solidFill>
                  <a:srgbClr val="0070C0"/>
                </a:solidFill>
              </a:rPr>
              <a:t>Перевіряємо себе</a:t>
            </a:r>
          </a:p>
        </p:txBody>
      </p:sp>
      <p:sp>
        <p:nvSpPr>
          <p:cNvPr id="3" name="Прямоугольник 2"/>
          <p:cNvSpPr/>
          <p:nvPr/>
        </p:nvSpPr>
        <p:spPr>
          <a:xfrm>
            <a:off x="357637" y="1535661"/>
            <a:ext cx="10796317" cy="1631216"/>
          </a:xfrm>
          <a:prstGeom prst="rect">
            <a:avLst/>
          </a:prstGeom>
        </p:spPr>
        <p:txBody>
          <a:bodyPr wrap="square">
            <a:spAutoFit/>
          </a:bodyPr>
          <a:lstStyle/>
          <a:p>
            <a:r>
              <a:rPr lang="uk-UA" sz="2000" dirty="0" smtClean="0">
                <a:solidFill>
                  <a:srgbClr val="002060"/>
                </a:solidFill>
              </a:rPr>
              <a:t>Перейшовши </a:t>
            </a:r>
            <a:r>
              <a:rPr lang="uk-UA" sz="2000" dirty="0">
                <a:solidFill>
                  <a:srgbClr val="002060"/>
                </a:solidFill>
              </a:rPr>
              <a:t>за посиланням або </a:t>
            </a:r>
            <a:r>
              <a:rPr lang="en-US" sz="2000" dirty="0">
                <a:solidFill>
                  <a:srgbClr val="002060"/>
                </a:solidFill>
              </a:rPr>
              <a:t>QR-</a:t>
            </a:r>
            <a:r>
              <a:rPr lang="uk-UA" sz="2000" dirty="0">
                <a:solidFill>
                  <a:srgbClr val="002060"/>
                </a:solidFill>
              </a:rPr>
              <a:t>кодом, ознайомтеся з </a:t>
            </a:r>
            <a:r>
              <a:rPr lang="uk-UA" sz="2000" dirty="0" smtClean="0">
                <a:solidFill>
                  <a:srgbClr val="002060"/>
                </a:solidFill>
              </a:rPr>
              <a:t>головними </a:t>
            </a:r>
            <a:r>
              <a:rPr lang="uk-UA" sz="2000" dirty="0">
                <a:solidFill>
                  <a:srgbClr val="002060"/>
                </a:solidFill>
              </a:rPr>
              <a:t>додатками для ведення бюджету. Поділіться і </a:t>
            </a:r>
            <a:r>
              <a:rPr lang="uk-UA" sz="2000" dirty="0" err="1">
                <a:solidFill>
                  <a:srgbClr val="002060"/>
                </a:solidFill>
              </a:rPr>
              <a:t>нформацією</a:t>
            </a:r>
            <a:r>
              <a:rPr lang="uk-UA" sz="2000" dirty="0">
                <a:solidFill>
                  <a:srgbClr val="002060"/>
                </a:solidFill>
              </a:rPr>
              <a:t> з </a:t>
            </a:r>
            <a:r>
              <a:rPr lang="uk-UA" sz="2000" dirty="0" smtClean="0">
                <a:solidFill>
                  <a:srgbClr val="002060"/>
                </a:solidFill>
              </a:rPr>
              <a:t>батьками</a:t>
            </a:r>
            <a:r>
              <a:rPr lang="uk-UA" sz="2000" dirty="0">
                <a:solidFill>
                  <a:srgbClr val="002060"/>
                </a:solidFill>
              </a:rPr>
              <a:t>. Можливо, і ваша сім’я </a:t>
            </a:r>
            <a:r>
              <a:rPr lang="uk-UA" sz="2000" dirty="0" err="1">
                <a:solidFill>
                  <a:srgbClr val="002060"/>
                </a:solidFill>
              </a:rPr>
              <a:t>обере</a:t>
            </a:r>
            <a:r>
              <a:rPr lang="uk-UA" sz="2000" dirty="0">
                <a:solidFill>
                  <a:srgbClr val="002060"/>
                </a:solidFill>
              </a:rPr>
              <a:t> один з них для </a:t>
            </a:r>
            <a:r>
              <a:rPr lang="uk-UA" sz="2000" dirty="0" smtClean="0">
                <a:solidFill>
                  <a:srgbClr val="002060"/>
                </a:solidFill>
              </a:rPr>
              <a:t>ведення </a:t>
            </a:r>
            <a:r>
              <a:rPr lang="uk-UA" sz="2000" dirty="0">
                <a:solidFill>
                  <a:srgbClr val="002060"/>
                </a:solidFill>
              </a:rPr>
              <a:t>бюджету</a:t>
            </a:r>
            <a:r>
              <a:rPr lang="uk-UA" sz="2000" dirty="0" smtClean="0">
                <a:solidFill>
                  <a:srgbClr val="002060"/>
                </a:solidFill>
              </a:rPr>
              <a:t>.</a:t>
            </a:r>
            <a:r>
              <a:rPr lang="ru-RU" sz="2000" dirty="0">
                <a:solidFill>
                  <a:srgbClr val="002060"/>
                </a:solidFill>
              </a:rPr>
              <a:t> </a:t>
            </a:r>
            <a:r>
              <a:rPr lang="en-US" sz="2000" dirty="0">
                <a:solidFill>
                  <a:srgbClr val="002060"/>
                </a:solidFill>
                <a:hlinkClick r:id="rId2"/>
              </a:rPr>
              <a:t>https://</a:t>
            </a:r>
            <a:r>
              <a:rPr lang="en-US" sz="2000" dirty="0" smtClean="0">
                <a:solidFill>
                  <a:srgbClr val="002060"/>
                </a:solidFill>
                <a:hlinkClick r:id="rId2"/>
              </a:rPr>
              <a:t>harazd.bank.gov.ua/article/finansove-planuvanna/finansovi-cili/finansi-u-smartfoni-mobilni-zastosunki-dla-planuvanna-budzetu</a:t>
            </a:r>
            <a:endParaRPr lang="uk-UA" sz="2000" dirty="0" smtClean="0">
              <a:solidFill>
                <a:srgbClr val="002060"/>
              </a:solidFill>
            </a:endParaRPr>
          </a:p>
          <a:p>
            <a:endParaRPr lang="ru-RU" sz="2000" dirty="0" smtClean="0">
              <a:solidFill>
                <a:srgbClr val="002060"/>
              </a:solidFill>
            </a:endParaRPr>
          </a:p>
        </p:txBody>
      </p:sp>
      <p:sp>
        <p:nvSpPr>
          <p:cNvPr id="5" name="Прямоугольник 4"/>
          <p:cNvSpPr/>
          <p:nvPr/>
        </p:nvSpPr>
        <p:spPr>
          <a:xfrm>
            <a:off x="689574" y="5641524"/>
            <a:ext cx="10464380" cy="707886"/>
          </a:xfrm>
          <a:prstGeom prst="rect">
            <a:avLst/>
          </a:prstGeom>
        </p:spPr>
        <p:txBody>
          <a:bodyPr wrap="square">
            <a:spAutoFit/>
          </a:bodyPr>
          <a:lstStyle/>
          <a:p>
            <a:r>
              <a:rPr lang="ru-RU" sz="2000" dirty="0" err="1">
                <a:solidFill>
                  <a:srgbClr val="002060"/>
                </a:solidFill>
              </a:rPr>
              <a:t>Що</a:t>
            </a:r>
            <a:r>
              <a:rPr lang="ru-RU" sz="2000" dirty="0">
                <a:solidFill>
                  <a:srgbClr val="002060"/>
                </a:solidFill>
              </a:rPr>
              <a:t> вам </a:t>
            </a:r>
            <a:r>
              <a:rPr lang="ru-RU" sz="2000" dirty="0" err="1">
                <a:solidFill>
                  <a:srgbClr val="002060"/>
                </a:solidFill>
              </a:rPr>
              <a:t>найкраще</a:t>
            </a:r>
            <a:r>
              <a:rPr lang="ru-RU" sz="2000" dirty="0">
                <a:solidFill>
                  <a:srgbClr val="002060"/>
                </a:solidFill>
              </a:rPr>
              <a:t> </a:t>
            </a:r>
            <a:r>
              <a:rPr lang="ru-RU" sz="2000" dirty="0" err="1">
                <a:solidFill>
                  <a:srgbClr val="002060"/>
                </a:solidFill>
              </a:rPr>
              <a:t>вдалося</a:t>
            </a:r>
            <a:r>
              <a:rPr lang="ru-RU" sz="2000" dirty="0">
                <a:solidFill>
                  <a:srgbClr val="002060"/>
                </a:solidFill>
              </a:rPr>
              <a:t> на </a:t>
            </a:r>
            <a:r>
              <a:rPr lang="ru-RU" sz="2000" dirty="0" err="1">
                <a:solidFill>
                  <a:srgbClr val="002060"/>
                </a:solidFill>
              </a:rPr>
              <a:t>уроці</a:t>
            </a:r>
            <a:r>
              <a:rPr lang="ru-RU" sz="2000" dirty="0">
                <a:solidFill>
                  <a:srgbClr val="002060"/>
                </a:solidFill>
              </a:rPr>
              <a:t>, а з </a:t>
            </a:r>
            <a:r>
              <a:rPr lang="ru-RU" sz="2000" dirty="0" err="1">
                <a:solidFill>
                  <a:srgbClr val="002060"/>
                </a:solidFill>
              </a:rPr>
              <a:t>чим</a:t>
            </a:r>
            <a:r>
              <a:rPr lang="ru-RU" sz="2000" dirty="0">
                <a:solidFill>
                  <a:srgbClr val="002060"/>
                </a:solidFill>
              </a:rPr>
              <a:t> </a:t>
            </a:r>
            <a:r>
              <a:rPr lang="ru-RU" sz="2000" dirty="0" err="1">
                <a:solidFill>
                  <a:srgbClr val="002060"/>
                </a:solidFill>
              </a:rPr>
              <a:t>виникли</a:t>
            </a:r>
            <a:r>
              <a:rPr lang="ru-RU" sz="2000" dirty="0">
                <a:solidFill>
                  <a:srgbClr val="002060"/>
                </a:solidFill>
              </a:rPr>
              <a:t> </a:t>
            </a:r>
            <a:r>
              <a:rPr lang="ru-RU" sz="2000" dirty="0" err="1">
                <a:solidFill>
                  <a:srgbClr val="002060"/>
                </a:solidFill>
              </a:rPr>
              <a:t>труднощі</a:t>
            </a:r>
            <a:r>
              <a:rPr lang="ru-RU" sz="2000" dirty="0">
                <a:solidFill>
                  <a:srgbClr val="002060"/>
                </a:solidFill>
              </a:rPr>
              <a:t>? Як </a:t>
            </a:r>
            <a:r>
              <a:rPr lang="ru-RU" sz="2000" dirty="0" err="1">
                <a:solidFill>
                  <a:srgbClr val="002060"/>
                </a:solidFill>
              </a:rPr>
              <a:t>отримані</a:t>
            </a:r>
            <a:r>
              <a:rPr lang="ru-RU" sz="2000" dirty="0">
                <a:solidFill>
                  <a:srgbClr val="002060"/>
                </a:solidFill>
              </a:rPr>
              <a:t> </a:t>
            </a:r>
            <a:r>
              <a:rPr lang="ru-RU" sz="2000" dirty="0" err="1">
                <a:solidFill>
                  <a:srgbClr val="002060"/>
                </a:solidFill>
              </a:rPr>
              <a:t>знання</a:t>
            </a:r>
            <a:r>
              <a:rPr lang="ru-RU" sz="2000" dirty="0">
                <a:solidFill>
                  <a:srgbClr val="002060"/>
                </a:solidFill>
              </a:rPr>
              <a:t> </a:t>
            </a:r>
            <a:r>
              <a:rPr lang="ru-RU" sz="2000" dirty="0" err="1">
                <a:solidFill>
                  <a:srgbClr val="002060"/>
                </a:solidFill>
              </a:rPr>
              <a:t>знадобляться</a:t>
            </a:r>
            <a:r>
              <a:rPr lang="ru-RU" sz="2000" dirty="0">
                <a:solidFill>
                  <a:srgbClr val="002060"/>
                </a:solidFill>
              </a:rPr>
              <a:t> вам у </a:t>
            </a:r>
            <a:r>
              <a:rPr lang="ru-RU" sz="2000" dirty="0" err="1">
                <a:solidFill>
                  <a:srgbClr val="002060"/>
                </a:solidFill>
              </a:rPr>
              <a:t>житті</a:t>
            </a:r>
            <a:r>
              <a:rPr lang="ru-RU" sz="2000" dirty="0">
                <a:solidFill>
                  <a:srgbClr val="002060"/>
                </a:solidFill>
              </a:rPr>
              <a:t>?</a:t>
            </a:r>
          </a:p>
        </p:txBody>
      </p:sp>
      <p:sp>
        <p:nvSpPr>
          <p:cNvPr id="6" name="Прямоугольник 5"/>
          <p:cNvSpPr/>
          <p:nvPr/>
        </p:nvSpPr>
        <p:spPr>
          <a:xfrm>
            <a:off x="1000959" y="745153"/>
            <a:ext cx="6531850" cy="369332"/>
          </a:xfrm>
          <a:prstGeom prst="rect">
            <a:avLst/>
          </a:prstGeom>
        </p:spPr>
        <p:txBody>
          <a:bodyPr wrap="square">
            <a:spAutoFit/>
          </a:bodyPr>
          <a:lstStyle/>
          <a:p>
            <a:r>
              <a:rPr lang="en-US" dirty="0">
                <a:hlinkClick r:id="rId3"/>
              </a:rPr>
              <a:t>https://</a:t>
            </a:r>
            <a:r>
              <a:rPr lang="en-US" dirty="0" smtClean="0">
                <a:hlinkClick r:id="rId3"/>
              </a:rPr>
              <a:t>wordwall.net/play/77728/347/448</a:t>
            </a:r>
            <a:endParaRPr lang="uk-UA" dirty="0" smtClean="0"/>
          </a:p>
        </p:txBody>
      </p:sp>
      <p:sp>
        <p:nvSpPr>
          <p:cNvPr id="8" name="Прямоугольник 7"/>
          <p:cNvSpPr/>
          <p:nvPr/>
        </p:nvSpPr>
        <p:spPr>
          <a:xfrm>
            <a:off x="1000959" y="1162089"/>
            <a:ext cx="5157181" cy="400110"/>
          </a:xfrm>
          <a:prstGeom prst="rect">
            <a:avLst/>
          </a:prstGeom>
        </p:spPr>
        <p:txBody>
          <a:bodyPr wrap="none">
            <a:spAutoFit/>
          </a:bodyPr>
          <a:lstStyle/>
          <a:p>
            <a:r>
              <a:rPr lang="en-US" sz="2000" dirty="0">
                <a:hlinkClick r:id="rId4"/>
              </a:rPr>
              <a:t>https://</a:t>
            </a:r>
            <a:r>
              <a:rPr lang="en-US" sz="2000" dirty="0" smtClean="0">
                <a:hlinkClick r:id="rId4"/>
              </a:rPr>
              <a:t>wordwall.net/play/77729/336/833</a:t>
            </a:r>
            <a:endParaRPr lang="uk-UA" sz="2000" dirty="0" smtClean="0"/>
          </a:p>
        </p:txBody>
      </p:sp>
      <p:pic>
        <p:nvPicPr>
          <p:cNvPr id="4" name="Рисунок 3"/>
          <p:cNvPicPr>
            <a:picLocks noChangeAspect="1"/>
          </p:cNvPicPr>
          <p:nvPr/>
        </p:nvPicPr>
        <p:blipFill>
          <a:blip r:embed="rId5"/>
          <a:stretch>
            <a:fillRect/>
          </a:stretch>
        </p:blipFill>
        <p:spPr>
          <a:xfrm>
            <a:off x="4171949" y="2869946"/>
            <a:ext cx="2676525" cy="2676525"/>
          </a:xfrm>
          <a:prstGeom prst="rect">
            <a:avLst/>
          </a:prstGeom>
        </p:spPr>
      </p:pic>
    </p:spTree>
    <p:extLst>
      <p:ext uri="{BB962C8B-B14F-4D97-AF65-F5344CB8AC3E}">
        <p14:creationId xmlns:p14="http://schemas.microsoft.com/office/powerpoint/2010/main" val="248374439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11286" y="386834"/>
            <a:ext cx="3321743" cy="584775"/>
          </a:xfrm>
          <a:prstGeom prst="rect">
            <a:avLst/>
          </a:prstGeom>
        </p:spPr>
        <p:txBody>
          <a:bodyPr wrap="none">
            <a:spAutoFit/>
          </a:bodyPr>
          <a:lstStyle/>
          <a:p>
            <a:r>
              <a:rPr lang="uk-UA" sz="3200" b="1" dirty="0">
                <a:solidFill>
                  <a:srgbClr val="0070C0"/>
                </a:solidFill>
              </a:rPr>
              <a:t>Думки в дорогу</a:t>
            </a:r>
          </a:p>
        </p:txBody>
      </p:sp>
      <p:sp>
        <p:nvSpPr>
          <p:cNvPr id="3" name="Прямоугольник 2"/>
          <p:cNvSpPr/>
          <p:nvPr/>
        </p:nvSpPr>
        <p:spPr>
          <a:xfrm>
            <a:off x="4295775" y="2439085"/>
            <a:ext cx="6096000" cy="954107"/>
          </a:xfrm>
          <a:prstGeom prst="rect">
            <a:avLst/>
          </a:prstGeom>
        </p:spPr>
        <p:txBody>
          <a:bodyPr>
            <a:spAutoFit/>
          </a:bodyPr>
          <a:lstStyle/>
          <a:p>
            <a:r>
              <a:rPr lang="ru-RU" sz="2800" b="1" i="1" dirty="0" err="1">
                <a:solidFill>
                  <a:srgbClr val="002060"/>
                </a:solidFill>
              </a:rPr>
              <a:t>Хто</a:t>
            </a:r>
            <a:r>
              <a:rPr lang="ru-RU" sz="2800" b="1" i="1" dirty="0">
                <a:solidFill>
                  <a:srgbClr val="002060"/>
                </a:solidFill>
              </a:rPr>
              <a:t> </a:t>
            </a:r>
            <a:r>
              <a:rPr lang="ru-RU" sz="2800" b="1" i="1" dirty="0" err="1">
                <a:solidFill>
                  <a:srgbClr val="002060"/>
                </a:solidFill>
              </a:rPr>
              <a:t>купує</a:t>
            </a:r>
            <a:r>
              <a:rPr lang="ru-RU" sz="2800" b="1" i="1" dirty="0">
                <a:solidFill>
                  <a:srgbClr val="002060"/>
                </a:solidFill>
              </a:rPr>
              <a:t> </a:t>
            </a:r>
            <a:r>
              <a:rPr lang="ru-RU" sz="2800" b="1" i="1" dirty="0" err="1">
                <a:solidFill>
                  <a:srgbClr val="002060"/>
                </a:solidFill>
              </a:rPr>
              <a:t>зайве</a:t>
            </a:r>
            <a:r>
              <a:rPr lang="ru-RU" sz="2800" b="1" i="1" dirty="0">
                <a:solidFill>
                  <a:srgbClr val="002060"/>
                </a:solidFill>
              </a:rPr>
              <a:t>, </a:t>
            </a:r>
            <a:r>
              <a:rPr lang="ru-RU" sz="2800" b="1" i="1" dirty="0" err="1">
                <a:solidFill>
                  <a:srgbClr val="002060"/>
                </a:solidFill>
              </a:rPr>
              <a:t>врешті-решт</a:t>
            </a:r>
            <a:r>
              <a:rPr lang="ru-RU" sz="2800" b="1" i="1" dirty="0">
                <a:solidFill>
                  <a:srgbClr val="002060"/>
                </a:solidFill>
              </a:rPr>
              <a:t> </a:t>
            </a:r>
          </a:p>
          <a:p>
            <a:r>
              <a:rPr lang="ru-RU" sz="2800" b="1" i="1" dirty="0" err="1">
                <a:solidFill>
                  <a:srgbClr val="002060"/>
                </a:solidFill>
              </a:rPr>
              <a:t>продає</a:t>
            </a:r>
            <a:r>
              <a:rPr lang="ru-RU" sz="2800" b="1" i="1" dirty="0">
                <a:solidFill>
                  <a:srgbClr val="002060"/>
                </a:solidFill>
              </a:rPr>
              <a:t> </a:t>
            </a:r>
            <a:r>
              <a:rPr lang="ru-RU" sz="2800" b="1" i="1" dirty="0" err="1">
                <a:solidFill>
                  <a:srgbClr val="002060"/>
                </a:solidFill>
              </a:rPr>
              <a:t>необхідне</a:t>
            </a:r>
            <a:r>
              <a:rPr lang="ru-RU" sz="2800" b="1" i="1" dirty="0">
                <a:solidFill>
                  <a:srgbClr val="002060"/>
                </a:solidFill>
              </a:rPr>
              <a:t>. </a:t>
            </a:r>
          </a:p>
        </p:txBody>
      </p:sp>
      <p:sp>
        <p:nvSpPr>
          <p:cNvPr id="4" name="Прямоугольник 3"/>
          <p:cNvSpPr/>
          <p:nvPr/>
        </p:nvSpPr>
        <p:spPr>
          <a:xfrm>
            <a:off x="2812434" y="3608440"/>
            <a:ext cx="7248524" cy="892552"/>
          </a:xfrm>
          <a:prstGeom prst="rect">
            <a:avLst/>
          </a:prstGeom>
        </p:spPr>
        <p:txBody>
          <a:bodyPr wrap="square">
            <a:spAutoFit/>
          </a:bodyPr>
          <a:lstStyle/>
          <a:p>
            <a:pPr algn="r"/>
            <a:r>
              <a:rPr lang="ru-RU" sz="2000" dirty="0" err="1">
                <a:solidFill>
                  <a:srgbClr val="002060"/>
                </a:solidFill>
              </a:rPr>
              <a:t>Бенджамін</a:t>
            </a:r>
            <a:r>
              <a:rPr lang="ru-RU" sz="2000" dirty="0">
                <a:solidFill>
                  <a:srgbClr val="002060"/>
                </a:solidFill>
              </a:rPr>
              <a:t> </a:t>
            </a:r>
            <a:r>
              <a:rPr lang="ru-RU" sz="2000" dirty="0" err="1">
                <a:solidFill>
                  <a:srgbClr val="002060"/>
                </a:solidFill>
              </a:rPr>
              <a:t>Франклін</a:t>
            </a:r>
            <a:r>
              <a:rPr lang="ru-RU" sz="2000" dirty="0">
                <a:solidFill>
                  <a:srgbClr val="002060"/>
                </a:solidFill>
              </a:rPr>
              <a:t>, </a:t>
            </a:r>
          </a:p>
          <a:p>
            <a:pPr algn="r"/>
            <a:r>
              <a:rPr lang="ru-RU" sz="1600" dirty="0">
                <a:solidFill>
                  <a:srgbClr val="002060"/>
                </a:solidFill>
              </a:rPr>
              <a:t>один </a:t>
            </a:r>
            <a:r>
              <a:rPr lang="ru-RU" sz="1600" dirty="0" err="1">
                <a:solidFill>
                  <a:srgbClr val="002060"/>
                </a:solidFill>
              </a:rPr>
              <a:t>із</a:t>
            </a:r>
            <a:r>
              <a:rPr lang="ru-RU" sz="1600" dirty="0">
                <a:solidFill>
                  <a:srgbClr val="002060"/>
                </a:solidFill>
              </a:rPr>
              <a:t> </a:t>
            </a:r>
            <a:r>
              <a:rPr lang="ru-RU" sz="1600" dirty="0" err="1">
                <a:solidFill>
                  <a:srgbClr val="002060"/>
                </a:solidFill>
              </a:rPr>
              <a:t>засновників</a:t>
            </a:r>
            <a:r>
              <a:rPr lang="ru-RU" sz="1600" dirty="0">
                <a:solidFill>
                  <a:srgbClr val="002060"/>
                </a:solidFill>
              </a:rPr>
              <a:t> США, </a:t>
            </a:r>
            <a:r>
              <a:rPr lang="ru-RU" sz="1600" dirty="0" err="1">
                <a:solidFill>
                  <a:srgbClr val="002060"/>
                </a:solidFill>
              </a:rPr>
              <a:t>політичний</a:t>
            </a:r>
            <a:r>
              <a:rPr lang="ru-RU" sz="1600" dirty="0">
                <a:solidFill>
                  <a:srgbClr val="002060"/>
                </a:solidFill>
              </a:rPr>
              <a:t> </a:t>
            </a:r>
            <a:r>
              <a:rPr lang="ru-RU" sz="1600" dirty="0" err="1">
                <a:solidFill>
                  <a:srgbClr val="002060"/>
                </a:solidFill>
              </a:rPr>
              <a:t>діяч</a:t>
            </a:r>
            <a:r>
              <a:rPr lang="ru-RU" sz="1600" dirty="0">
                <a:solidFill>
                  <a:srgbClr val="002060"/>
                </a:solidFill>
              </a:rPr>
              <a:t>, дипломат, </a:t>
            </a:r>
            <a:r>
              <a:rPr lang="ru-RU" sz="1600" dirty="0" err="1">
                <a:solidFill>
                  <a:srgbClr val="002060"/>
                </a:solidFill>
              </a:rPr>
              <a:t>науковець</a:t>
            </a:r>
            <a:r>
              <a:rPr lang="ru-RU" sz="1600" dirty="0">
                <a:solidFill>
                  <a:srgbClr val="002060"/>
                </a:solidFill>
              </a:rPr>
              <a:t>, </a:t>
            </a:r>
            <a:r>
              <a:rPr lang="ru-RU" sz="1600" dirty="0" err="1">
                <a:solidFill>
                  <a:srgbClr val="002060"/>
                </a:solidFill>
              </a:rPr>
              <a:t>письменник</a:t>
            </a:r>
            <a:r>
              <a:rPr lang="ru-RU" sz="1600" dirty="0">
                <a:solidFill>
                  <a:srgbClr val="002060"/>
                </a:solidFill>
              </a:rPr>
              <a:t>, </a:t>
            </a:r>
            <a:r>
              <a:rPr lang="ru-RU" sz="1600" dirty="0" err="1">
                <a:solidFill>
                  <a:srgbClr val="002060"/>
                </a:solidFill>
              </a:rPr>
              <a:t>журналіст</a:t>
            </a:r>
            <a:r>
              <a:rPr lang="ru-RU" sz="1600" dirty="0">
                <a:solidFill>
                  <a:srgbClr val="002060"/>
                </a:solidFill>
              </a:rPr>
              <a:t>, </a:t>
            </a:r>
            <a:r>
              <a:rPr lang="ru-RU" sz="1600" dirty="0" err="1">
                <a:solidFill>
                  <a:srgbClr val="002060"/>
                </a:solidFill>
              </a:rPr>
              <a:t>видавець</a:t>
            </a:r>
            <a:r>
              <a:rPr lang="ru-RU" sz="1600" dirty="0">
                <a:solidFill>
                  <a:srgbClr val="002060"/>
                </a:solidFill>
              </a:rPr>
              <a:t> </a:t>
            </a:r>
          </a:p>
        </p:txBody>
      </p:sp>
      <p:pic>
        <p:nvPicPr>
          <p:cNvPr id="5" name="Рисунок 4"/>
          <p:cNvPicPr>
            <a:picLocks noChangeAspect="1"/>
          </p:cNvPicPr>
          <p:nvPr/>
        </p:nvPicPr>
        <p:blipFill>
          <a:blip r:embed="rId2"/>
          <a:stretch>
            <a:fillRect/>
          </a:stretch>
        </p:blipFill>
        <p:spPr>
          <a:xfrm>
            <a:off x="538162" y="1335792"/>
            <a:ext cx="3571875" cy="4419600"/>
          </a:xfrm>
          <a:prstGeom prst="rect">
            <a:avLst/>
          </a:prstGeom>
        </p:spPr>
      </p:pic>
    </p:spTree>
    <p:extLst>
      <p:ext uri="{BB962C8B-B14F-4D97-AF65-F5344CB8AC3E}">
        <p14:creationId xmlns:p14="http://schemas.microsoft.com/office/powerpoint/2010/main" val="1291225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5745194" y="2903035"/>
            <a:ext cx="6377380" cy="3954965"/>
          </a:xfrm>
          <a:prstGeom prst="rect">
            <a:avLst/>
          </a:prstGeom>
        </p:spPr>
      </p:pic>
      <p:sp>
        <p:nvSpPr>
          <p:cNvPr id="2" name="Прямоугольник 1"/>
          <p:cNvSpPr/>
          <p:nvPr/>
        </p:nvSpPr>
        <p:spPr>
          <a:xfrm>
            <a:off x="289946" y="2069403"/>
            <a:ext cx="2892138" cy="461665"/>
          </a:xfrm>
          <a:prstGeom prst="rect">
            <a:avLst/>
          </a:prstGeom>
        </p:spPr>
        <p:txBody>
          <a:bodyPr wrap="none">
            <a:spAutoFit/>
          </a:bodyPr>
          <a:lstStyle/>
          <a:p>
            <a:r>
              <a:rPr lang="uk-UA" sz="2400" b="1" dirty="0" smtClean="0">
                <a:solidFill>
                  <a:srgbClr val="002060"/>
                </a:solidFill>
              </a:rPr>
              <a:t>2. </a:t>
            </a:r>
            <a:r>
              <a:rPr lang="uk-UA" sz="2000" b="1" dirty="0" smtClean="0">
                <a:solidFill>
                  <a:srgbClr val="002060"/>
                </a:solidFill>
              </a:rPr>
              <a:t>Фінансовий</a:t>
            </a:r>
            <a:r>
              <a:rPr lang="uk-UA" sz="2400" b="1" dirty="0" smtClean="0">
                <a:solidFill>
                  <a:srgbClr val="002060"/>
                </a:solidFill>
              </a:rPr>
              <a:t> геній</a:t>
            </a:r>
            <a:endParaRPr lang="uk-UA" sz="2400" b="1" dirty="0">
              <a:solidFill>
                <a:srgbClr val="002060"/>
              </a:solidFill>
            </a:endParaRPr>
          </a:p>
        </p:txBody>
      </p:sp>
      <p:sp>
        <p:nvSpPr>
          <p:cNvPr id="4" name="Прямоугольник 3"/>
          <p:cNvSpPr/>
          <p:nvPr/>
        </p:nvSpPr>
        <p:spPr>
          <a:xfrm>
            <a:off x="289946" y="2422400"/>
            <a:ext cx="9095117" cy="384721"/>
          </a:xfrm>
          <a:prstGeom prst="rect">
            <a:avLst/>
          </a:prstGeom>
        </p:spPr>
        <p:txBody>
          <a:bodyPr wrap="square">
            <a:spAutoFit/>
          </a:bodyPr>
          <a:lstStyle/>
          <a:p>
            <a:r>
              <a:rPr lang="ru-RU" sz="1900" dirty="0" err="1" smtClean="0">
                <a:solidFill>
                  <a:srgbClr val="002060"/>
                </a:solidFill>
              </a:rPr>
              <a:t>Уявіть</a:t>
            </a:r>
            <a:r>
              <a:rPr lang="ru-RU" sz="1900" dirty="0">
                <a:solidFill>
                  <a:srgbClr val="002060"/>
                </a:solidFill>
              </a:rPr>
              <a:t>, </a:t>
            </a:r>
            <a:r>
              <a:rPr lang="ru-RU" sz="1900" dirty="0" err="1">
                <a:solidFill>
                  <a:srgbClr val="002060"/>
                </a:solidFill>
              </a:rPr>
              <a:t>що</a:t>
            </a:r>
            <a:r>
              <a:rPr lang="ru-RU" sz="1900" dirty="0">
                <a:solidFill>
                  <a:srgbClr val="002060"/>
                </a:solidFill>
              </a:rPr>
              <a:t> </a:t>
            </a:r>
            <a:r>
              <a:rPr lang="ru-RU" sz="1900" dirty="0" err="1">
                <a:solidFill>
                  <a:srgbClr val="002060"/>
                </a:solidFill>
              </a:rPr>
              <a:t>витратна</a:t>
            </a:r>
            <a:r>
              <a:rPr lang="ru-RU" sz="1900" dirty="0">
                <a:solidFill>
                  <a:srgbClr val="002060"/>
                </a:solidFill>
              </a:rPr>
              <a:t> </a:t>
            </a:r>
            <a:r>
              <a:rPr lang="ru-RU" sz="1900" dirty="0" err="1">
                <a:solidFill>
                  <a:srgbClr val="002060"/>
                </a:solidFill>
              </a:rPr>
              <a:t>частина</a:t>
            </a:r>
            <a:r>
              <a:rPr lang="ru-RU" sz="1900" dirty="0">
                <a:solidFill>
                  <a:srgbClr val="002060"/>
                </a:solidFill>
              </a:rPr>
              <a:t> бюджету </a:t>
            </a:r>
            <a:r>
              <a:rPr lang="ru-RU" sz="1900" dirty="0" err="1">
                <a:solidFill>
                  <a:srgbClr val="002060"/>
                </a:solidFill>
              </a:rPr>
              <a:t>вашої</a:t>
            </a:r>
            <a:r>
              <a:rPr lang="ru-RU" sz="1900" dirty="0">
                <a:solidFill>
                  <a:srgbClr val="002060"/>
                </a:solidFill>
              </a:rPr>
              <a:t> </a:t>
            </a:r>
            <a:r>
              <a:rPr lang="ru-RU" sz="1900" dirty="0" err="1">
                <a:solidFill>
                  <a:srgbClr val="002060"/>
                </a:solidFill>
              </a:rPr>
              <a:t>сім’ї</a:t>
            </a:r>
            <a:r>
              <a:rPr lang="ru-RU" sz="1900" dirty="0">
                <a:solidFill>
                  <a:srgbClr val="002060"/>
                </a:solidFill>
              </a:rPr>
              <a:t> </a:t>
            </a:r>
            <a:r>
              <a:rPr lang="ru-RU" sz="1900" dirty="0" err="1">
                <a:solidFill>
                  <a:srgbClr val="002060"/>
                </a:solidFill>
              </a:rPr>
              <a:t>складається</a:t>
            </a:r>
            <a:r>
              <a:rPr lang="ru-RU" sz="1900" dirty="0">
                <a:solidFill>
                  <a:srgbClr val="002060"/>
                </a:solidFill>
              </a:rPr>
              <a:t> з таких статей:</a:t>
            </a:r>
          </a:p>
        </p:txBody>
      </p:sp>
      <p:sp>
        <p:nvSpPr>
          <p:cNvPr id="5" name="Прямоугольник 4"/>
          <p:cNvSpPr/>
          <p:nvPr/>
        </p:nvSpPr>
        <p:spPr>
          <a:xfrm>
            <a:off x="178053" y="3490205"/>
            <a:ext cx="6283132" cy="2031325"/>
          </a:xfrm>
          <a:prstGeom prst="rect">
            <a:avLst/>
          </a:prstGeom>
        </p:spPr>
        <p:txBody>
          <a:bodyPr wrap="square">
            <a:spAutoFit/>
          </a:bodyPr>
          <a:lstStyle/>
          <a:p>
            <a:r>
              <a:rPr lang="uk-UA" dirty="0" smtClean="0">
                <a:solidFill>
                  <a:srgbClr val="002060"/>
                </a:solidFill>
              </a:rPr>
              <a:t>2. У вас спільний сімейний бюджет, і хтось із членів вашої родини вирішив купити </a:t>
            </a:r>
            <a:r>
              <a:rPr lang="uk-UA" dirty="0" err="1" smtClean="0">
                <a:solidFill>
                  <a:srgbClr val="002060"/>
                </a:solidFill>
              </a:rPr>
              <a:t>кавомашину</a:t>
            </a:r>
            <a:r>
              <a:rPr lang="uk-UA" dirty="0" smtClean="0">
                <a:solidFill>
                  <a:srgbClr val="002060"/>
                </a:solidFill>
              </a:rPr>
              <a:t> та витратити на це в цьому місяці певну частину грошей. </a:t>
            </a:r>
          </a:p>
          <a:p>
            <a:r>
              <a:rPr lang="uk-UA" dirty="0" smtClean="0">
                <a:solidFill>
                  <a:srgbClr val="002060"/>
                </a:solidFill>
              </a:rPr>
              <a:t>Чи </a:t>
            </a:r>
            <a:r>
              <a:rPr lang="uk-UA" dirty="0">
                <a:solidFill>
                  <a:srgbClr val="002060"/>
                </a:solidFill>
              </a:rPr>
              <a:t>повинен він порадитися із сім’єю щодо цієї купівлі? Якби ви брали участь </a:t>
            </a:r>
            <a:r>
              <a:rPr lang="uk-UA" dirty="0" smtClean="0">
                <a:solidFill>
                  <a:srgbClr val="002060"/>
                </a:solidFill>
              </a:rPr>
              <a:t>у</a:t>
            </a:r>
            <a:r>
              <a:rPr lang="uk-UA" dirty="0">
                <a:solidFill>
                  <a:srgbClr val="002060"/>
                </a:solidFill>
              </a:rPr>
              <a:t> розмові із сім’єю на цю тему, як ви обґрунтовували б потребу в цій купівлі, </a:t>
            </a:r>
            <a:r>
              <a:rPr lang="uk-UA" dirty="0" smtClean="0">
                <a:solidFill>
                  <a:srgbClr val="002060"/>
                </a:solidFill>
              </a:rPr>
              <a:t>які</a:t>
            </a:r>
            <a:r>
              <a:rPr lang="uk-UA" dirty="0">
                <a:solidFill>
                  <a:srgbClr val="002060"/>
                </a:solidFill>
              </a:rPr>
              <a:t> аргументи наводили б? </a:t>
            </a:r>
          </a:p>
        </p:txBody>
      </p:sp>
      <p:sp>
        <p:nvSpPr>
          <p:cNvPr id="6" name="Прямоугольник 5"/>
          <p:cNvSpPr/>
          <p:nvPr/>
        </p:nvSpPr>
        <p:spPr>
          <a:xfrm>
            <a:off x="240150" y="2698453"/>
            <a:ext cx="5877690" cy="923330"/>
          </a:xfrm>
          <a:prstGeom prst="rect">
            <a:avLst/>
          </a:prstGeom>
        </p:spPr>
        <p:txBody>
          <a:bodyPr wrap="square">
            <a:spAutoFit/>
          </a:bodyPr>
          <a:lstStyle/>
          <a:p>
            <a:r>
              <a:rPr lang="ru-RU" dirty="0">
                <a:solidFill>
                  <a:srgbClr val="002060"/>
                </a:solidFill>
              </a:rPr>
              <a:t> 1. </a:t>
            </a:r>
            <a:r>
              <a:rPr lang="uk-UA" dirty="0" smtClean="0">
                <a:solidFill>
                  <a:srgbClr val="002060"/>
                </a:solidFill>
              </a:rPr>
              <a:t>Який  </a:t>
            </a:r>
            <a:r>
              <a:rPr lang="uk-UA" dirty="0">
                <a:solidFill>
                  <a:srgbClr val="002060"/>
                </a:solidFill>
              </a:rPr>
              <a:t>дохід  має  бути  у  вашої  родини  щомісяця,  щоб  заощаджувати  5  % від суми доходів</a:t>
            </a:r>
            <a:r>
              <a:rPr lang="uk-UA" dirty="0" smtClean="0">
                <a:solidFill>
                  <a:srgbClr val="002060"/>
                </a:solidFill>
              </a:rPr>
              <a:t>?</a:t>
            </a:r>
            <a:endParaRPr lang="uk-UA" dirty="0">
              <a:solidFill>
                <a:srgbClr val="002060"/>
              </a:solidFill>
            </a:endParaRPr>
          </a:p>
        </p:txBody>
      </p:sp>
      <p:sp>
        <p:nvSpPr>
          <p:cNvPr id="7" name="Заголовок 1"/>
          <p:cNvSpPr txBox="1">
            <a:spLocks/>
          </p:cNvSpPr>
          <p:nvPr/>
        </p:nvSpPr>
        <p:spPr>
          <a:xfrm>
            <a:off x="3178995" y="172210"/>
            <a:ext cx="5274892" cy="649857"/>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k-UA" b="1" dirty="0" smtClean="0">
                <a:solidFill>
                  <a:srgbClr val="0070C0"/>
                </a:solidFill>
              </a:rPr>
              <a:t>Домашнє завдання</a:t>
            </a:r>
            <a:endParaRPr lang="uk-UA" b="1" dirty="0">
              <a:solidFill>
                <a:srgbClr val="0070C0"/>
              </a:solidFill>
            </a:endParaRPr>
          </a:p>
        </p:txBody>
      </p:sp>
      <p:sp>
        <p:nvSpPr>
          <p:cNvPr id="8" name="Прямоугольник 7"/>
          <p:cNvSpPr/>
          <p:nvPr/>
        </p:nvSpPr>
        <p:spPr>
          <a:xfrm>
            <a:off x="365184" y="854375"/>
            <a:ext cx="11151080" cy="1107996"/>
          </a:xfrm>
          <a:prstGeom prst="rect">
            <a:avLst/>
          </a:prstGeom>
        </p:spPr>
        <p:txBody>
          <a:bodyPr wrap="square">
            <a:spAutoFit/>
          </a:bodyPr>
          <a:lstStyle/>
          <a:p>
            <a:r>
              <a:rPr lang="uk-UA" sz="2200" dirty="0" smtClean="0">
                <a:solidFill>
                  <a:srgbClr val="002060"/>
                </a:solidFill>
              </a:rPr>
              <a:t>1. Складіть  </a:t>
            </a:r>
            <a:r>
              <a:rPr lang="uk-UA" sz="2200" dirty="0">
                <a:solidFill>
                  <a:srgbClr val="002060"/>
                </a:solidFill>
              </a:rPr>
              <a:t>бюджет  на  тиждень,  ураховуючи  всі  свої  доходи  та  витрати. Спробуйте дотримуватися цього бюджету та наприкінці тижня оцініть, наскільки успішно вам удалося заощадити.</a:t>
            </a:r>
          </a:p>
        </p:txBody>
      </p:sp>
    </p:spTree>
    <p:extLst>
      <p:ext uri="{BB962C8B-B14F-4D97-AF65-F5344CB8AC3E}">
        <p14:creationId xmlns:p14="http://schemas.microsoft.com/office/powerpoint/2010/main" val="3177708864"/>
      </p:ext>
    </p:extLst>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874</TotalTime>
  <Words>2972</Words>
  <Application>Microsoft Office PowerPoint</Application>
  <PresentationFormat>Широкоэкранный</PresentationFormat>
  <Paragraphs>247</Paragraphs>
  <Slides>42</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42</vt:i4>
      </vt:variant>
    </vt:vector>
  </HeadingPairs>
  <TitlesOfParts>
    <vt:vector size="51" baseType="lpstr">
      <vt:lpstr>Arial</vt:lpstr>
      <vt:lpstr>Bahnschrift</vt:lpstr>
      <vt:lpstr>Calibri</vt:lpstr>
      <vt:lpstr>Roboto</vt:lpstr>
      <vt:lpstr>Times New Roman</vt:lpstr>
      <vt:lpstr>Trebuchet MS</vt:lpstr>
      <vt:lpstr>Verdana</vt:lpstr>
      <vt:lpstr>Wingdings 3</vt:lpstr>
      <vt:lpstr>Грань</vt:lpstr>
      <vt:lpstr>  Сімейний бюджет: як управляти ним у сучасному  суспільстві </vt:lpstr>
      <vt:lpstr>Бертольд Ауербах, німецький письменник єврейського походження</vt:lpstr>
      <vt:lpstr>Презентация PowerPoint</vt:lpstr>
      <vt:lpstr>Презентация PowerPoint</vt:lpstr>
      <vt:lpstr>Презентация PowerPoint</vt:lpstr>
      <vt:lpstr>Презентация PowerPoint</vt:lpstr>
      <vt:lpstr>Диверсифікація доходів (з лат. diversicatio — «різноманіття») — отримання грошових надходжень із декількох джерел. </vt:lpstr>
      <vt:lpstr>Презентация PowerPoint</vt:lpstr>
      <vt:lpstr>Особистий бюджет або сімейний бюджет - це фінансовий план, який підсумовує доходи і витрати родини за певний період часу. </vt:lpstr>
      <vt:lpstr>Завдання </vt:lpstr>
      <vt:lpstr>Презентация PowerPoint</vt:lpstr>
      <vt:lpstr>Є декілька способів ведення особистого (сімейного) бюджету, які умовно можна представити таким чином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Метод конвертів</vt:lpstr>
      <vt:lpstr>Презентация PowerPoint</vt:lpstr>
      <vt:lpstr>Презентация PowerPoint</vt:lpstr>
      <vt:lpstr>Презентация PowerPoint</vt:lpstr>
      <vt:lpstr>Метод «Заплати собі першому» </vt:lpstr>
      <vt:lpstr>Метод 50-30-20 </vt:lpstr>
      <vt:lpstr>Фінансові цілі сім’ї повинні бути такими:</vt:lpstr>
      <vt:lpstr>Різні сім’ї мають різний бюджет, оскільки доходи й витрати в усіх різні  Але  є  сім’ї,  які  мають  приблизно  однакові  доходи, а живуть по­різному. Одні ледь дотягують до наступної зарплати та навіть часто беруть у борг. У інших вистачає на все потрібне, вони навіть можуть заощаджувати гроші на відпочинок чи великі покупки.</vt:lpstr>
      <vt:lpstr>Обговорюємо</vt:lpstr>
      <vt:lpstr>Цікавий факт  Згідно  зі  світським  і  діловим  етикетами,  не  рекомендується дарувати надто дорогі подарунки. У першому випадку можна скористатися європейською  рекомендацією  —  вартість  подарунка  має становити близько 5 % від передбачуваного доходу того, кому дарують.  У другому випадку головне, щоб подарунок був якісним, оригінальним та індивідуальним. Ці обмеження не поширюються на родичів і близьких людей. </vt:lpstr>
      <vt:lpstr>Розв’язуємо проблему</vt:lpstr>
      <vt:lpstr>Який буває бюджет </vt:lpstr>
      <vt:lpstr>Презентация PowerPoint</vt:lpstr>
      <vt:lpstr>Обговорюємо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Як збирати гроші на мрії</dc:title>
  <dc:creator>Аудиторія 306</dc:creator>
  <cp:lastModifiedBy>Учетная запись Майкрософт</cp:lastModifiedBy>
  <cp:revision>79</cp:revision>
  <dcterms:created xsi:type="dcterms:W3CDTF">2019-01-22T13:20:56Z</dcterms:created>
  <dcterms:modified xsi:type="dcterms:W3CDTF">2024-11-18T23:38:10Z</dcterms:modified>
</cp:coreProperties>
</file>