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3"/>
    <p:sldId id="257" r:id="rId64"/>
    <p:sldId id="258" r:id="rId65"/>
    <p:sldId id="259" r:id="rId66"/>
    <p:sldId id="260" r:id="rId67"/>
    <p:sldId id="261" r:id="rId68"/>
    <p:sldId id="262" r:id="rId69"/>
    <p:sldId id="263" r:id="rId70"/>
    <p:sldId id="264" r:id="rId71"/>
    <p:sldId id="265" r:id="rId72"/>
    <p:sldId id="266" r:id="rId73"/>
    <p:sldId id="267" r:id="rId74"/>
    <p:sldId id="268" r:id="rId75"/>
    <p:sldId id="269" r:id="rId76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PT Serif" charset="1" panose="020A0603040505020204"/>
      <p:regular r:id="rId10"/>
    </p:embeddedFont>
    <p:embeddedFont>
      <p:font typeface="PT Serif Bold" charset="1" panose="020A0703040505020204"/>
      <p:regular r:id="rId11"/>
    </p:embeddedFont>
    <p:embeddedFont>
      <p:font typeface="PT Serif Italics" charset="1" panose="020A0603040505090204"/>
      <p:regular r:id="rId12"/>
    </p:embeddedFont>
    <p:embeddedFont>
      <p:font typeface="PT Serif Bold Italics" charset="1" panose="020A0703040505090204"/>
      <p:regular r:id="rId13"/>
    </p:embeddedFont>
    <p:embeddedFont>
      <p:font typeface="Waldemar" charset="1" panose="00000000000000000000"/>
      <p:regular r:id="rId14"/>
    </p:embeddedFont>
    <p:embeddedFont>
      <p:font typeface="Waldemar Italics" charset="1" panose="00000000000000000000"/>
      <p:regular r:id="rId15"/>
    </p:embeddedFont>
    <p:embeddedFont>
      <p:font typeface="Nadira" charset="1" panose="00000500000000000000"/>
      <p:regular r:id="rId16"/>
    </p:embeddedFont>
    <p:embeddedFont>
      <p:font typeface="Nadira Bold" charset="1" panose="00000700000000000000"/>
      <p:regular r:id="rId17"/>
    </p:embeddedFont>
    <p:embeddedFont>
      <p:font typeface="Cave Age" charset="1" panose="00000500000000000000"/>
      <p:regular r:id="rId18"/>
    </p:embeddedFont>
    <p:embeddedFont>
      <p:font typeface="Cave Age Italics" charset="1" panose="00000500000000000000"/>
      <p:regular r:id="rId19"/>
    </p:embeddedFont>
    <p:embeddedFont>
      <p:font typeface="Comic Sans" charset="1" panose="03000702030302020204"/>
      <p:regular r:id="rId20"/>
    </p:embeddedFont>
    <p:embeddedFont>
      <p:font typeface="Comic Sans Bold" charset="1" panose="03000902030302020204"/>
      <p:regular r:id="rId21"/>
    </p:embeddedFont>
    <p:embeddedFont>
      <p:font typeface="Comic Sans Italics" charset="1" panose="03000702030302060204"/>
      <p:regular r:id="rId22"/>
    </p:embeddedFont>
    <p:embeddedFont>
      <p:font typeface="Comic Sans Bold Italics" charset="1" panose="03000902030302060204"/>
      <p:regular r:id="rId23"/>
    </p:embeddedFont>
    <p:embeddedFont>
      <p:font typeface="Gaegu" charset="1" panose="00000000000000000000"/>
      <p:regular r:id="rId24"/>
    </p:embeddedFont>
    <p:embeddedFont>
      <p:font typeface="Gaegu Bold" charset="1" panose="00000000000000000000"/>
      <p:regular r:id="rId25"/>
    </p:embeddedFont>
    <p:embeddedFont>
      <p:font typeface="Gaegu Light" charset="1" panose="00000000000000000000"/>
      <p:regular r:id="rId26"/>
    </p:embeddedFont>
    <p:embeddedFont>
      <p:font typeface="Noto Serif Display" charset="1" panose="02020502080505020204"/>
      <p:regular r:id="rId27"/>
    </p:embeddedFont>
    <p:embeddedFont>
      <p:font typeface="Noto Serif Display Bold" charset="1" panose="02020802080505020204"/>
      <p:regular r:id="rId28"/>
    </p:embeddedFont>
    <p:embeddedFont>
      <p:font typeface="Noto Serif Display Italics" charset="1" panose="02020502080505090204"/>
      <p:regular r:id="rId29"/>
    </p:embeddedFont>
    <p:embeddedFont>
      <p:font typeface="Noto Serif Display Bold Italics" charset="1" panose="02020802080505090204"/>
      <p:regular r:id="rId30"/>
    </p:embeddedFont>
    <p:embeddedFont>
      <p:font typeface="Noto Serif Display Thin" charset="1" panose="02020202080505020204"/>
      <p:regular r:id="rId31"/>
    </p:embeddedFont>
    <p:embeddedFont>
      <p:font typeface="Noto Serif Display Thin Italics" charset="1" panose="02020202080505090204"/>
      <p:regular r:id="rId32"/>
    </p:embeddedFont>
    <p:embeddedFont>
      <p:font typeface="Noto Serif Display Extra-Light" charset="1" panose="02020302080505020204"/>
      <p:regular r:id="rId33"/>
    </p:embeddedFont>
    <p:embeddedFont>
      <p:font typeface="Noto Serif Display Extra-Light Italics" charset="1" panose="02020302080505090204"/>
      <p:regular r:id="rId34"/>
    </p:embeddedFont>
    <p:embeddedFont>
      <p:font typeface="Noto Serif Display Light" charset="1" panose="02020402080505020204"/>
      <p:regular r:id="rId35"/>
    </p:embeddedFont>
    <p:embeddedFont>
      <p:font typeface="Noto Serif Display Light Italics" charset="1" panose="02020402080505090204"/>
      <p:regular r:id="rId36"/>
    </p:embeddedFont>
    <p:embeddedFont>
      <p:font typeface="Noto Serif Display Medium" charset="1" panose="02020602080505020204"/>
      <p:regular r:id="rId37"/>
    </p:embeddedFont>
    <p:embeddedFont>
      <p:font typeface="Noto Serif Display Medium Italics" charset="1" panose="02020602080505090204"/>
      <p:regular r:id="rId38"/>
    </p:embeddedFont>
    <p:embeddedFont>
      <p:font typeface="Noto Serif Display Semi-Bold" charset="1" panose="02020702080505020204"/>
      <p:regular r:id="rId39"/>
    </p:embeddedFont>
    <p:embeddedFont>
      <p:font typeface="Noto Serif Display Semi-Bold Italics" charset="1" panose="02020702080505090204"/>
      <p:regular r:id="rId40"/>
    </p:embeddedFont>
    <p:embeddedFont>
      <p:font typeface="Noto Serif Display Ultra-Bold" charset="1" panose="02020902080505020204"/>
      <p:regular r:id="rId41"/>
    </p:embeddedFont>
    <p:embeddedFont>
      <p:font typeface="Noto Serif Display Ultra-Bold Italics" charset="1" panose="02020902080505090204"/>
      <p:regular r:id="rId42"/>
    </p:embeddedFont>
    <p:embeddedFont>
      <p:font typeface="Noto Serif Display Heavy" charset="1" panose="02020A02080505020204"/>
      <p:regular r:id="rId43"/>
    </p:embeddedFont>
    <p:embeddedFont>
      <p:font typeface="Noto Serif Display Heavy Italics" charset="1" panose="02020A02080505090204"/>
      <p:regular r:id="rId44"/>
    </p:embeddedFont>
    <p:embeddedFont>
      <p:font typeface="Montserrat" charset="1" panose="00000500000000000000"/>
      <p:regular r:id="rId45"/>
    </p:embeddedFont>
    <p:embeddedFont>
      <p:font typeface="Montserrat Bold" charset="1" panose="00000800000000000000"/>
      <p:regular r:id="rId46"/>
    </p:embeddedFont>
    <p:embeddedFont>
      <p:font typeface="Montserrat Italics" charset="1" panose="00000500000000000000"/>
      <p:regular r:id="rId47"/>
    </p:embeddedFont>
    <p:embeddedFont>
      <p:font typeface="Montserrat Bold Italics" charset="1" panose="00000800000000000000"/>
      <p:regular r:id="rId48"/>
    </p:embeddedFont>
    <p:embeddedFont>
      <p:font typeface="Montserrat Thin" charset="1" panose="00000300000000000000"/>
      <p:regular r:id="rId49"/>
    </p:embeddedFont>
    <p:embeddedFont>
      <p:font typeface="Montserrat Thin Italics" charset="1" panose="00000300000000000000"/>
      <p:regular r:id="rId50"/>
    </p:embeddedFont>
    <p:embeddedFont>
      <p:font typeface="Montserrat Extra-Light" charset="1" panose="00000300000000000000"/>
      <p:regular r:id="rId51"/>
    </p:embeddedFont>
    <p:embeddedFont>
      <p:font typeface="Montserrat Extra-Light Italics" charset="1" panose="00000300000000000000"/>
      <p:regular r:id="rId52"/>
    </p:embeddedFont>
    <p:embeddedFont>
      <p:font typeface="Montserrat Light" charset="1" panose="00000400000000000000"/>
      <p:regular r:id="rId53"/>
    </p:embeddedFont>
    <p:embeddedFont>
      <p:font typeface="Montserrat Light Italics" charset="1" panose="00000400000000000000"/>
      <p:regular r:id="rId54"/>
    </p:embeddedFont>
    <p:embeddedFont>
      <p:font typeface="Montserrat Medium" charset="1" panose="00000600000000000000"/>
      <p:regular r:id="rId55"/>
    </p:embeddedFont>
    <p:embeddedFont>
      <p:font typeface="Montserrat Medium Italics" charset="1" panose="00000600000000000000"/>
      <p:regular r:id="rId56"/>
    </p:embeddedFont>
    <p:embeddedFont>
      <p:font typeface="Montserrat Semi-Bold" charset="1" panose="00000700000000000000"/>
      <p:regular r:id="rId57"/>
    </p:embeddedFont>
    <p:embeddedFont>
      <p:font typeface="Montserrat Semi-Bold Italics" charset="1" panose="00000700000000000000"/>
      <p:regular r:id="rId58"/>
    </p:embeddedFont>
    <p:embeddedFont>
      <p:font typeface="Montserrat Ultra-Bold" charset="1" panose="00000900000000000000"/>
      <p:regular r:id="rId59"/>
    </p:embeddedFont>
    <p:embeddedFont>
      <p:font typeface="Montserrat Ultra-Bold Italics" charset="1" panose="00000900000000000000"/>
      <p:regular r:id="rId60"/>
    </p:embeddedFont>
    <p:embeddedFont>
      <p:font typeface="Montserrat Heavy" charset="1" panose="00000A00000000000000"/>
      <p:regular r:id="rId61"/>
    </p:embeddedFont>
    <p:embeddedFont>
      <p:font typeface="Montserrat Heavy Italics" charset="1" panose="00000A00000000000000"/>
      <p:regular r:id="rId6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fonts/font56.fntdata" Type="http://schemas.openxmlformats.org/officeDocument/2006/relationships/font"/><Relationship Id="rId57" Target="fonts/font57.fntdata" Type="http://schemas.openxmlformats.org/officeDocument/2006/relationships/font"/><Relationship Id="rId58" Target="fonts/font58.fntdata" Type="http://schemas.openxmlformats.org/officeDocument/2006/relationships/font"/><Relationship Id="rId59" Target="fonts/font59.fntdata" Type="http://schemas.openxmlformats.org/officeDocument/2006/relationships/font"/><Relationship Id="rId6" Target="fonts/font6.fntdata" Type="http://schemas.openxmlformats.org/officeDocument/2006/relationships/font"/><Relationship Id="rId60" Target="fonts/font60.fntdata" Type="http://schemas.openxmlformats.org/officeDocument/2006/relationships/font"/><Relationship Id="rId61" Target="fonts/font61.fntdata" Type="http://schemas.openxmlformats.org/officeDocument/2006/relationships/font"/><Relationship Id="rId62" Target="fonts/font62.fntdata" Type="http://schemas.openxmlformats.org/officeDocument/2006/relationships/font"/><Relationship Id="rId63" Target="slides/slide1.xml" Type="http://schemas.openxmlformats.org/officeDocument/2006/relationships/slide"/><Relationship Id="rId64" Target="slides/slide2.xml" Type="http://schemas.openxmlformats.org/officeDocument/2006/relationships/slide"/><Relationship Id="rId65" Target="slides/slide3.xml" Type="http://schemas.openxmlformats.org/officeDocument/2006/relationships/slide"/><Relationship Id="rId66" Target="slides/slide4.xml" Type="http://schemas.openxmlformats.org/officeDocument/2006/relationships/slide"/><Relationship Id="rId67" Target="slides/slide5.xml" Type="http://schemas.openxmlformats.org/officeDocument/2006/relationships/slide"/><Relationship Id="rId68" Target="slides/slide6.xml" Type="http://schemas.openxmlformats.org/officeDocument/2006/relationships/slide"/><Relationship Id="rId69" Target="slides/slide7.xml" Type="http://schemas.openxmlformats.org/officeDocument/2006/relationships/slide"/><Relationship Id="rId7" Target="fonts/font7.fntdata" Type="http://schemas.openxmlformats.org/officeDocument/2006/relationships/font"/><Relationship Id="rId70" Target="slides/slide8.xml" Type="http://schemas.openxmlformats.org/officeDocument/2006/relationships/slide"/><Relationship Id="rId71" Target="slides/slide9.xml" Type="http://schemas.openxmlformats.org/officeDocument/2006/relationships/slide"/><Relationship Id="rId72" Target="slides/slide10.xml" Type="http://schemas.openxmlformats.org/officeDocument/2006/relationships/slide"/><Relationship Id="rId73" Target="slides/slide11.xml" Type="http://schemas.openxmlformats.org/officeDocument/2006/relationships/slide"/><Relationship Id="rId74" Target="slides/slide12.xml" Type="http://schemas.openxmlformats.org/officeDocument/2006/relationships/slide"/><Relationship Id="rId75" Target="slides/slide13.xml" Type="http://schemas.openxmlformats.org/officeDocument/2006/relationships/slide"/><Relationship Id="rId76" Target="slides/slide14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23.png" Type="http://schemas.openxmlformats.org/officeDocument/2006/relationships/image"/><Relationship Id="rId5" Target="../media/image24.svg" Type="http://schemas.openxmlformats.org/officeDocument/2006/relationships/image"/><Relationship Id="rId6" Target="../media/image25.png" Type="http://schemas.openxmlformats.org/officeDocument/2006/relationships/image"/><Relationship Id="rId7" Target="../media/image26.png" Type="http://schemas.openxmlformats.org/officeDocument/2006/relationships/image"/><Relationship Id="rId8" Target="../media/image27.sv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38.png" Type="http://schemas.openxmlformats.org/officeDocument/2006/relationships/image"/><Relationship Id="rId13" Target="../media/image39.sv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30.png" Type="http://schemas.openxmlformats.org/officeDocument/2006/relationships/image"/><Relationship Id="rId5" Target="../media/image31.svg" Type="http://schemas.openxmlformats.org/officeDocument/2006/relationships/image"/><Relationship Id="rId6" Target="../media/image32.png" Type="http://schemas.openxmlformats.org/officeDocument/2006/relationships/image"/><Relationship Id="rId7" Target="../media/image33.pn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42.png" Type="http://schemas.openxmlformats.org/officeDocument/2006/relationships/image"/><Relationship Id="rId13" Target="../media/image43.png" Type="http://schemas.openxmlformats.org/officeDocument/2006/relationships/image"/><Relationship Id="rId14" Target="../media/image44.pn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45.pn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46.png" Type="http://schemas.openxmlformats.org/officeDocument/2006/relationships/image"/><Relationship Id="rId13" Target="../media/image47.png" Type="http://schemas.openxmlformats.org/officeDocument/2006/relationships/image"/><Relationship Id="rId14" Target="../media/image48.png" Type="http://schemas.openxmlformats.org/officeDocument/2006/relationships/image"/><Relationship Id="rId15" Target="../media/image49.sv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50.pn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2.png" Type="http://schemas.openxmlformats.org/officeDocument/2006/relationships/image"/><Relationship Id="rId11" Target="../media/image53.svg" Type="http://schemas.openxmlformats.org/officeDocument/2006/relationships/image"/><Relationship Id="rId12" Target="../media/image54.png" Type="http://schemas.openxmlformats.org/officeDocument/2006/relationships/image"/><Relationship Id="rId13" Target="../media/image55.sv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2.png" Type="http://schemas.openxmlformats.org/officeDocument/2006/relationships/image"/><Relationship Id="rId9" Target="../media/image51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8.png" Type="http://schemas.openxmlformats.org/officeDocument/2006/relationships/image"/><Relationship Id="rId11" Target="../media/image59.png" Type="http://schemas.openxmlformats.org/officeDocument/2006/relationships/image"/><Relationship Id="rId12" Target="https://www.google.com.ua/intl/ru/earth/" TargetMode="External" Type="http://schemas.openxmlformats.org/officeDocument/2006/relationships/hyperlink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56.png" Type="http://schemas.openxmlformats.org/officeDocument/2006/relationships/image"/><Relationship Id="rId9" Target="../media/image57.jpe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png" Type="http://schemas.openxmlformats.org/officeDocument/2006/relationships/image"/><Relationship Id="rId11" Target="../media/image65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60.png" Type="http://schemas.openxmlformats.org/officeDocument/2006/relationships/image"/><Relationship Id="rId7" Target="../media/image61.svg" Type="http://schemas.openxmlformats.org/officeDocument/2006/relationships/image"/><Relationship Id="rId8" Target="../media/image62.png" Type="http://schemas.openxmlformats.org/officeDocument/2006/relationships/image"/><Relationship Id="rId9" Target="../media/image63.sv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6.jpeg" Type="http://schemas.openxmlformats.org/officeDocument/2006/relationships/image"/><Relationship Id="rId3" Target="../media/image67.png" Type="http://schemas.openxmlformats.org/officeDocument/2006/relationships/image"/><Relationship Id="rId4" Target="../media/image68.jpe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9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png" Type="http://schemas.openxmlformats.org/officeDocument/2006/relationships/image"/><Relationship Id="rId11" Target="../media/image65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60.png" Type="http://schemas.openxmlformats.org/officeDocument/2006/relationships/image"/><Relationship Id="rId7" Target="../media/image61.svg" Type="http://schemas.openxmlformats.org/officeDocument/2006/relationships/image"/><Relationship Id="rId8" Target="../media/image62.png" Type="http://schemas.openxmlformats.org/officeDocument/2006/relationships/image"/><Relationship Id="rId9" Target="../media/image6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826803"/>
            <a:ext cx="18288000" cy="12242163"/>
            <a:chOff x="0" y="0"/>
            <a:chExt cx="24384000" cy="1632288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8061116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061116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6222558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6222558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-10800000">
            <a:off x="3612514" y="2296908"/>
            <a:ext cx="11449642" cy="4175044"/>
            <a:chOff x="0" y="0"/>
            <a:chExt cx="3838090" cy="13995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-1270"/>
              <a:ext cx="3839360" cy="1398267"/>
            </a:xfrm>
            <a:custGeom>
              <a:avLst/>
              <a:gdLst/>
              <a:ahLst/>
              <a:cxnLst/>
              <a:rect r="r" b="b" t="t" l="l"/>
              <a:pathLst>
                <a:path h="1398267" w="3839360">
                  <a:moveTo>
                    <a:pt x="3827930" y="27940"/>
                  </a:moveTo>
                  <a:cubicBezTo>
                    <a:pt x="3819040" y="24130"/>
                    <a:pt x="3810150" y="21590"/>
                    <a:pt x="3801260" y="21590"/>
                  </a:cubicBezTo>
                  <a:cubicBezTo>
                    <a:pt x="3774590" y="20320"/>
                    <a:pt x="3717863" y="20320"/>
                    <a:pt x="3655130" y="17780"/>
                  </a:cubicBezTo>
                  <a:cubicBezTo>
                    <a:pt x="3511742" y="12700"/>
                    <a:pt x="3371340" y="6350"/>
                    <a:pt x="3227952" y="3810"/>
                  </a:cubicBezTo>
                  <a:cubicBezTo>
                    <a:pt x="3111448" y="1270"/>
                    <a:pt x="2997932" y="3810"/>
                    <a:pt x="2881429" y="2540"/>
                  </a:cubicBezTo>
                  <a:cubicBezTo>
                    <a:pt x="2830645" y="2540"/>
                    <a:pt x="2779862" y="0"/>
                    <a:pt x="2729078" y="2540"/>
                  </a:cubicBezTo>
                  <a:cubicBezTo>
                    <a:pt x="2606600" y="10160"/>
                    <a:pt x="2484122" y="11430"/>
                    <a:pt x="2358657" y="8890"/>
                  </a:cubicBezTo>
                  <a:cubicBezTo>
                    <a:pt x="2295925" y="7620"/>
                    <a:pt x="2233192" y="7620"/>
                    <a:pt x="2170460" y="7620"/>
                  </a:cubicBezTo>
                  <a:cubicBezTo>
                    <a:pt x="2056943" y="7620"/>
                    <a:pt x="1943427" y="7620"/>
                    <a:pt x="1829911" y="6350"/>
                  </a:cubicBezTo>
                  <a:cubicBezTo>
                    <a:pt x="1710421" y="5080"/>
                    <a:pt x="533438" y="2540"/>
                    <a:pt x="416935" y="1270"/>
                  </a:cubicBezTo>
                  <a:cubicBezTo>
                    <a:pt x="321342" y="0"/>
                    <a:pt x="228737" y="1270"/>
                    <a:pt x="133144" y="1270"/>
                  </a:cubicBezTo>
                  <a:cubicBezTo>
                    <a:pt x="67425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07863"/>
                    <a:pt x="16510" y="166045"/>
                    <a:pt x="17780" y="223207"/>
                  </a:cubicBezTo>
                  <a:cubicBezTo>
                    <a:pt x="19050" y="281390"/>
                    <a:pt x="17780" y="339573"/>
                    <a:pt x="16510" y="398777"/>
                  </a:cubicBezTo>
                  <a:cubicBezTo>
                    <a:pt x="15240" y="459001"/>
                    <a:pt x="2540" y="1090846"/>
                    <a:pt x="2540" y="1151070"/>
                  </a:cubicBezTo>
                  <a:cubicBezTo>
                    <a:pt x="2540" y="1210273"/>
                    <a:pt x="1270" y="1269477"/>
                    <a:pt x="0" y="1328681"/>
                  </a:cubicBezTo>
                  <a:cubicBezTo>
                    <a:pt x="0" y="1343657"/>
                    <a:pt x="3810" y="1353817"/>
                    <a:pt x="15240" y="1358897"/>
                  </a:cubicBezTo>
                  <a:cubicBezTo>
                    <a:pt x="22860" y="1362707"/>
                    <a:pt x="31750" y="1365247"/>
                    <a:pt x="40640" y="1366517"/>
                  </a:cubicBezTo>
                  <a:cubicBezTo>
                    <a:pt x="130157" y="1371597"/>
                    <a:pt x="243673" y="1375407"/>
                    <a:pt x="357189" y="1380487"/>
                  </a:cubicBezTo>
                  <a:cubicBezTo>
                    <a:pt x="419922" y="1383027"/>
                    <a:pt x="482654" y="1388107"/>
                    <a:pt x="545387" y="1389377"/>
                  </a:cubicBezTo>
                  <a:cubicBezTo>
                    <a:pt x="649941" y="1391917"/>
                    <a:pt x="1814975" y="1393187"/>
                    <a:pt x="1919529" y="1394457"/>
                  </a:cubicBezTo>
                  <a:cubicBezTo>
                    <a:pt x="1934465" y="1394457"/>
                    <a:pt x="1949402" y="1394457"/>
                    <a:pt x="1964338" y="1394457"/>
                  </a:cubicBezTo>
                  <a:cubicBezTo>
                    <a:pt x="2036033" y="1394457"/>
                    <a:pt x="2110714" y="1393187"/>
                    <a:pt x="2182408" y="1393187"/>
                  </a:cubicBezTo>
                  <a:cubicBezTo>
                    <a:pt x="2266052" y="1393187"/>
                    <a:pt x="2346708" y="1394457"/>
                    <a:pt x="2430351" y="1394457"/>
                  </a:cubicBezTo>
                  <a:cubicBezTo>
                    <a:pt x="2552829" y="1394457"/>
                    <a:pt x="2678295" y="1394457"/>
                    <a:pt x="2800772" y="1394457"/>
                  </a:cubicBezTo>
                  <a:cubicBezTo>
                    <a:pt x="2914289" y="1394457"/>
                    <a:pt x="3027805" y="1395727"/>
                    <a:pt x="3141321" y="1396997"/>
                  </a:cubicBezTo>
                  <a:cubicBezTo>
                    <a:pt x="3192104" y="1396997"/>
                    <a:pt x="3245875" y="1398267"/>
                    <a:pt x="3296658" y="1398267"/>
                  </a:cubicBezTo>
                  <a:cubicBezTo>
                    <a:pt x="3460958" y="1396997"/>
                    <a:pt x="3622270" y="1390647"/>
                    <a:pt x="3778400" y="1390647"/>
                  </a:cubicBezTo>
                  <a:cubicBezTo>
                    <a:pt x="3782210" y="1390647"/>
                    <a:pt x="3787290" y="1388107"/>
                    <a:pt x="3791100" y="1385567"/>
                  </a:cubicBezTo>
                  <a:cubicBezTo>
                    <a:pt x="3796180" y="1381757"/>
                    <a:pt x="3798720" y="1375407"/>
                    <a:pt x="3801260" y="1372867"/>
                  </a:cubicBezTo>
                  <a:cubicBezTo>
                    <a:pt x="3802530" y="1321535"/>
                    <a:pt x="3803800" y="1278664"/>
                    <a:pt x="3805070" y="1235792"/>
                  </a:cubicBezTo>
                  <a:cubicBezTo>
                    <a:pt x="3806340" y="1169443"/>
                    <a:pt x="3816500" y="532495"/>
                    <a:pt x="3817770" y="466146"/>
                  </a:cubicBezTo>
                  <a:cubicBezTo>
                    <a:pt x="3817770" y="426337"/>
                    <a:pt x="3819040" y="386528"/>
                    <a:pt x="3820310" y="346718"/>
                  </a:cubicBezTo>
                  <a:cubicBezTo>
                    <a:pt x="3821580" y="303847"/>
                    <a:pt x="3822850" y="260975"/>
                    <a:pt x="3825390" y="218104"/>
                  </a:cubicBezTo>
                  <a:cubicBezTo>
                    <a:pt x="3826660" y="192585"/>
                    <a:pt x="3826660" y="166045"/>
                    <a:pt x="3831740" y="140527"/>
                  </a:cubicBezTo>
                  <a:cubicBezTo>
                    <a:pt x="3836820" y="109904"/>
                    <a:pt x="3839360" y="80302"/>
                    <a:pt x="3838090" y="44450"/>
                  </a:cubicBezTo>
                  <a:cubicBezTo>
                    <a:pt x="3838090" y="38100"/>
                    <a:pt x="3834280" y="30480"/>
                    <a:pt x="3827930" y="27940"/>
                  </a:cubicBezTo>
                  <a:close/>
                </a:path>
              </a:pathLst>
            </a:custGeom>
            <a:solidFill>
              <a:srgbClr val="72BABD"/>
            </a:solid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11470799" y="5349909"/>
            <a:ext cx="4424657" cy="2934566"/>
          </a:xfrm>
          <a:custGeom>
            <a:avLst/>
            <a:gdLst/>
            <a:ahLst/>
            <a:cxnLst/>
            <a:rect r="r" b="b" t="t" l="l"/>
            <a:pathLst>
              <a:path h="2934566" w="4424657">
                <a:moveTo>
                  <a:pt x="0" y="0"/>
                </a:moveTo>
                <a:lnTo>
                  <a:pt x="4424657" y="0"/>
                </a:lnTo>
                <a:lnTo>
                  <a:pt x="4424657" y="2934566"/>
                </a:lnTo>
                <a:lnTo>
                  <a:pt x="0" y="29345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0078754" y="7145441"/>
            <a:ext cx="2286678" cy="1598845"/>
          </a:xfrm>
          <a:custGeom>
            <a:avLst/>
            <a:gdLst/>
            <a:ahLst/>
            <a:cxnLst/>
            <a:rect r="r" b="b" t="t" l="l"/>
            <a:pathLst>
              <a:path h="1598845" w="2286678">
                <a:moveTo>
                  <a:pt x="0" y="0"/>
                </a:moveTo>
                <a:lnTo>
                  <a:pt x="2286678" y="0"/>
                </a:lnTo>
                <a:lnTo>
                  <a:pt x="2286678" y="1598845"/>
                </a:lnTo>
                <a:lnTo>
                  <a:pt x="0" y="15988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4068899" y="7253501"/>
            <a:ext cx="2838102" cy="2061949"/>
          </a:xfrm>
          <a:custGeom>
            <a:avLst/>
            <a:gdLst/>
            <a:ahLst/>
            <a:cxnLst/>
            <a:rect r="r" b="b" t="t" l="l"/>
            <a:pathLst>
              <a:path h="2061949" w="2838102">
                <a:moveTo>
                  <a:pt x="0" y="0"/>
                </a:moveTo>
                <a:lnTo>
                  <a:pt x="2838103" y="0"/>
                </a:lnTo>
                <a:lnTo>
                  <a:pt x="2838103" y="2061949"/>
                </a:lnTo>
                <a:lnTo>
                  <a:pt x="0" y="20619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390306" y="1802512"/>
            <a:ext cx="3532232" cy="2833241"/>
          </a:xfrm>
          <a:custGeom>
            <a:avLst/>
            <a:gdLst/>
            <a:ahLst/>
            <a:cxnLst/>
            <a:rect r="r" b="b" t="t" l="l"/>
            <a:pathLst>
              <a:path h="2833241" w="3532232">
                <a:moveTo>
                  <a:pt x="0" y="0"/>
                </a:moveTo>
                <a:lnTo>
                  <a:pt x="3532232" y="0"/>
                </a:lnTo>
                <a:lnTo>
                  <a:pt x="3532232" y="2833241"/>
                </a:lnTo>
                <a:lnTo>
                  <a:pt x="0" y="283324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2386636">
            <a:off x="13438402" y="2464372"/>
            <a:ext cx="2285414" cy="598363"/>
          </a:xfrm>
          <a:custGeom>
            <a:avLst/>
            <a:gdLst/>
            <a:ahLst/>
            <a:cxnLst/>
            <a:rect r="r" b="b" t="t" l="l"/>
            <a:pathLst>
              <a:path h="598363" w="2285414">
                <a:moveTo>
                  <a:pt x="0" y="0"/>
                </a:moveTo>
                <a:lnTo>
                  <a:pt x="2285413" y="0"/>
                </a:lnTo>
                <a:lnTo>
                  <a:pt x="2285413" y="598362"/>
                </a:lnTo>
                <a:lnTo>
                  <a:pt x="0" y="5983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68715" y="3985027"/>
            <a:ext cx="4087599" cy="4973849"/>
          </a:xfrm>
          <a:custGeom>
            <a:avLst/>
            <a:gdLst/>
            <a:ahLst/>
            <a:cxnLst/>
            <a:rect r="r" b="b" t="t" l="l"/>
            <a:pathLst>
              <a:path h="4973849" w="4087599">
                <a:moveTo>
                  <a:pt x="0" y="0"/>
                </a:moveTo>
                <a:lnTo>
                  <a:pt x="4087599" y="0"/>
                </a:lnTo>
                <a:lnTo>
                  <a:pt x="4087599" y="4973849"/>
                </a:lnTo>
                <a:lnTo>
                  <a:pt x="0" y="497384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2045318" y="2867025"/>
            <a:ext cx="2222208" cy="698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373737"/>
                </a:solidFill>
                <a:latin typeface="Waldemar"/>
              </a:rPr>
              <a:t>6 клас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429665" y="2857500"/>
            <a:ext cx="7428669" cy="2909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9"/>
              </a:lnSpc>
            </a:pPr>
            <a:r>
              <a:rPr lang="en-US" sz="5699">
                <a:solidFill>
                  <a:srgbClr val="373737"/>
                </a:solidFill>
                <a:latin typeface="Nadira Bold"/>
              </a:rPr>
              <a:t>Що допомагає вивчати Землю</a:t>
            </a:r>
          </a:p>
          <a:p>
            <a:pPr algn="ctr">
              <a:lnSpc>
                <a:spcPts val="727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76181" y="1754175"/>
            <a:ext cx="7128500" cy="8209590"/>
            <a:chOff x="0" y="0"/>
            <a:chExt cx="9504666" cy="1094612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2011734"/>
              <a:ext cx="9504666" cy="8934386"/>
            </a:xfrm>
            <a:custGeom>
              <a:avLst/>
              <a:gdLst/>
              <a:ahLst/>
              <a:cxnLst/>
              <a:rect r="r" b="b" t="t" l="l"/>
              <a:pathLst>
                <a:path h="8934386" w="9504666">
                  <a:moveTo>
                    <a:pt x="0" y="0"/>
                  </a:moveTo>
                  <a:lnTo>
                    <a:pt x="9504666" y="0"/>
                  </a:lnTo>
                  <a:lnTo>
                    <a:pt x="9504666" y="8934386"/>
                  </a:lnTo>
                  <a:lnTo>
                    <a:pt x="0" y="89343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3985606" y="0"/>
              <a:ext cx="3103553" cy="3453188"/>
            </a:xfrm>
            <a:custGeom>
              <a:avLst/>
              <a:gdLst/>
              <a:ahLst/>
              <a:cxnLst/>
              <a:rect r="r" b="b" t="t" l="l"/>
              <a:pathLst>
                <a:path h="3453188" w="3103553">
                  <a:moveTo>
                    <a:pt x="0" y="0"/>
                  </a:moveTo>
                  <a:lnTo>
                    <a:pt x="3103553" y="0"/>
                  </a:lnTo>
                  <a:lnTo>
                    <a:pt x="3103553" y="3453188"/>
                  </a:lnTo>
                  <a:lnTo>
                    <a:pt x="0" y="34531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524996" y="1754175"/>
            <a:ext cx="7393648" cy="8209590"/>
            <a:chOff x="0" y="0"/>
            <a:chExt cx="9858198" cy="10946120"/>
          </a:xfrm>
        </p:grpSpPr>
        <p:sp>
          <p:nvSpPr>
            <p:cNvPr name="Freeform 6" id="6"/>
            <p:cNvSpPr/>
            <p:nvPr/>
          </p:nvSpPr>
          <p:spPr>
            <a:xfrm flipH="false" flipV="false" rot="-10800000">
              <a:off x="0" y="1679415"/>
              <a:ext cx="9858198" cy="9266706"/>
            </a:xfrm>
            <a:custGeom>
              <a:avLst/>
              <a:gdLst/>
              <a:ahLst/>
              <a:cxnLst/>
              <a:rect r="r" b="b" t="t" l="l"/>
              <a:pathLst>
                <a:path h="9266706" w="9858198">
                  <a:moveTo>
                    <a:pt x="0" y="0"/>
                  </a:moveTo>
                  <a:lnTo>
                    <a:pt x="9858198" y="0"/>
                  </a:lnTo>
                  <a:lnTo>
                    <a:pt x="9858198" y="9266705"/>
                  </a:lnTo>
                  <a:lnTo>
                    <a:pt x="0" y="92667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4098291" y="0"/>
              <a:ext cx="2360662" cy="3174484"/>
            </a:xfrm>
            <a:custGeom>
              <a:avLst/>
              <a:gdLst/>
              <a:ahLst/>
              <a:cxnLst/>
              <a:rect r="r" b="b" t="t" l="l"/>
              <a:pathLst>
                <a:path h="3174484" w="2360662">
                  <a:moveTo>
                    <a:pt x="0" y="0"/>
                  </a:moveTo>
                  <a:lnTo>
                    <a:pt x="2360662" y="0"/>
                  </a:lnTo>
                  <a:lnTo>
                    <a:pt x="2360662" y="3174484"/>
                  </a:lnTo>
                  <a:lnTo>
                    <a:pt x="0" y="31744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685392" y="366713"/>
            <a:ext cx="7743992" cy="1162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920"/>
              </a:lnSpc>
              <a:spcBef>
                <a:spcPct val="0"/>
              </a:spcBef>
            </a:pPr>
            <a:r>
              <a:rPr lang="en-US" sz="6600" spc="-198">
                <a:solidFill>
                  <a:srgbClr val="373737"/>
                </a:solidFill>
                <a:latin typeface="Gaegu Bold"/>
              </a:rPr>
              <a:t>ПЛАН УРОКУ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524996" y="433388"/>
            <a:ext cx="7332583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373737"/>
                </a:solidFill>
                <a:latin typeface="PT Serif Bold"/>
              </a:rPr>
              <a:t>Очікувані результати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85392" y="4007371"/>
            <a:ext cx="6608450" cy="5400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традиційні методи географічних досліджень;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сучасні дослідження Землі та винаходи людства;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джерела географічної інформації;</a:t>
            </a:r>
          </a:p>
          <a:p>
            <a:pPr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новітні електронні джерела географічної інформації.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735805" y="4026421"/>
            <a:ext cx="6910964" cy="51365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373737"/>
                </a:solidFill>
                <a:latin typeface="Arimo Bold"/>
              </a:rPr>
              <a:t>розрізняю джерела географічної інформації</a:t>
            </a:r>
          </a:p>
          <a:p>
            <a:pPr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373737"/>
                </a:solidFill>
                <a:latin typeface="Arimo Bold"/>
              </a:rPr>
              <a:t>характеризує методи географічних досліджень</a:t>
            </a:r>
          </a:p>
          <a:p>
            <a:pPr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373737"/>
                </a:solidFill>
                <a:latin typeface="Arimo Bold"/>
              </a:rPr>
              <a:t>здійснює пошук географічної інформації з різних джерел</a:t>
            </a:r>
          </a:p>
          <a:p>
            <a:pPr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373737"/>
                </a:solidFill>
                <a:latin typeface="Arimo Bold"/>
              </a:rPr>
              <a:t>взаємодіє в групі для розв’язанням навчальної проблеми відповідно до своєї ролі;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65792" y="442223"/>
            <a:ext cx="5411603" cy="6579457"/>
          </a:xfrm>
          <a:custGeom>
            <a:avLst/>
            <a:gdLst/>
            <a:ahLst/>
            <a:cxnLst/>
            <a:rect r="r" b="b" t="t" l="l"/>
            <a:pathLst>
              <a:path h="6579457" w="5411603">
                <a:moveTo>
                  <a:pt x="0" y="0"/>
                </a:moveTo>
                <a:lnTo>
                  <a:pt x="5411603" y="0"/>
                </a:lnTo>
                <a:lnTo>
                  <a:pt x="5411603" y="6579457"/>
                </a:lnTo>
                <a:lnTo>
                  <a:pt x="0" y="65794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333145" y="57936"/>
            <a:ext cx="8228387" cy="2438595"/>
          </a:xfrm>
          <a:custGeom>
            <a:avLst/>
            <a:gdLst/>
            <a:ahLst/>
            <a:cxnLst/>
            <a:rect r="r" b="b" t="t" l="l"/>
            <a:pathLst>
              <a:path h="2438595" w="8228387">
                <a:moveTo>
                  <a:pt x="0" y="0"/>
                </a:moveTo>
                <a:lnTo>
                  <a:pt x="8228387" y="0"/>
                </a:lnTo>
                <a:lnTo>
                  <a:pt x="8228387" y="2438595"/>
                </a:lnTo>
                <a:lnTo>
                  <a:pt x="0" y="24385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061530" y="2773677"/>
            <a:ext cx="11197770" cy="6924794"/>
          </a:xfrm>
          <a:custGeom>
            <a:avLst/>
            <a:gdLst/>
            <a:ahLst/>
            <a:cxnLst/>
            <a:rect r="r" b="b" t="t" l="l"/>
            <a:pathLst>
              <a:path h="6924794" w="11197770">
                <a:moveTo>
                  <a:pt x="0" y="0"/>
                </a:moveTo>
                <a:lnTo>
                  <a:pt x="11197770" y="0"/>
                </a:lnTo>
                <a:lnTo>
                  <a:pt x="11197770" y="6924794"/>
                </a:lnTo>
                <a:lnTo>
                  <a:pt x="0" y="69247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33246" r="0" b="-33246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940878" y="8083204"/>
            <a:ext cx="4479575" cy="4261196"/>
          </a:xfrm>
          <a:custGeom>
            <a:avLst/>
            <a:gdLst/>
            <a:ahLst/>
            <a:cxnLst/>
            <a:rect r="r" b="b" t="t" l="l"/>
            <a:pathLst>
              <a:path h="4261196" w="4479575">
                <a:moveTo>
                  <a:pt x="0" y="0"/>
                </a:moveTo>
                <a:lnTo>
                  <a:pt x="4479575" y="0"/>
                </a:lnTo>
                <a:lnTo>
                  <a:pt x="4479575" y="4261196"/>
                </a:lnTo>
                <a:lnTo>
                  <a:pt x="0" y="426119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228365" y="757486"/>
            <a:ext cx="4437947" cy="915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Waldemar"/>
              </a:rPr>
              <a:t> Збір ідей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333145" y="3665276"/>
            <a:ext cx="9370484" cy="50749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63596" indent="-431798" lvl="1">
              <a:lnSpc>
                <a:spcPts val="5599"/>
              </a:lnSpc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Comic Sans Bold"/>
              </a:rPr>
              <a:t>Установіть зв'зок географії з : математикой,історієй, інформатикой</a:t>
            </a:r>
          </a:p>
          <a:p>
            <a:pPr>
              <a:lnSpc>
                <a:spcPts val="5179"/>
              </a:lnSpc>
            </a:pPr>
          </a:p>
          <a:p>
            <a:pPr>
              <a:lnSpc>
                <a:spcPts val="6159"/>
              </a:lnSpc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2. </a:t>
            </a:r>
            <a:r>
              <a:rPr lang="en-US" sz="4399">
                <a:solidFill>
                  <a:srgbClr val="000000"/>
                </a:solidFill>
                <a:latin typeface="Comic Sans Bold"/>
              </a:rPr>
              <a:t> Із якою метою людство буде освоювати Місяць і Марс? З чого все почнеться?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5632" y="3839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059940" y="38392"/>
            <a:ext cx="8168120" cy="1613204"/>
          </a:xfrm>
          <a:custGeom>
            <a:avLst/>
            <a:gdLst/>
            <a:ahLst/>
            <a:cxnLst/>
            <a:rect r="r" b="b" t="t" l="l"/>
            <a:pathLst>
              <a:path h="1613204" w="8168120">
                <a:moveTo>
                  <a:pt x="0" y="0"/>
                </a:moveTo>
                <a:lnTo>
                  <a:pt x="8168120" y="0"/>
                </a:lnTo>
                <a:lnTo>
                  <a:pt x="8168120" y="1613204"/>
                </a:lnTo>
                <a:lnTo>
                  <a:pt x="0" y="16132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5706889" y="2263205"/>
            <a:ext cx="12581111" cy="7385620"/>
            <a:chOff x="0" y="0"/>
            <a:chExt cx="3313544" cy="194518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313543" cy="1945184"/>
            </a:xfrm>
            <a:custGeom>
              <a:avLst/>
              <a:gdLst/>
              <a:ahLst/>
              <a:cxnLst/>
              <a:rect r="r" b="b" t="t" l="l"/>
              <a:pathLst>
                <a:path h="1945184" w="3313543">
                  <a:moveTo>
                    <a:pt x="31383" y="0"/>
                  </a:moveTo>
                  <a:lnTo>
                    <a:pt x="3282160" y="0"/>
                  </a:lnTo>
                  <a:cubicBezTo>
                    <a:pt x="3290484" y="0"/>
                    <a:pt x="3298466" y="3306"/>
                    <a:pt x="3304351" y="9192"/>
                  </a:cubicBezTo>
                  <a:cubicBezTo>
                    <a:pt x="3310237" y="15078"/>
                    <a:pt x="3313543" y="23060"/>
                    <a:pt x="3313543" y="31383"/>
                  </a:cubicBezTo>
                  <a:lnTo>
                    <a:pt x="3313543" y="1913800"/>
                  </a:lnTo>
                  <a:cubicBezTo>
                    <a:pt x="3313543" y="1931133"/>
                    <a:pt x="3299493" y="1945184"/>
                    <a:pt x="3282160" y="1945184"/>
                  </a:cubicBezTo>
                  <a:lnTo>
                    <a:pt x="31383" y="1945184"/>
                  </a:lnTo>
                  <a:cubicBezTo>
                    <a:pt x="14051" y="1945184"/>
                    <a:pt x="0" y="1931133"/>
                    <a:pt x="0" y="1913800"/>
                  </a:cubicBezTo>
                  <a:lnTo>
                    <a:pt x="0" y="31383"/>
                  </a:lnTo>
                  <a:cubicBezTo>
                    <a:pt x="0" y="23060"/>
                    <a:pt x="3306" y="15078"/>
                    <a:pt x="9192" y="9192"/>
                  </a:cubicBezTo>
                  <a:cubicBezTo>
                    <a:pt x="15078" y="3306"/>
                    <a:pt x="23060" y="0"/>
                    <a:pt x="31383" y="0"/>
                  </a:cubicBezTo>
                  <a:close/>
                </a:path>
              </a:pathLst>
            </a:custGeom>
            <a:solidFill>
              <a:srgbClr val="3F4938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443903" y="2799039"/>
            <a:ext cx="5113698" cy="7366365"/>
          </a:xfrm>
          <a:custGeom>
            <a:avLst/>
            <a:gdLst/>
            <a:ahLst/>
            <a:cxnLst/>
            <a:rect r="r" b="b" t="t" l="l"/>
            <a:pathLst>
              <a:path h="7366365" w="5113698">
                <a:moveTo>
                  <a:pt x="0" y="0"/>
                </a:moveTo>
                <a:lnTo>
                  <a:pt x="5113697" y="0"/>
                </a:lnTo>
                <a:lnTo>
                  <a:pt x="5113697" y="7366364"/>
                </a:lnTo>
                <a:lnTo>
                  <a:pt x="0" y="73663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763" r="0" b="-763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5911410" y="2799039"/>
            <a:ext cx="12186366" cy="6366012"/>
          </a:xfrm>
          <a:custGeom>
            <a:avLst/>
            <a:gdLst/>
            <a:ahLst/>
            <a:cxnLst/>
            <a:rect r="r" b="b" t="t" l="l"/>
            <a:pathLst>
              <a:path h="6366012" w="12186366">
                <a:moveTo>
                  <a:pt x="0" y="0"/>
                </a:moveTo>
                <a:lnTo>
                  <a:pt x="12186366" y="0"/>
                </a:lnTo>
                <a:lnTo>
                  <a:pt x="12186366" y="6366012"/>
                </a:lnTo>
                <a:lnTo>
                  <a:pt x="0" y="63660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915582" y="741639"/>
            <a:ext cx="1821734" cy="2057400"/>
          </a:xfrm>
          <a:custGeom>
            <a:avLst/>
            <a:gdLst/>
            <a:ahLst/>
            <a:cxnLst/>
            <a:rect r="r" b="b" t="t" l="l"/>
            <a:pathLst>
              <a:path h="2057400" w="1821734">
                <a:moveTo>
                  <a:pt x="0" y="0"/>
                </a:moveTo>
                <a:lnTo>
                  <a:pt x="1821734" y="0"/>
                </a:lnTo>
                <a:lnTo>
                  <a:pt x="1821734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382718" y="38392"/>
            <a:ext cx="2062556" cy="2057400"/>
          </a:xfrm>
          <a:custGeom>
            <a:avLst/>
            <a:gdLst/>
            <a:ahLst/>
            <a:cxnLst/>
            <a:rect r="r" b="b" t="t" l="l"/>
            <a:pathLst>
              <a:path h="2057400" w="2062556">
                <a:moveTo>
                  <a:pt x="0" y="0"/>
                </a:moveTo>
                <a:lnTo>
                  <a:pt x="2062557" y="0"/>
                </a:lnTo>
                <a:lnTo>
                  <a:pt x="206255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101036" y="3658038"/>
            <a:ext cx="1877361" cy="990308"/>
          </a:xfrm>
          <a:custGeom>
            <a:avLst/>
            <a:gdLst/>
            <a:ahLst/>
            <a:cxnLst/>
            <a:rect r="r" b="b" t="t" l="l"/>
            <a:pathLst>
              <a:path h="990308" w="1877361">
                <a:moveTo>
                  <a:pt x="0" y="0"/>
                </a:moveTo>
                <a:lnTo>
                  <a:pt x="1877361" y="0"/>
                </a:lnTo>
                <a:lnTo>
                  <a:pt x="1877361" y="990308"/>
                </a:lnTo>
                <a:lnTo>
                  <a:pt x="0" y="99030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557600" y="354139"/>
            <a:ext cx="7871182" cy="915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Waldemar"/>
              </a:rPr>
              <a:t>Традиційні методи географічних досліджень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08783" y="4342765"/>
            <a:ext cx="4251157" cy="50298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Проаналізуйте інформацію зі схеми . </a:t>
            </a:r>
          </a:p>
          <a:p>
            <a:pPr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Які з цих методів ви використаєте під час:</a:t>
            </a:r>
          </a:p>
          <a:p>
            <a:pPr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 а) екскурсії у краєзнавчий музей,</a:t>
            </a:r>
          </a:p>
          <a:p>
            <a:pPr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 б) написання звіту про кількаденну подорож Карпатами? </a:t>
            </a:r>
          </a:p>
          <a:p>
            <a:pPr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Висловте свої міркування.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5632" y="3839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26382" y="6172200"/>
            <a:ext cx="4161618" cy="4114800"/>
          </a:xfrm>
          <a:custGeom>
            <a:avLst/>
            <a:gdLst/>
            <a:ahLst/>
            <a:cxnLst/>
            <a:rect r="r" b="b" t="t" l="l"/>
            <a:pathLst>
              <a:path h="4114800" w="4161618">
                <a:moveTo>
                  <a:pt x="0" y="0"/>
                </a:moveTo>
                <a:lnTo>
                  <a:pt x="4161618" y="0"/>
                </a:lnTo>
                <a:lnTo>
                  <a:pt x="41616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759326" y="363846"/>
            <a:ext cx="8769349" cy="1731946"/>
          </a:xfrm>
          <a:custGeom>
            <a:avLst/>
            <a:gdLst/>
            <a:ahLst/>
            <a:cxnLst/>
            <a:rect r="r" b="b" t="t" l="l"/>
            <a:pathLst>
              <a:path h="1731946" w="8769349">
                <a:moveTo>
                  <a:pt x="0" y="0"/>
                </a:moveTo>
                <a:lnTo>
                  <a:pt x="8769348" y="0"/>
                </a:lnTo>
                <a:lnTo>
                  <a:pt x="8769348" y="1731946"/>
                </a:lnTo>
                <a:lnTo>
                  <a:pt x="0" y="17319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823166" y="463096"/>
            <a:ext cx="1568351" cy="1771238"/>
          </a:xfrm>
          <a:custGeom>
            <a:avLst/>
            <a:gdLst/>
            <a:ahLst/>
            <a:cxnLst/>
            <a:rect r="r" b="b" t="t" l="l"/>
            <a:pathLst>
              <a:path h="1771238" w="1568351">
                <a:moveTo>
                  <a:pt x="0" y="0"/>
                </a:moveTo>
                <a:lnTo>
                  <a:pt x="1568351" y="0"/>
                </a:lnTo>
                <a:lnTo>
                  <a:pt x="1568351" y="1771238"/>
                </a:lnTo>
                <a:lnTo>
                  <a:pt x="0" y="17712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382718" y="38392"/>
            <a:ext cx="2062556" cy="2057400"/>
          </a:xfrm>
          <a:custGeom>
            <a:avLst/>
            <a:gdLst/>
            <a:ahLst/>
            <a:cxnLst/>
            <a:rect r="r" b="b" t="t" l="l"/>
            <a:pathLst>
              <a:path h="2057400" w="2062556">
                <a:moveTo>
                  <a:pt x="0" y="0"/>
                </a:moveTo>
                <a:lnTo>
                  <a:pt x="2062557" y="0"/>
                </a:lnTo>
                <a:lnTo>
                  <a:pt x="206255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770294" y="2937249"/>
            <a:ext cx="4861264" cy="3234951"/>
          </a:xfrm>
          <a:custGeom>
            <a:avLst/>
            <a:gdLst/>
            <a:ahLst/>
            <a:cxnLst/>
            <a:rect r="r" b="b" t="t" l="l"/>
            <a:pathLst>
              <a:path h="3234951" w="4861264">
                <a:moveTo>
                  <a:pt x="0" y="0"/>
                </a:moveTo>
                <a:lnTo>
                  <a:pt x="4861265" y="0"/>
                </a:lnTo>
                <a:lnTo>
                  <a:pt x="4861265" y="3234951"/>
                </a:lnTo>
                <a:lnTo>
                  <a:pt x="0" y="323495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98254" y="5964270"/>
            <a:ext cx="5386526" cy="3897070"/>
          </a:xfrm>
          <a:custGeom>
            <a:avLst/>
            <a:gdLst/>
            <a:ahLst/>
            <a:cxnLst/>
            <a:rect r="r" b="b" t="t" l="l"/>
            <a:pathLst>
              <a:path h="3897070" w="5386526">
                <a:moveTo>
                  <a:pt x="0" y="0"/>
                </a:moveTo>
                <a:lnTo>
                  <a:pt x="5386526" y="0"/>
                </a:lnTo>
                <a:lnTo>
                  <a:pt x="5386526" y="3897070"/>
                </a:lnTo>
                <a:lnTo>
                  <a:pt x="0" y="389707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811117" y="5731070"/>
            <a:ext cx="4588928" cy="4363469"/>
          </a:xfrm>
          <a:custGeom>
            <a:avLst/>
            <a:gdLst/>
            <a:ahLst/>
            <a:cxnLst/>
            <a:rect r="r" b="b" t="t" l="l"/>
            <a:pathLst>
              <a:path h="4363469" w="4588928">
                <a:moveTo>
                  <a:pt x="0" y="0"/>
                </a:moveTo>
                <a:lnTo>
                  <a:pt x="4588928" y="0"/>
                </a:lnTo>
                <a:lnTo>
                  <a:pt x="4588928" y="4363469"/>
                </a:lnTo>
                <a:lnTo>
                  <a:pt x="0" y="436346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10795" t="-11353" r="-7620" b="-6484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495969" y="2599932"/>
            <a:ext cx="10488143" cy="2765539"/>
            <a:chOff x="0" y="0"/>
            <a:chExt cx="2762309" cy="72837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762309" cy="728372"/>
            </a:xfrm>
            <a:custGeom>
              <a:avLst/>
              <a:gdLst/>
              <a:ahLst/>
              <a:cxnLst/>
              <a:rect r="r" b="b" t="t" l="l"/>
              <a:pathLst>
                <a:path h="728372" w="2762309">
                  <a:moveTo>
                    <a:pt x="37646" y="0"/>
                  </a:moveTo>
                  <a:lnTo>
                    <a:pt x="2724663" y="0"/>
                  </a:lnTo>
                  <a:cubicBezTo>
                    <a:pt x="2734648" y="0"/>
                    <a:pt x="2744223" y="3966"/>
                    <a:pt x="2751283" y="11026"/>
                  </a:cubicBezTo>
                  <a:cubicBezTo>
                    <a:pt x="2758343" y="18086"/>
                    <a:pt x="2762309" y="27662"/>
                    <a:pt x="2762309" y="37646"/>
                  </a:cubicBezTo>
                  <a:lnTo>
                    <a:pt x="2762309" y="690726"/>
                  </a:lnTo>
                  <a:cubicBezTo>
                    <a:pt x="2762309" y="700711"/>
                    <a:pt x="2758343" y="710286"/>
                    <a:pt x="2751283" y="717346"/>
                  </a:cubicBezTo>
                  <a:cubicBezTo>
                    <a:pt x="2744223" y="724406"/>
                    <a:pt x="2734648" y="728372"/>
                    <a:pt x="2724663" y="728372"/>
                  </a:cubicBezTo>
                  <a:lnTo>
                    <a:pt x="37646" y="728372"/>
                  </a:lnTo>
                  <a:cubicBezTo>
                    <a:pt x="16855" y="728372"/>
                    <a:pt x="0" y="711518"/>
                    <a:pt x="0" y="690726"/>
                  </a:cubicBezTo>
                  <a:lnTo>
                    <a:pt x="0" y="37646"/>
                  </a:lnTo>
                  <a:cubicBezTo>
                    <a:pt x="0" y="27662"/>
                    <a:pt x="3966" y="18086"/>
                    <a:pt x="11026" y="11026"/>
                  </a:cubicBezTo>
                  <a:cubicBezTo>
                    <a:pt x="18086" y="3966"/>
                    <a:pt x="27662" y="0"/>
                    <a:pt x="37646" y="0"/>
                  </a:cubicBezTo>
                  <a:close/>
                </a:path>
              </a:pathLst>
            </a:custGeom>
            <a:solidFill>
              <a:srgbClr val="96C8CB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5400984" y="699745"/>
            <a:ext cx="7871182" cy="648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000000"/>
                </a:solidFill>
                <a:latin typeface="Waldemar"/>
              </a:rPr>
              <a:t>Опис та спостереження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823166" y="2698472"/>
            <a:ext cx="9782101" cy="2667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Вони дозволяють зібрати інформацію про географічні об’єкти, процеси та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явища, виявити їхні ознаки та перейти до вивчення</a:t>
            </a:r>
          </a:p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властивостей.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5632" y="3839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26382" y="6172200"/>
            <a:ext cx="4161618" cy="4114800"/>
          </a:xfrm>
          <a:custGeom>
            <a:avLst/>
            <a:gdLst/>
            <a:ahLst/>
            <a:cxnLst/>
            <a:rect r="r" b="b" t="t" l="l"/>
            <a:pathLst>
              <a:path h="4114800" w="4161618">
                <a:moveTo>
                  <a:pt x="0" y="0"/>
                </a:moveTo>
                <a:lnTo>
                  <a:pt x="4161618" y="0"/>
                </a:lnTo>
                <a:lnTo>
                  <a:pt x="41616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759326" y="363846"/>
            <a:ext cx="8769349" cy="1731946"/>
          </a:xfrm>
          <a:custGeom>
            <a:avLst/>
            <a:gdLst/>
            <a:ahLst/>
            <a:cxnLst/>
            <a:rect r="r" b="b" t="t" l="l"/>
            <a:pathLst>
              <a:path h="1731946" w="8769349">
                <a:moveTo>
                  <a:pt x="0" y="0"/>
                </a:moveTo>
                <a:lnTo>
                  <a:pt x="8769348" y="0"/>
                </a:lnTo>
                <a:lnTo>
                  <a:pt x="8769348" y="1731946"/>
                </a:lnTo>
                <a:lnTo>
                  <a:pt x="0" y="17319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49424" y="541262"/>
            <a:ext cx="2670843" cy="3016352"/>
          </a:xfrm>
          <a:custGeom>
            <a:avLst/>
            <a:gdLst/>
            <a:ahLst/>
            <a:cxnLst/>
            <a:rect r="r" b="b" t="t" l="l"/>
            <a:pathLst>
              <a:path h="3016352" w="2670843">
                <a:moveTo>
                  <a:pt x="0" y="0"/>
                </a:moveTo>
                <a:lnTo>
                  <a:pt x="2670842" y="0"/>
                </a:lnTo>
                <a:lnTo>
                  <a:pt x="2670842" y="3016352"/>
                </a:lnTo>
                <a:lnTo>
                  <a:pt x="0" y="30163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382718" y="38392"/>
            <a:ext cx="2062556" cy="2057400"/>
          </a:xfrm>
          <a:custGeom>
            <a:avLst/>
            <a:gdLst/>
            <a:ahLst/>
            <a:cxnLst/>
            <a:rect r="r" b="b" t="t" l="l"/>
            <a:pathLst>
              <a:path h="2057400" w="2062556">
                <a:moveTo>
                  <a:pt x="0" y="0"/>
                </a:moveTo>
                <a:lnTo>
                  <a:pt x="2062557" y="0"/>
                </a:lnTo>
                <a:lnTo>
                  <a:pt x="206255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06360" y="3743279"/>
            <a:ext cx="8386124" cy="5071046"/>
            <a:chOff x="0" y="0"/>
            <a:chExt cx="2208691" cy="133558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208691" cy="1335584"/>
            </a:xfrm>
            <a:custGeom>
              <a:avLst/>
              <a:gdLst/>
              <a:ahLst/>
              <a:cxnLst/>
              <a:rect r="r" b="b" t="t" l="l"/>
              <a:pathLst>
                <a:path h="1335584" w="2208691">
                  <a:moveTo>
                    <a:pt x="47082" y="0"/>
                  </a:moveTo>
                  <a:lnTo>
                    <a:pt x="2161609" y="0"/>
                  </a:lnTo>
                  <a:cubicBezTo>
                    <a:pt x="2174096" y="0"/>
                    <a:pt x="2186071" y="4960"/>
                    <a:pt x="2194901" y="13790"/>
                  </a:cubicBezTo>
                  <a:cubicBezTo>
                    <a:pt x="2203731" y="22620"/>
                    <a:pt x="2208691" y="34595"/>
                    <a:pt x="2208691" y="47082"/>
                  </a:cubicBezTo>
                  <a:lnTo>
                    <a:pt x="2208691" y="1288502"/>
                  </a:lnTo>
                  <a:cubicBezTo>
                    <a:pt x="2208691" y="1300989"/>
                    <a:pt x="2203731" y="1312965"/>
                    <a:pt x="2194901" y="1321794"/>
                  </a:cubicBezTo>
                  <a:cubicBezTo>
                    <a:pt x="2186071" y="1330624"/>
                    <a:pt x="2174096" y="1335584"/>
                    <a:pt x="2161609" y="1335584"/>
                  </a:cubicBezTo>
                  <a:lnTo>
                    <a:pt x="47082" y="1335584"/>
                  </a:lnTo>
                  <a:cubicBezTo>
                    <a:pt x="34595" y="1335584"/>
                    <a:pt x="22620" y="1330624"/>
                    <a:pt x="13790" y="1321794"/>
                  </a:cubicBezTo>
                  <a:cubicBezTo>
                    <a:pt x="4960" y="1312965"/>
                    <a:pt x="0" y="1300989"/>
                    <a:pt x="0" y="1288502"/>
                  </a:cubicBezTo>
                  <a:lnTo>
                    <a:pt x="0" y="47082"/>
                  </a:lnTo>
                  <a:cubicBezTo>
                    <a:pt x="0" y="34595"/>
                    <a:pt x="4960" y="22620"/>
                    <a:pt x="13790" y="13790"/>
                  </a:cubicBezTo>
                  <a:cubicBezTo>
                    <a:pt x="22620" y="4960"/>
                    <a:pt x="34595" y="0"/>
                    <a:pt x="47082" y="0"/>
                  </a:cubicBezTo>
                  <a:close/>
                </a:path>
              </a:pathLst>
            </a:custGeom>
            <a:solidFill>
              <a:srgbClr val="96C8CB"/>
            </a:solidFill>
            <a:ln w="38100">
              <a:solidFill>
                <a:srgbClr val="000000"/>
              </a:solidFill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8934610" y="2855404"/>
            <a:ext cx="8675113" cy="4576192"/>
          </a:xfrm>
          <a:custGeom>
            <a:avLst/>
            <a:gdLst/>
            <a:ahLst/>
            <a:cxnLst/>
            <a:rect r="r" b="b" t="t" l="l"/>
            <a:pathLst>
              <a:path h="4576192" w="8675113">
                <a:moveTo>
                  <a:pt x="0" y="0"/>
                </a:moveTo>
                <a:lnTo>
                  <a:pt x="8675113" y="0"/>
                </a:lnTo>
                <a:lnTo>
                  <a:pt x="8675113" y="4576192"/>
                </a:lnTo>
                <a:lnTo>
                  <a:pt x="0" y="457619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400984" y="455537"/>
            <a:ext cx="7871182" cy="1306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000000"/>
                </a:solidFill>
                <a:latin typeface="Waldemar"/>
              </a:rPr>
              <a:t>Порівняльно-географічний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11139" y="4174805"/>
            <a:ext cx="7776565" cy="3989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000000"/>
                </a:solidFill>
                <a:latin typeface="Arimo"/>
              </a:rPr>
              <a:t> </a:t>
            </a:r>
            <a:r>
              <a:rPr lang="en-US" sz="4549">
                <a:solidFill>
                  <a:srgbClr val="000000"/>
                </a:solidFill>
                <a:latin typeface="Arimo Bold"/>
              </a:rPr>
              <a:t>Метод допомагає виявити риси схожості та відмінності результатів, отриманих під</a:t>
            </a:r>
          </a:p>
          <a:p>
            <a:pPr algn="ctr">
              <a:lnSpc>
                <a:spcPts val="6369"/>
              </a:lnSpc>
              <a:spcBef>
                <a:spcPct val="0"/>
              </a:spcBef>
            </a:pPr>
            <a:r>
              <a:rPr lang="en-US" sz="4549">
                <a:solidFill>
                  <a:srgbClr val="000000"/>
                </a:solidFill>
                <a:latin typeface="Arimo Bold"/>
              </a:rPr>
              <a:t>час спостереження.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5632" y="3839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26382" y="6172200"/>
            <a:ext cx="4161618" cy="4114800"/>
          </a:xfrm>
          <a:custGeom>
            <a:avLst/>
            <a:gdLst/>
            <a:ahLst/>
            <a:cxnLst/>
            <a:rect r="r" b="b" t="t" l="l"/>
            <a:pathLst>
              <a:path h="4114800" w="4161618">
                <a:moveTo>
                  <a:pt x="0" y="0"/>
                </a:moveTo>
                <a:lnTo>
                  <a:pt x="4161618" y="0"/>
                </a:lnTo>
                <a:lnTo>
                  <a:pt x="41616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759326" y="363846"/>
            <a:ext cx="8769349" cy="1731946"/>
          </a:xfrm>
          <a:custGeom>
            <a:avLst/>
            <a:gdLst/>
            <a:ahLst/>
            <a:cxnLst/>
            <a:rect r="r" b="b" t="t" l="l"/>
            <a:pathLst>
              <a:path h="1731946" w="8769349">
                <a:moveTo>
                  <a:pt x="0" y="0"/>
                </a:moveTo>
                <a:lnTo>
                  <a:pt x="8769348" y="0"/>
                </a:lnTo>
                <a:lnTo>
                  <a:pt x="8769348" y="1731946"/>
                </a:lnTo>
                <a:lnTo>
                  <a:pt x="0" y="17319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49424" y="541262"/>
            <a:ext cx="2195477" cy="2479491"/>
          </a:xfrm>
          <a:custGeom>
            <a:avLst/>
            <a:gdLst/>
            <a:ahLst/>
            <a:cxnLst/>
            <a:rect r="r" b="b" t="t" l="l"/>
            <a:pathLst>
              <a:path h="2479491" w="2195477">
                <a:moveTo>
                  <a:pt x="0" y="0"/>
                </a:moveTo>
                <a:lnTo>
                  <a:pt x="2195477" y="0"/>
                </a:lnTo>
                <a:lnTo>
                  <a:pt x="2195477" y="2479491"/>
                </a:lnTo>
                <a:lnTo>
                  <a:pt x="0" y="247949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413997" y="38392"/>
            <a:ext cx="2062556" cy="2057400"/>
          </a:xfrm>
          <a:custGeom>
            <a:avLst/>
            <a:gdLst/>
            <a:ahLst/>
            <a:cxnLst/>
            <a:rect r="r" b="b" t="t" l="l"/>
            <a:pathLst>
              <a:path h="2057400" w="2062556">
                <a:moveTo>
                  <a:pt x="0" y="0"/>
                </a:moveTo>
                <a:lnTo>
                  <a:pt x="2062556" y="0"/>
                </a:lnTo>
                <a:lnTo>
                  <a:pt x="206255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87554" y="4153192"/>
            <a:ext cx="8616852" cy="5199243"/>
            <a:chOff x="0" y="0"/>
            <a:chExt cx="2269459" cy="136934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269459" cy="1369348"/>
            </a:xfrm>
            <a:custGeom>
              <a:avLst/>
              <a:gdLst/>
              <a:ahLst/>
              <a:cxnLst/>
              <a:rect r="r" b="b" t="t" l="l"/>
              <a:pathLst>
                <a:path h="1369348" w="2269459">
                  <a:moveTo>
                    <a:pt x="45822" y="0"/>
                  </a:moveTo>
                  <a:lnTo>
                    <a:pt x="2223637" y="0"/>
                  </a:lnTo>
                  <a:cubicBezTo>
                    <a:pt x="2248944" y="0"/>
                    <a:pt x="2269459" y="20515"/>
                    <a:pt x="2269459" y="45822"/>
                  </a:cubicBezTo>
                  <a:lnTo>
                    <a:pt x="2269459" y="1323526"/>
                  </a:lnTo>
                  <a:cubicBezTo>
                    <a:pt x="2269459" y="1348833"/>
                    <a:pt x="2248944" y="1369348"/>
                    <a:pt x="2223637" y="1369348"/>
                  </a:cubicBezTo>
                  <a:lnTo>
                    <a:pt x="45822" y="1369348"/>
                  </a:lnTo>
                  <a:cubicBezTo>
                    <a:pt x="20515" y="1369348"/>
                    <a:pt x="0" y="1348833"/>
                    <a:pt x="0" y="1323526"/>
                  </a:cubicBezTo>
                  <a:lnTo>
                    <a:pt x="0" y="45822"/>
                  </a:lnTo>
                  <a:cubicBezTo>
                    <a:pt x="0" y="20515"/>
                    <a:pt x="20515" y="0"/>
                    <a:pt x="45822" y="0"/>
                  </a:cubicBezTo>
                  <a:close/>
                </a:path>
              </a:pathLst>
            </a:custGeom>
            <a:solidFill>
              <a:srgbClr val="96C8CB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9777590" y="2095792"/>
            <a:ext cx="6930489" cy="4369221"/>
          </a:xfrm>
          <a:custGeom>
            <a:avLst/>
            <a:gdLst/>
            <a:ahLst/>
            <a:cxnLst/>
            <a:rect r="r" b="b" t="t" l="l"/>
            <a:pathLst>
              <a:path h="4369221" w="6930489">
                <a:moveTo>
                  <a:pt x="0" y="0"/>
                </a:moveTo>
                <a:lnTo>
                  <a:pt x="6930489" y="0"/>
                </a:lnTo>
                <a:lnTo>
                  <a:pt x="6930489" y="4369222"/>
                </a:lnTo>
                <a:lnTo>
                  <a:pt x="0" y="436922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576643" y="6833909"/>
            <a:ext cx="2584613" cy="2791382"/>
          </a:xfrm>
          <a:custGeom>
            <a:avLst/>
            <a:gdLst/>
            <a:ahLst/>
            <a:cxnLst/>
            <a:rect r="r" b="b" t="t" l="l"/>
            <a:pathLst>
              <a:path h="2791382" w="2584613">
                <a:moveTo>
                  <a:pt x="0" y="0"/>
                </a:moveTo>
                <a:lnTo>
                  <a:pt x="2584613" y="0"/>
                </a:lnTo>
                <a:lnTo>
                  <a:pt x="2584613" y="2791382"/>
                </a:lnTo>
                <a:lnTo>
                  <a:pt x="0" y="279138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2954450" y="6833909"/>
            <a:ext cx="3753628" cy="2618156"/>
          </a:xfrm>
          <a:custGeom>
            <a:avLst/>
            <a:gdLst/>
            <a:ahLst/>
            <a:cxnLst/>
            <a:rect r="r" b="b" t="t" l="l"/>
            <a:pathLst>
              <a:path h="2618156" w="3753628">
                <a:moveTo>
                  <a:pt x="0" y="0"/>
                </a:moveTo>
                <a:lnTo>
                  <a:pt x="3753629" y="0"/>
                </a:lnTo>
                <a:lnTo>
                  <a:pt x="3753629" y="2618156"/>
                </a:lnTo>
                <a:lnTo>
                  <a:pt x="0" y="261815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5660109" y="680695"/>
            <a:ext cx="6967783" cy="7810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499">
                <a:solidFill>
                  <a:srgbClr val="000000"/>
                </a:solidFill>
                <a:latin typeface="Waldemar"/>
              </a:rPr>
              <a:t>Матиматичний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9967" y="4593677"/>
            <a:ext cx="8312026" cy="40455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Arimo Bold"/>
              </a:rPr>
              <a:t>Обчислити відстань між об’єктами, знайти їх точне</a:t>
            </a:r>
          </a:p>
          <a:p>
            <a:pPr algn="ctr">
              <a:lnSpc>
                <a:spcPts val="6439"/>
              </a:lnSpc>
              <a:spcBef>
                <a:spcPct val="0"/>
              </a:spcBef>
            </a:pPr>
            <a:r>
              <a:rPr lang="en-US" sz="4599">
                <a:solidFill>
                  <a:srgbClr val="000000"/>
                </a:solidFill>
                <a:latin typeface="Arimo Bold"/>
              </a:rPr>
              <a:t>розміщення на карті, виміряти та порівняти показники погоди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5632" y="3839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26382" y="6172200"/>
            <a:ext cx="4161618" cy="4114800"/>
          </a:xfrm>
          <a:custGeom>
            <a:avLst/>
            <a:gdLst/>
            <a:ahLst/>
            <a:cxnLst/>
            <a:rect r="r" b="b" t="t" l="l"/>
            <a:pathLst>
              <a:path h="4114800" w="4161618">
                <a:moveTo>
                  <a:pt x="0" y="0"/>
                </a:moveTo>
                <a:lnTo>
                  <a:pt x="4161618" y="0"/>
                </a:lnTo>
                <a:lnTo>
                  <a:pt x="41616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759326" y="363846"/>
            <a:ext cx="8769349" cy="1731946"/>
          </a:xfrm>
          <a:custGeom>
            <a:avLst/>
            <a:gdLst/>
            <a:ahLst/>
            <a:cxnLst/>
            <a:rect r="r" b="b" t="t" l="l"/>
            <a:pathLst>
              <a:path h="1731946" w="8769349">
                <a:moveTo>
                  <a:pt x="0" y="0"/>
                </a:moveTo>
                <a:lnTo>
                  <a:pt x="8769348" y="0"/>
                </a:lnTo>
                <a:lnTo>
                  <a:pt x="8769348" y="1731946"/>
                </a:lnTo>
                <a:lnTo>
                  <a:pt x="0" y="17319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49424" y="541262"/>
            <a:ext cx="2195477" cy="2479491"/>
          </a:xfrm>
          <a:custGeom>
            <a:avLst/>
            <a:gdLst/>
            <a:ahLst/>
            <a:cxnLst/>
            <a:rect r="r" b="b" t="t" l="l"/>
            <a:pathLst>
              <a:path h="2479491" w="2195477">
                <a:moveTo>
                  <a:pt x="0" y="0"/>
                </a:moveTo>
                <a:lnTo>
                  <a:pt x="2195477" y="0"/>
                </a:lnTo>
                <a:lnTo>
                  <a:pt x="2195477" y="2479491"/>
                </a:lnTo>
                <a:lnTo>
                  <a:pt x="0" y="247949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382718" y="38392"/>
            <a:ext cx="2062556" cy="2057400"/>
          </a:xfrm>
          <a:custGeom>
            <a:avLst/>
            <a:gdLst/>
            <a:ahLst/>
            <a:cxnLst/>
            <a:rect r="r" b="b" t="t" l="l"/>
            <a:pathLst>
              <a:path h="2057400" w="2062556">
                <a:moveTo>
                  <a:pt x="0" y="0"/>
                </a:moveTo>
                <a:lnTo>
                  <a:pt x="2062557" y="0"/>
                </a:lnTo>
                <a:lnTo>
                  <a:pt x="206255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26168" y="3364435"/>
            <a:ext cx="8066316" cy="6106592"/>
            <a:chOff x="0" y="0"/>
            <a:chExt cx="2124462" cy="160832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24462" cy="1608321"/>
            </a:xfrm>
            <a:custGeom>
              <a:avLst/>
              <a:gdLst/>
              <a:ahLst/>
              <a:cxnLst/>
              <a:rect r="r" b="b" t="t" l="l"/>
              <a:pathLst>
                <a:path h="1608321" w="2124462">
                  <a:moveTo>
                    <a:pt x="48949" y="0"/>
                  </a:moveTo>
                  <a:lnTo>
                    <a:pt x="2075513" y="0"/>
                  </a:lnTo>
                  <a:cubicBezTo>
                    <a:pt x="2102547" y="0"/>
                    <a:pt x="2124462" y="21915"/>
                    <a:pt x="2124462" y="48949"/>
                  </a:cubicBezTo>
                  <a:lnTo>
                    <a:pt x="2124462" y="1559372"/>
                  </a:lnTo>
                  <a:cubicBezTo>
                    <a:pt x="2124462" y="1572354"/>
                    <a:pt x="2119305" y="1584804"/>
                    <a:pt x="2110125" y="1593984"/>
                  </a:cubicBezTo>
                  <a:cubicBezTo>
                    <a:pt x="2100945" y="1603163"/>
                    <a:pt x="2088495" y="1608321"/>
                    <a:pt x="2075513" y="1608321"/>
                  </a:cubicBezTo>
                  <a:lnTo>
                    <a:pt x="48949" y="1608321"/>
                  </a:lnTo>
                  <a:cubicBezTo>
                    <a:pt x="21915" y="1608321"/>
                    <a:pt x="0" y="1586405"/>
                    <a:pt x="0" y="1559372"/>
                  </a:cubicBezTo>
                  <a:lnTo>
                    <a:pt x="0" y="48949"/>
                  </a:lnTo>
                  <a:cubicBezTo>
                    <a:pt x="0" y="35967"/>
                    <a:pt x="5157" y="23517"/>
                    <a:pt x="14337" y="14337"/>
                  </a:cubicBezTo>
                  <a:cubicBezTo>
                    <a:pt x="23517" y="5157"/>
                    <a:pt x="35967" y="0"/>
                    <a:pt x="48949" y="0"/>
                  </a:cubicBezTo>
                  <a:close/>
                </a:path>
              </a:pathLst>
            </a:custGeom>
            <a:solidFill>
              <a:srgbClr val="96C8CB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9426848" y="2902114"/>
            <a:ext cx="8094729" cy="6063233"/>
          </a:xfrm>
          <a:custGeom>
            <a:avLst/>
            <a:gdLst/>
            <a:ahLst/>
            <a:cxnLst/>
            <a:rect r="r" b="b" t="t" l="l"/>
            <a:pathLst>
              <a:path h="6063233" w="8094729">
                <a:moveTo>
                  <a:pt x="0" y="0"/>
                </a:moveTo>
                <a:lnTo>
                  <a:pt x="8094729" y="0"/>
                </a:lnTo>
                <a:lnTo>
                  <a:pt x="8094729" y="6063233"/>
                </a:lnTo>
                <a:lnTo>
                  <a:pt x="0" y="606323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660109" y="680695"/>
            <a:ext cx="6967783" cy="7810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  <a:spcBef>
                <a:spcPct val="0"/>
              </a:spcBef>
            </a:pPr>
            <a:r>
              <a:rPr lang="en-US" sz="4499">
                <a:solidFill>
                  <a:srgbClr val="000000"/>
                </a:solidFill>
                <a:latin typeface="Waldemar"/>
              </a:rPr>
              <a:t>Моделювання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665956"/>
            <a:ext cx="7440843" cy="5408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54"/>
              </a:lnSpc>
              <a:spcBef>
                <a:spcPct val="0"/>
              </a:spcBef>
            </a:pPr>
            <a:r>
              <a:rPr lang="en-US" sz="3824">
                <a:solidFill>
                  <a:srgbClr val="000000"/>
                </a:solidFill>
                <a:latin typeface="Arimo"/>
              </a:rPr>
              <a:t> </a:t>
            </a:r>
            <a:r>
              <a:rPr lang="en-US" sz="3824">
                <a:solidFill>
                  <a:srgbClr val="000000"/>
                </a:solidFill>
                <a:latin typeface="Arimo Bold"/>
              </a:rPr>
              <a:t>М</a:t>
            </a:r>
            <a:r>
              <a:rPr lang="en-US" sz="3824">
                <a:solidFill>
                  <a:srgbClr val="000000"/>
                </a:solidFill>
                <a:latin typeface="Arimo Bold"/>
              </a:rPr>
              <a:t>етод дослідження будови, функціонування, динаміки та розвитку географічних об'єктів або процесів з використанням моделей, які певною мірою відповідають оригіналові. можливясть прогнозування наслідків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5632" y="3839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26382" y="6172200"/>
            <a:ext cx="4161618" cy="4114800"/>
          </a:xfrm>
          <a:custGeom>
            <a:avLst/>
            <a:gdLst/>
            <a:ahLst/>
            <a:cxnLst/>
            <a:rect r="r" b="b" t="t" l="l"/>
            <a:pathLst>
              <a:path h="4114800" w="4161618">
                <a:moveTo>
                  <a:pt x="0" y="0"/>
                </a:moveTo>
                <a:lnTo>
                  <a:pt x="4161618" y="0"/>
                </a:lnTo>
                <a:lnTo>
                  <a:pt x="41616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310843" y="222098"/>
            <a:ext cx="8168120" cy="1613204"/>
          </a:xfrm>
          <a:custGeom>
            <a:avLst/>
            <a:gdLst/>
            <a:ahLst/>
            <a:cxnLst/>
            <a:rect r="r" b="b" t="t" l="l"/>
            <a:pathLst>
              <a:path h="1613204" w="8168120">
                <a:moveTo>
                  <a:pt x="0" y="0"/>
                </a:moveTo>
                <a:lnTo>
                  <a:pt x="8168120" y="0"/>
                </a:lnTo>
                <a:lnTo>
                  <a:pt x="8168120" y="1613204"/>
                </a:lnTo>
                <a:lnTo>
                  <a:pt x="0" y="161320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5981671" y="2894206"/>
            <a:ext cx="12306329" cy="6924622"/>
            <a:chOff x="0" y="0"/>
            <a:chExt cx="3241173" cy="182376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241173" cy="1823769"/>
            </a:xfrm>
            <a:custGeom>
              <a:avLst/>
              <a:gdLst/>
              <a:ahLst/>
              <a:cxnLst/>
              <a:rect r="r" b="b" t="t" l="l"/>
              <a:pathLst>
                <a:path h="1823769" w="3241173">
                  <a:moveTo>
                    <a:pt x="32084" y="0"/>
                  </a:moveTo>
                  <a:lnTo>
                    <a:pt x="3209089" y="0"/>
                  </a:lnTo>
                  <a:cubicBezTo>
                    <a:pt x="3217598" y="0"/>
                    <a:pt x="3225759" y="3380"/>
                    <a:pt x="3231776" y="9397"/>
                  </a:cubicBezTo>
                  <a:cubicBezTo>
                    <a:pt x="3237793" y="15414"/>
                    <a:pt x="3241173" y="23575"/>
                    <a:pt x="3241173" y="32084"/>
                  </a:cubicBezTo>
                  <a:lnTo>
                    <a:pt x="3241173" y="1791685"/>
                  </a:lnTo>
                  <a:cubicBezTo>
                    <a:pt x="3241173" y="1800194"/>
                    <a:pt x="3237793" y="1808355"/>
                    <a:pt x="3231776" y="1814371"/>
                  </a:cubicBezTo>
                  <a:cubicBezTo>
                    <a:pt x="3225759" y="1820388"/>
                    <a:pt x="3217598" y="1823769"/>
                    <a:pt x="3209089" y="1823769"/>
                  </a:cubicBezTo>
                  <a:lnTo>
                    <a:pt x="32084" y="1823769"/>
                  </a:lnTo>
                  <a:cubicBezTo>
                    <a:pt x="23575" y="1823769"/>
                    <a:pt x="15414" y="1820388"/>
                    <a:pt x="9397" y="1814371"/>
                  </a:cubicBezTo>
                  <a:cubicBezTo>
                    <a:pt x="3380" y="1808355"/>
                    <a:pt x="0" y="1800194"/>
                    <a:pt x="0" y="1791685"/>
                  </a:cubicBezTo>
                  <a:lnTo>
                    <a:pt x="0" y="32084"/>
                  </a:lnTo>
                  <a:cubicBezTo>
                    <a:pt x="0" y="23575"/>
                    <a:pt x="3380" y="15414"/>
                    <a:pt x="9397" y="9397"/>
                  </a:cubicBezTo>
                  <a:cubicBezTo>
                    <a:pt x="15414" y="3380"/>
                    <a:pt x="23575" y="0"/>
                    <a:pt x="32084" y="0"/>
                  </a:cubicBezTo>
                  <a:close/>
                </a:path>
              </a:pathLst>
            </a:custGeom>
            <a:solidFill>
              <a:srgbClr val="3F4938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700570" y="2581930"/>
            <a:ext cx="5264414" cy="7583473"/>
          </a:xfrm>
          <a:custGeom>
            <a:avLst/>
            <a:gdLst/>
            <a:ahLst/>
            <a:cxnLst/>
            <a:rect r="r" b="b" t="t" l="l"/>
            <a:pathLst>
              <a:path h="7583473" w="5264414">
                <a:moveTo>
                  <a:pt x="0" y="0"/>
                </a:moveTo>
                <a:lnTo>
                  <a:pt x="5264414" y="0"/>
                </a:lnTo>
                <a:lnTo>
                  <a:pt x="5264414" y="7583473"/>
                </a:lnTo>
                <a:lnTo>
                  <a:pt x="0" y="758347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-763" r="0" b="-763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237279" y="3464883"/>
            <a:ext cx="11626685" cy="5593473"/>
          </a:xfrm>
          <a:custGeom>
            <a:avLst/>
            <a:gdLst/>
            <a:ahLst/>
            <a:cxnLst/>
            <a:rect r="r" b="b" t="t" l="l"/>
            <a:pathLst>
              <a:path h="5593473" w="11626685">
                <a:moveTo>
                  <a:pt x="0" y="0"/>
                </a:moveTo>
                <a:lnTo>
                  <a:pt x="11626685" y="0"/>
                </a:lnTo>
                <a:lnTo>
                  <a:pt x="11626685" y="5593473"/>
                </a:lnTo>
                <a:lnTo>
                  <a:pt x="0" y="559347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126382" y="38392"/>
            <a:ext cx="2672108" cy="2672108"/>
          </a:xfrm>
          <a:custGeom>
            <a:avLst/>
            <a:gdLst/>
            <a:ahLst/>
            <a:cxnLst/>
            <a:rect r="r" b="b" t="t" l="l"/>
            <a:pathLst>
              <a:path h="2672108" w="2672108">
                <a:moveTo>
                  <a:pt x="0" y="0"/>
                </a:moveTo>
                <a:lnTo>
                  <a:pt x="2672108" y="0"/>
                </a:lnTo>
                <a:lnTo>
                  <a:pt x="2672108" y="2672108"/>
                </a:lnTo>
                <a:lnTo>
                  <a:pt x="0" y="267210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68400" y="688440"/>
            <a:ext cx="3031677" cy="1739425"/>
          </a:xfrm>
          <a:custGeom>
            <a:avLst/>
            <a:gdLst/>
            <a:ahLst/>
            <a:cxnLst/>
            <a:rect r="r" b="b" t="t" l="l"/>
            <a:pathLst>
              <a:path h="1739425" w="3031677">
                <a:moveTo>
                  <a:pt x="0" y="0"/>
                </a:moveTo>
                <a:lnTo>
                  <a:pt x="3031677" y="0"/>
                </a:lnTo>
                <a:lnTo>
                  <a:pt x="3031677" y="1739425"/>
                </a:lnTo>
                <a:lnTo>
                  <a:pt x="0" y="173942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981671" y="413602"/>
            <a:ext cx="6826465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Waldemar"/>
              </a:rPr>
              <a:t>Сучасні дослідження Землі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77751" y="3649346"/>
            <a:ext cx="4310052" cy="5608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  <a:spcBef>
                <a:spcPct val="0"/>
              </a:spcBef>
            </a:pPr>
            <a:r>
              <a:rPr lang="en-US" sz="2300">
                <a:solidFill>
                  <a:srgbClr val="000000"/>
                </a:solidFill>
                <a:latin typeface="Arimo Bold"/>
              </a:rPr>
              <a:t>Сучасні супутники обладнані спеціальними камерами, радарами та іншими засобами спостереження. Вони створюють знімки земної поверхні, надають дослідникам / дослідницям і суспільству інформацію про неї, стан і забруднення повітря, пожежі, а також постійно стежать за таненням льодовиків, зростанням вулканічної активності тощо.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E2B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5632" y="38392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26382" y="6172200"/>
            <a:ext cx="4161618" cy="4114800"/>
          </a:xfrm>
          <a:custGeom>
            <a:avLst/>
            <a:gdLst/>
            <a:ahLst/>
            <a:cxnLst/>
            <a:rect r="r" b="b" t="t" l="l"/>
            <a:pathLst>
              <a:path h="4114800" w="4161618">
                <a:moveTo>
                  <a:pt x="0" y="0"/>
                </a:moveTo>
                <a:lnTo>
                  <a:pt x="4161618" y="0"/>
                </a:lnTo>
                <a:lnTo>
                  <a:pt x="41616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310843" y="222098"/>
            <a:ext cx="9487058" cy="1873694"/>
          </a:xfrm>
          <a:custGeom>
            <a:avLst/>
            <a:gdLst/>
            <a:ahLst/>
            <a:cxnLst/>
            <a:rect r="r" b="b" t="t" l="l"/>
            <a:pathLst>
              <a:path h="1873694" w="9487058">
                <a:moveTo>
                  <a:pt x="0" y="0"/>
                </a:moveTo>
                <a:lnTo>
                  <a:pt x="9487058" y="0"/>
                </a:lnTo>
                <a:lnTo>
                  <a:pt x="9487058" y="1873694"/>
                </a:lnTo>
                <a:lnTo>
                  <a:pt x="0" y="1873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31049" y="2405090"/>
            <a:ext cx="9297857" cy="5476820"/>
          </a:xfrm>
          <a:custGeom>
            <a:avLst/>
            <a:gdLst/>
            <a:ahLst/>
            <a:cxnLst/>
            <a:rect r="r" b="b" t="t" l="l"/>
            <a:pathLst>
              <a:path h="5476820" w="9297857">
                <a:moveTo>
                  <a:pt x="0" y="0"/>
                </a:moveTo>
                <a:lnTo>
                  <a:pt x="9297857" y="0"/>
                </a:lnTo>
                <a:lnTo>
                  <a:pt x="9297857" y="5476820"/>
                </a:lnTo>
                <a:lnTo>
                  <a:pt x="0" y="54768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60355" y="2405090"/>
            <a:ext cx="6340131" cy="7610396"/>
          </a:xfrm>
          <a:custGeom>
            <a:avLst/>
            <a:gdLst/>
            <a:ahLst/>
            <a:cxnLst/>
            <a:rect r="r" b="b" t="t" l="l"/>
            <a:pathLst>
              <a:path h="7610396" w="6340131">
                <a:moveTo>
                  <a:pt x="0" y="0"/>
                </a:moveTo>
                <a:lnTo>
                  <a:pt x="6340132" y="0"/>
                </a:lnTo>
                <a:lnTo>
                  <a:pt x="6340132" y="7610396"/>
                </a:lnTo>
                <a:lnTo>
                  <a:pt x="0" y="761039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40082" t="0" r="-40082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392862" y="8175799"/>
            <a:ext cx="1661510" cy="1436514"/>
          </a:xfrm>
          <a:custGeom>
            <a:avLst/>
            <a:gdLst/>
            <a:ahLst/>
            <a:cxnLst/>
            <a:rect r="r" b="b" t="t" l="l"/>
            <a:pathLst>
              <a:path h="1436514" w="1661510">
                <a:moveTo>
                  <a:pt x="0" y="0"/>
                </a:moveTo>
                <a:lnTo>
                  <a:pt x="1661510" y="0"/>
                </a:lnTo>
                <a:lnTo>
                  <a:pt x="1661510" y="1436514"/>
                </a:lnTo>
                <a:lnTo>
                  <a:pt x="0" y="143651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8" id="8">
            <a:hlinkClick r:id="rId12" tooltip="https://www.google.com.ua/intl/ru/earth/"/>
          </p:cNvPr>
          <p:cNvSpPr/>
          <p:nvPr/>
        </p:nvSpPr>
        <p:spPr>
          <a:xfrm flipH="false" flipV="false" rot="0">
            <a:off x="12136775" y="8175799"/>
            <a:ext cx="1545616" cy="1436514"/>
          </a:xfrm>
          <a:custGeom>
            <a:avLst/>
            <a:gdLst/>
            <a:ahLst/>
            <a:cxnLst/>
            <a:rect r="r" b="b" t="t" l="l"/>
            <a:pathLst>
              <a:path h="1436514" w="1545616">
                <a:moveTo>
                  <a:pt x="0" y="0"/>
                </a:moveTo>
                <a:lnTo>
                  <a:pt x="1545616" y="0"/>
                </a:lnTo>
                <a:lnTo>
                  <a:pt x="1545616" y="1436514"/>
                </a:lnTo>
                <a:lnTo>
                  <a:pt x="0" y="143651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6426353" y="493435"/>
            <a:ext cx="7256037" cy="1003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4"/>
              </a:lnSpc>
              <a:spcBef>
                <a:spcPct val="0"/>
              </a:spcBef>
            </a:pPr>
            <a:r>
              <a:rPr lang="en-US" sz="2853">
                <a:solidFill>
                  <a:srgbClr val="000000"/>
                </a:solidFill>
                <a:latin typeface="Waldemar"/>
              </a:rPr>
              <a:t>Які є джерела географічної інформації.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2972117"/>
            <a:ext cx="5982016" cy="6640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Arimo Bold"/>
              </a:rPr>
              <a:t>Джерела інформації - це інструменти для здобуття знань, доступу до інформації та її пошуку.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Arimo Bold"/>
              </a:rPr>
              <a:t>Найдавнішим і найважливішим джерелом є географічна карта. Сьогодні широко використовуються електронні карти.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Arimo Bold"/>
              </a:rPr>
              <a:t>До сучасних джерел інформації належать географічні інформаційні системи (ГІС). Важливою складовою ГІС є аерокосмічна інформація, дані аеровізуальних спостережень, наземних датчиків тощо. </a:t>
            </a:r>
          </a:p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Arimo Bold"/>
              </a:rPr>
              <a:t>Джерелами географічної інформації є краєзнавчі дослідження та описи рідного краю, міст та інших населених пунктів. До них також належать описи подорожей, туристичних та альпіністських маршрутів, екскурсій, музейні експозиції.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826803"/>
            <a:ext cx="18288000" cy="12242163"/>
            <a:chOff x="0" y="0"/>
            <a:chExt cx="24384000" cy="1632288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8061116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061116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6222558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6222558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1045054" y="1840997"/>
            <a:ext cx="16214246" cy="6800965"/>
            <a:chOff x="0" y="0"/>
            <a:chExt cx="3577638" cy="150061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-1270"/>
              <a:ext cx="3578908" cy="1499348"/>
            </a:xfrm>
            <a:custGeom>
              <a:avLst/>
              <a:gdLst/>
              <a:ahLst/>
              <a:cxnLst/>
              <a:rect r="r" b="b" t="t" l="l"/>
              <a:pathLst>
                <a:path h="1499348" w="3578908">
                  <a:moveTo>
                    <a:pt x="3567478" y="27940"/>
                  </a:moveTo>
                  <a:cubicBezTo>
                    <a:pt x="3558588" y="24130"/>
                    <a:pt x="3549698" y="21590"/>
                    <a:pt x="3540808" y="21590"/>
                  </a:cubicBezTo>
                  <a:cubicBezTo>
                    <a:pt x="3514138" y="20320"/>
                    <a:pt x="3461233" y="20320"/>
                    <a:pt x="3402900" y="17780"/>
                  </a:cubicBezTo>
                  <a:cubicBezTo>
                    <a:pt x="3269566" y="12700"/>
                    <a:pt x="3139011" y="6350"/>
                    <a:pt x="3005678" y="3810"/>
                  </a:cubicBezTo>
                  <a:cubicBezTo>
                    <a:pt x="2897344" y="1270"/>
                    <a:pt x="2791789" y="3810"/>
                    <a:pt x="2683456" y="2540"/>
                  </a:cubicBezTo>
                  <a:cubicBezTo>
                    <a:pt x="2636233" y="2540"/>
                    <a:pt x="2589011" y="0"/>
                    <a:pt x="2541789" y="2540"/>
                  </a:cubicBezTo>
                  <a:cubicBezTo>
                    <a:pt x="2427900" y="10160"/>
                    <a:pt x="2314011" y="11430"/>
                    <a:pt x="2197345" y="8890"/>
                  </a:cubicBezTo>
                  <a:cubicBezTo>
                    <a:pt x="2139012" y="7620"/>
                    <a:pt x="2080678" y="7620"/>
                    <a:pt x="2022345" y="7620"/>
                  </a:cubicBezTo>
                  <a:cubicBezTo>
                    <a:pt x="1916790" y="7620"/>
                    <a:pt x="1811234" y="7620"/>
                    <a:pt x="1705679" y="6350"/>
                  </a:cubicBezTo>
                  <a:cubicBezTo>
                    <a:pt x="1594568" y="5080"/>
                    <a:pt x="500124" y="2540"/>
                    <a:pt x="391791" y="1270"/>
                  </a:cubicBezTo>
                  <a:cubicBezTo>
                    <a:pt x="302902" y="0"/>
                    <a:pt x="216791" y="1270"/>
                    <a:pt x="127902" y="1270"/>
                  </a:cubicBezTo>
                  <a:cubicBezTo>
                    <a:pt x="66791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11205"/>
                    <a:pt x="16510" y="174022"/>
                    <a:pt x="17780" y="235737"/>
                  </a:cubicBezTo>
                  <a:cubicBezTo>
                    <a:pt x="19050" y="298554"/>
                    <a:pt x="17780" y="361371"/>
                    <a:pt x="16510" y="425291"/>
                  </a:cubicBezTo>
                  <a:cubicBezTo>
                    <a:pt x="15240" y="490312"/>
                    <a:pt x="2540" y="1172483"/>
                    <a:pt x="2540" y="1237504"/>
                  </a:cubicBezTo>
                  <a:cubicBezTo>
                    <a:pt x="2540" y="1301423"/>
                    <a:pt x="1270" y="1365343"/>
                    <a:pt x="0" y="1429262"/>
                  </a:cubicBezTo>
                  <a:cubicBezTo>
                    <a:pt x="0" y="1444738"/>
                    <a:pt x="3810" y="1454898"/>
                    <a:pt x="15240" y="1459978"/>
                  </a:cubicBezTo>
                  <a:cubicBezTo>
                    <a:pt x="22860" y="1463788"/>
                    <a:pt x="31750" y="1466328"/>
                    <a:pt x="40640" y="1467598"/>
                  </a:cubicBezTo>
                  <a:cubicBezTo>
                    <a:pt x="125124" y="1472678"/>
                    <a:pt x="230680" y="1476488"/>
                    <a:pt x="336235" y="1481568"/>
                  </a:cubicBezTo>
                  <a:cubicBezTo>
                    <a:pt x="394568" y="1484108"/>
                    <a:pt x="452902" y="1489188"/>
                    <a:pt x="511235" y="1490458"/>
                  </a:cubicBezTo>
                  <a:cubicBezTo>
                    <a:pt x="608457" y="1492998"/>
                    <a:pt x="1691790" y="1494268"/>
                    <a:pt x="1789012" y="1495538"/>
                  </a:cubicBezTo>
                  <a:cubicBezTo>
                    <a:pt x="1802901" y="1495538"/>
                    <a:pt x="1816789" y="1495538"/>
                    <a:pt x="1830678" y="1495538"/>
                  </a:cubicBezTo>
                  <a:cubicBezTo>
                    <a:pt x="1897345" y="1495538"/>
                    <a:pt x="1966789" y="1494268"/>
                    <a:pt x="2033456" y="1494268"/>
                  </a:cubicBezTo>
                  <a:cubicBezTo>
                    <a:pt x="2111234" y="1494268"/>
                    <a:pt x="2186234" y="1495538"/>
                    <a:pt x="2264011" y="1495538"/>
                  </a:cubicBezTo>
                  <a:cubicBezTo>
                    <a:pt x="2377900" y="1495538"/>
                    <a:pt x="2494567" y="1495538"/>
                    <a:pt x="2608456" y="1495538"/>
                  </a:cubicBezTo>
                  <a:cubicBezTo>
                    <a:pt x="2714011" y="1495538"/>
                    <a:pt x="2819567" y="1496808"/>
                    <a:pt x="2925122" y="1498078"/>
                  </a:cubicBezTo>
                  <a:cubicBezTo>
                    <a:pt x="2972344" y="1498078"/>
                    <a:pt x="3022344" y="1499348"/>
                    <a:pt x="3069566" y="1499348"/>
                  </a:cubicBezTo>
                  <a:cubicBezTo>
                    <a:pt x="3222344" y="1498078"/>
                    <a:pt x="3372344" y="1491728"/>
                    <a:pt x="3517948" y="1491728"/>
                  </a:cubicBezTo>
                  <a:cubicBezTo>
                    <a:pt x="3521758" y="1491728"/>
                    <a:pt x="3526838" y="1489188"/>
                    <a:pt x="3530648" y="1486648"/>
                  </a:cubicBezTo>
                  <a:cubicBezTo>
                    <a:pt x="3535728" y="1482838"/>
                    <a:pt x="3538268" y="1476488"/>
                    <a:pt x="3540808" y="1473948"/>
                  </a:cubicBezTo>
                  <a:cubicBezTo>
                    <a:pt x="3542078" y="1421547"/>
                    <a:pt x="3543348" y="1375261"/>
                    <a:pt x="3544618" y="1328975"/>
                  </a:cubicBezTo>
                  <a:cubicBezTo>
                    <a:pt x="3545888" y="1257341"/>
                    <a:pt x="3556048" y="569660"/>
                    <a:pt x="3557318" y="498026"/>
                  </a:cubicBezTo>
                  <a:cubicBezTo>
                    <a:pt x="3557318" y="455046"/>
                    <a:pt x="3558588" y="412066"/>
                    <a:pt x="3559858" y="369086"/>
                  </a:cubicBezTo>
                  <a:cubicBezTo>
                    <a:pt x="3561128" y="322800"/>
                    <a:pt x="3562398" y="276513"/>
                    <a:pt x="3564938" y="230227"/>
                  </a:cubicBezTo>
                  <a:cubicBezTo>
                    <a:pt x="3566208" y="202676"/>
                    <a:pt x="3566208" y="174022"/>
                    <a:pt x="3571288" y="146471"/>
                  </a:cubicBezTo>
                  <a:cubicBezTo>
                    <a:pt x="3576368" y="113409"/>
                    <a:pt x="3578908" y="81450"/>
                    <a:pt x="3577638" y="44450"/>
                  </a:cubicBezTo>
                  <a:cubicBezTo>
                    <a:pt x="3577638" y="38100"/>
                    <a:pt x="3573828" y="30480"/>
                    <a:pt x="3567478" y="27940"/>
                  </a:cubicBezTo>
                  <a:close/>
                </a:path>
              </a:pathLst>
            </a:custGeom>
            <a:solidFill>
              <a:srgbClr val="6AACAF"/>
            </a:solidFill>
          </p:spPr>
        </p:sp>
      </p:grpSp>
      <p:sp>
        <p:nvSpPr>
          <p:cNvPr name="Freeform 11" id="11"/>
          <p:cNvSpPr/>
          <p:nvPr/>
        </p:nvSpPr>
        <p:spPr>
          <a:xfrm flipH="false" flipV="false" rot="-1963666">
            <a:off x="360212" y="1723745"/>
            <a:ext cx="2785281" cy="729237"/>
          </a:xfrm>
          <a:custGeom>
            <a:avLst/>
            <a:gdLst/>
            <a:ahLst/>
            <a:cxnLst/>
            <a:rect r="r" b="b" t="t" l="l"/>
            <a:pathLst>
              <a:path h="729237" w="2785281">
                <a:moveTo>
                  <a:pt x="0" y="0"/>
                </a:moveTo>
                <a:lnTo>
                  <a:pt x="2785282" y="0"/>
                </a:lnTo>
                <a:lnTo>
                  <a:pt x="2785282" y="729237"/>
                </a:lnTo>
                <a:lnTo>
                  <a:pt x="0" y="7292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478003">
            <a:off x="14824460" y="8083245"/>
            <a:ext cx="2965140" cy="776327"/>
          </a:xfrm>
          <a:custGeom>
            <a:avLst/>
            <a:gdLst/>
            <a:ahLst/>
            <a:cxnLst/>
            <a:rect r="r" b="b" t="t" l="l"/>
            <a:pathLst>
              <a:path h="776327" w="2965140">
                <a:moveTo>
                  <a:pt x="0" y="0"/>
                </a:moveTo>
                <a:lnTo>
                  <a:pt x="2965139" y="0"/>
                </a:lnTo>
                <a:lnTo>
                  <a:pt x="2965139" y="776328"/>
                </a:lnTo>
                <a:lnTo>
                  <a:pt x="0" y="7763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55610" y="7694203"/>
            <a:ext cx="2635579" cy="1747996"/>
          </a:xfrm>
          <a:custGeom>
            <a:avLst/>
            <a:gdLst/>
            <a:ahLst/>
            <a:cxnLst/>
            <a:rect r="r" b="b" t="t" l="l"/>
            <a:pathLst>
              <a:path h="1747996" w="2635579">
                <a:moveTo>
                  <a:pt x="0" y="0"/>
                </a:moveTo>
                <a:lnTo>
                  <a:pt x="2635579" y="0"/>
                </a:lnTo>
                <a:lnTo>
                  <a:pt x="2635579" y="1747995"/>
                </a:lnTo>
                <a:lnTo>
                  <a:pt x="0" y="17479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2110785">
            <a:off x="936863" y="8139913"/>
            <a:ext cx="969120" cy="1635646"/>
          </a:xfrm>
          <a:custGeom>
            <a:avLst/>
            <a:gdLst/>
            <a:ahLst/>
            <a:cxnLst/>
            <a:rect r="r" b="b" t="t" l="l"/>
            <a:pathLst>
              <a:path h="1635646" w="969120">
                <a:moveTo>
                  <a:pt x="0" y="0"/>
                </a:moveTo>
                <a:lnTo>
                  <a:pt x="969120" y="0"/>
                </a:lnTo>
                <a:lnTo>
                  <a:pt x="969120" y="1635646"/>
                </a:lnTo>
                <a:lnTo>
                  <a:pt x="0" y="16356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5415459" y="533966"/>
            <a:ext cx="1995052" cy="2614061"/>
          </a:xfrm>
          <a:custGeom>
            <a:avLst/>
            <a:gdLst/>
            <a:ahLst/>
            <a:cxnLst/>
            <a:rect r="r" b="b" t="t" l="l"/>
            <a:pathLst>
              <a:path h="2614061" w="1995052">
                <a:moveTo>
                  <a:pt x="0" y="0"/>
                </a:moveTo>
                <a:lnTo>
                  <a:pt x="1995051" y="0"/>
                </a:lnTo>
                <a:lnTo>
                  <a:pt x="1995051" y="2614061"/>
                </a:lnTo>
                <a:lnTo>
                  <a:pt x="0" y="261406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421423" y="2700655"/>
            <a:ext cx="14991562" cy="6000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Waldemar"/>
              </a:rPr>
              <a:t>Коротко про головне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ve Age"/>
              </a:rPr>
              <a:t>Упродовж тисячоліть людство постійно вдосконалює способи пізнання довкілля (методи географічних досліджень).</a:t>
            </a:r>
          </a:p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ve Age"/>
              </a:rPr>
              <a:t>Географічна наука всебічно досліджує Землю, використовуючи як традиційні, так і сучасні методи.</a:t>
            </a:r>
          </a:p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ve Age"/>
              </a:rPr>
              <a:t>До новітніх джерел географічної інформації відносять електронні. З їхньою допомогою можна досліджувати великі території в режимі реального часу.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42210" y="400035"/>
            <a:ext cx="14638839" cy="2195826"/>
          </a:xfrm>
          <a:custGeom>
            <a:avLst/>
            <a:gdLst/>
            <a:ahLst/>
            <a:cxnLst/>
            <a:rect r="r" b="b" t="t" l="l"/>
            <a:pathLst>
              <a:path h="2195826" w="14638839">
                <a:moveTo>
                  <a:pt x="0" y="0"/>
                </a:moveTo>
                <a:lnTo>
                  <a:pt x="14638840" y="0"/>
                </a:lnTo>
                <a:lnTo>
                  <a:pt x="14638840" y="2195826"/>
                </a:lnTo>
                <a:lnTo>
                  <a:pt x="0" y="21958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575939" y="2824876"/>
            <a:ext cx="10571383" cy="7462124"/>
          </a:xfrm>
          <a:custGeom>
            <a:avLst/>
            <a:gdLst/>
            <a:ahLst/>
            <a:cxnLst/>
            <a:rect r="r" b="b" t="t" l="l"/>
            <a:pathLst>
              <a:path h="7462124" w="10571383">
                <a:moveTo>
                  <a:pt x="0" y="0"/>
                </a:moveTo>
                <a:lnTo>
                  <a:pt x="10571382" y="0"/>
                </a:lnTo>
                <a:lnTo>
                  <a:pt x="10571382" y="7462124"/>
                </a:lnTo>
                <a:lnTo>
                  <a:pt x="0" y="74621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557" r="0" b="-557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853596" y="863900"/>
            <a:ext cx="11549798" cy="1144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6699">
                <a:solidFill>
                  <a:srgbClr val="000000"/>
                </a:solidFill>
                <a:latin typeface="Comic Sans Bold"/>
              </a:rPr>
              <a:t>ПОПРАЦЮЄМО РАЗОМ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999414" y="3761334"/>
            <a:ext cx="9724432" cy="5207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000000"/>
                </a:solidFill>
                <a:latin typeface="Montserrat Bold"/>
              </a:rPr>
              <a:t>Які сучасні методи та як будуть використовувати:</a:t>
            </a:r>
          </a:p>
          <a:p>
            <a:pPr algn="ctr">
              <a:lnSpc>
                <a:spcPts val="4759"/>
              </a:lnSpc>
            </a:pPr>
          </a:p>
          <a:p>
            <a:pPr algn="ctr">
              <a:lnSpc>
                <a:spcPts val="8491"/>
              </a:lnSpc>
            </a:pPr>
            <a:r>
              <a:rPr lang="en-US" sz="4399">
                <a:solidFill>
                  <a:srgbClr val="000000"/>
                </a:solidFill>
                <a:latin typeface="Noto Serif Display Bold"/>
              </a:rPr>
              <a:t>1 група - екологі</a:t>
            </a:r>
          </a:p>
          <a:p>
            <a:pPr algn="ctr">
              <a:lnSpc>
                <a:spcPts val="8491"/>
              </a:lnSpc>
            </a:pPr>
            <a:r>
              <a:rPr lang="en-US" sz="4399">
                <a:solidFill>
                  <a:srgbClr val="000000"/>
                </a:solidFill>
                <a:latin typeface="Noto Serif Display Bold"/>
              </a:rPr>
              <a:t>2 група - військові</a:t>
            </a:r>
          </a:p>
          <a:p>
            <a:pPr algn="ctr">
              <a:lnSpc>
                <a:spcPts val="8491"/>
              </a:lnSpc>
            </a:pPr>
            <a:r>
              <a:rPr lang="en-US" sz="4399">
                <a:solidFill>
                  <a:srgbClr val="000000"/>
                </a:solidFill>
                <a:latin typeface="Noto Serif Display Bold"/>
              </a:rPr>
              <a:t>3 група - фермери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BE1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323290"/>
            <a:ext cx="16470336" cy="9264564"/>
          </a:xfrm>
          <a:custGeom>
            <a:avLst/>
            <a:gdLst/>
            <a:ahLst/>
            <a:cxnLst/>
            <a:rect r="r" b="b" t="t" l="l"/>
            <a:pathLst>
              <a:path h="9264564" w="16470336">
                <a:moveTo>
                  <a:pt x="0" y="0"/>
                </a:moveTo>
                <a:lnTo>
                  <a:pt x="16470336" y="0"/>
                </a:lnTo>
                <a:lnTo>
                  <a:pt x="16470336" y="9264564"/>
                </a:lnTo>
                <a:lnTo>
                  <a:pt x="0" y="92645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F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826803"/>
            <a:ext cx="18288000" cy="12242163"/>
            <a:chOff x="0" y="0"/>
            <a:chExt cx="24384000" cy="1632288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8061116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061116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6222558" y="0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6222558" y="8161442"/>
              <a:ext cx="8161442" cy="8161442"/>
            </a:xfrm>
            <a:custGeom>
              <a:avLst/>
              <a:gdLst/>
              <a:ahLst/>
              <a:cxnLst/>
              <a:rect r="r" b="b" t="t" l="l"/>
              <a:pathLst>
                <a:path h="8161442" w="8161442">
                  <a:moveTo>
                    <a:pt x="0" y="0"/>
                  </a:moveTo>
                  <a:lnTo>
                    <a:pt x="8161442" y="0"/>
                  </a:lnTo>
                  <a:lnTo>
                    <a:pt x="8161442" y="8161442"/>
                  </a:lnTo>
                  <a:lnTo>
                    <a:pt x="0" y="8161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2701028" y="2535585"/>
            <a:ext cx="13051910" cy="5474543"/>
            <a:chOff x="0" y="0"/>
            <a:chExt cx="3577638" cy="150061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-1270"/>
              <a:ext cx="3578908" cy="1499348"/>
            </a:xfrm>
            <a:custGeom>
              <a:avLst/>
              <a:gdLst/>
              <a:ahLst/>
              <a:cxnLst/>
              <a:rect r="r" b="b" t="t" l="l"/>
              <a:pathLst>
                <a:path h="1499348" w="3578908">
                  <a:moveTo>
                    <a:pt x="3567478" y="27940"/>
                  </a:moveTo>
                  <a:cubicBezTo>
                    <a:pt x="3558588" y="24130"/>
                    <a:pt x="3549698" y="21590"/>
                    <a:pt x="3540808" y="21590"/>
                  </a:cubicBezTo>
                  <a:cubicBezTo>
                    <a:pt x="3514138" y="20320"/>
                    <a:pt x="3461233" y="20320"/>
                    <a:pt x="3402900" y="17780"/>
                  </a:cubicBezTo>
                  <a:cubicBezTo>
                    <a:pt x="3269566" y="12700"/>
                    <a:pt x="3139011" y="6350"/>
                    <a:pt x="3005678" y="3810"/>
                  </a:cubicBezTo>
                  <a:cubicBezTo>
                    <a:pt x="2897344" y="1270"/>
                    <a:pt x="2791789" y="3810"/>
                    <a:pt x="2683456" y="2540"/>
                  </a:cubicBezTo>
                  <a:cubicBezTo>
                    <a:pt x="2636233" y="2540"/>
                    <a:pt x="2589011" y="0"/>
                    <a:pt x="2541789" y="2540"/>
                  </a:cubicBezTo>
                  <a:cubicBezTo>
                    <a:pt x="2427900" y="10160"/>
                    <a:pt x="2314011" y="11430"/>
                    <a:pt x="2197345" y="8890"/>
                  </a:cubicBezTo>
                  <a:cubicBezTo>
                    <a:pt x="2139012" y="7620"/>
                    <a:pt x="2080678" y="7620"/>
                    <a:pt x="2022345" y="7620"/>
                  </a:cubicBezTo>
                  <a:cubicBezTo>
                    <a:pt x="1916790" y="7620"/>
                    <a:pt x="1811234" y="7620"/>
                    <a:pt x="1705679" y="6350"/>
                  </a:cubicBezTo>
                  <a:cubicBezTo>
                    <a:pt x="1594568" y="5080"/>
                    <a:pt x="500124" y="2540"/>
                    <a:pt x="391791" y="1270"/>
                  </a:cubicBezTo>
                  <a:cubicBezTo>
                    <a:pt x="302902" y="0"/>
                    <a:pt x="216791" y="1270"/>
                    <a:pt x="127902" y="1270"/>
                  </a:cubicBezTo>
                  <a:cubicBezTo>
                    <a:pt x="66791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11205"/>
                    <a:pt x="16510" y="174022"/>
                    <a:pt x="17780" y="235737"/>
                  </a:cubicBezTo>
                  <a:cubicBezTo>
                    <a:pt x="19050" y="298554"/>
                    <a:pt x="17780" y="361371"/>
                    <a:pt x="16510" y="425291"/>
                  </a:cubicBezTo>
                  <a:cubicBezTo>
                    <a:pt x="15240" y="490312"/>
                    <a:pt x="2540" y="1172483"/>
                    <a:pt x="2540" y="1237504"/>
                  </a:cubicBezTo>
                  <a:cubicBezTo>
                    <a:pt x="2540" y="1301423"/>
                    <a:pt x="1270" y="1365343"/>
                    <a:pt x="0" y="1429262"/>
                  </a:cubicBezTo>
                  <a:cubicBezTo>
                    <a:pt x="0" y="1444738"/>
                    <a:pt x="3810" y="1454898"/>
                    <a:pt x="15240" y="1459978"/>
                  </a:cubicBezTo>
                  <a:cubicBezTo>
                    <a:pt x="22860" y="1463788"/>
                    <a:pt x="31750" y="1466328"/>
                    <a:pt x="40640" y="1467598"/>
                  </a:cubicBezTo>
                  <a:cubicBezTo>
                    <a:pt x="125124" y="1472678"/>
                    <a:pt x="230680" y="1476488"/>
                    <a:pt x="336235" y="1481568"/>
                  </a:cubicBezTo>
                  <a:cubicBezTo>
                    <a:pt x="394568" y="1484108"/>
                    <a:pt x="452902" y="1489188"/>
                    <a:pt x="511235" y="1490458"/>
                  </a:cubicBezTo>
                  <a:cubicBezTo>
                    <a:pt x="608457" y="1492998"/>
                    <a:pt x="1691790" y="1494268"/>
                    <a:pt x="1789012" y="1495538"/>
                  </a:cubicBezTo>
                  <a:cubicBezTo>
                    <a:pt x="1802901" y="1495538"/>
                    <a:pt x="1816789" y="1495538"/>
                    <a:pt x="1830678" y="1495538"/>
                  </a:cubicBezTo>
                  <a:cubicBezTo>
                    <a:pt x="1897345" y="1495538"/>
                    <a:pt x="1966789" y="1494268"/>
                    <a:pt x="2033456" y="1494268"/>
                  </a:cubicBezTo>
                  <a:cubicBezTo>
                    <a:pt x="2111234" y="1494268"/>
                    <a:pt x="2186234" y="1495538"/>
                    <a:pt x="2264011" y="1495538"/>
                  </a:cubicBezTo>
                  <a:cubicBezTo>
                    <a:pt x="2377900" y="1495538"/>
                    <a:pt x="2494567" y="1495538"/>
                    <a:pt x="2608456" y="1495538"/>
                  </a:cubicBezTo>
                  <a:cubicBezTo>
                    <a:pt x="2714011" y="1495538"/>
                    <a:pt x="2819567" y="1496808"/>
                    <a:pt x="2925122" y="1498078"/>
                  </a:cubicBezTo>
                  <a:cubicBezTo>
                    <a:pt x="2972344" y="1498078"/>
                    <a:pt x="3022344" y="1499348"/>
                    <a:pt x="3069566" y="1499348"/>
                  </a:cubicBezTo>
                  <a:cubicBezTo>
                    <a:pt x="3222344" y="1498078"/>
                    <a:pt x="3372344" y="1491728"/>
                    <a:pt x="3517948" y="1491728"/>
                  </a:cubicBezTo>
                  <a:cubicBezTo>
                    <a:pt x="3521758" y="1491728"/>
                    <a:pt x="3526838" y="1489188"/>
                    <a:pt x="3530648" y="1486648"/>
                  </a:cubicBezTo>
                  <a:cubicBezTo>
                    <a:pt x="3535728" y="1482838"/>
                    <a:pt x="3538268" y="1476488"/>
                    <a:pt x="3540808" y="1473948"/>
                  </a:cubicBezTo>
                  <a:cubicBezTo>
                    <a:pt x="3542078" y="1421547"/>
                    <a:pt x="3543348" y="1375261"/>
                    <a:pt x="3544618" y="1328975"/>
                  </a:cubicBezTo>
                  <a:cubicBezTo>
                    <a:pt x="3545888" y="1257341"/>
                    <a:pt x="3556048" y="569660"/>
                    <a:pt x="3557318" y="498026"/>
                  </a:cubicBezTo>
                  <a:cubicBezTo>
                    <a:pt x="3557318" y="455046"/>
                    <a:pt x="3558588" y="412066"/>
                    <a:pt x="3559858" y="369086"/>
                  </a:cubicBezTo>
                  <a:cubicBezTo>
                    <a:pt x="3561128" y="322800"/>
                    <a:pt x="3562398" y="276513"/>
                    <a:pt x="3564938" y="230227"/>
                  </a:cubicBezTo>
                  <a:cubicBezTo>
                    <a:pt x="3566208" y="202676"/>
                    <a:pt x="3566208" y="174022"/>
                    <a:pt x="3571288" y="146471"/>
                  </a:cubicBezTo>
                  <a:cubicBezTo>
                    <a:pt x="3576368" y="113409"/>
                    <a:pt x="3578908" y="81450"/>
                    <a:pt x="3577638" y="44450"/>
                  </a:cubicBezTo>
                  <a:cubicBezTo>
                    <a:pt x="3577638" y="38100"/>
                    <a:pt x="3573828" y="30480"/>
                    <a:pt x="3567478" y="27940"/>
                  </a:cubicBezTo>
                  <a:close/>
                </a:path>
              </a:pathLst>
            </a:custGeom>
            <a:solidFill>
              <a:srgbClr val="6AACAF"/>
            </a:solidFill>
          </p:spPr>
        </p:sp>
      </p:grpSp>
      <p:sp>
        <p:nvSpPr>
          <p:cNvPr name="Freeform 11" id="11"/>
          <p:cNvSpPr/>
          <p:nvPr/>
        </p:nvSpPr>
        <p:spPr>
          <a:xfrm flipH="false" flipV="false" rot="-1963666">
            <a:off x="1371931" y="2529509"/>
            <a:ext cx="2805746" cy="734595"/>
          </a:xfrm>
          <a:custGeom>
            <a:avLst/>
            <a:gdLst/>
            <a:ahLst/>
            <a:cxnLst/>
            <a:rect r="r" b="b" t="t" l="l"/>
            <a:pathLst>
              <a:path h="734595" w="2805746">
                <a:moveTo>
                  <a:pt x="0" y="0"/>
                </a:moveTo>
                <a:lnTo>
                  <a:pt x="2805747" y="0"/>
                </a:lnTo>
                <a:lnTo>
                  <a:pt x="2805747" y="734595"/>
                </a:lnTo>
                <a:lnTo>
                  <a:pt x="0" y="7345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478003">
            <a:off x="13422858" y="7588917"/>
            <a:ext cx="2963389" cy="775869"/>
          </a:xfrm>
          <a:custGeom>
            <a:avLst/>
            <a:gdLst/>
            <a:ahLst/>
            <a:cxnLst/>
            <a:rect r="r" b="b" t="t" l="l"/>
            <a:pathLst>
              <a:path h="775869" w="2963389">
                <a:moveTo>
                  <a:pt x="0" y="0"/>
                </a:moveTo>
                <a:lnTo>
                  <a:pt x="2963389" y="0"/>
                </a:lnTo>
                <a:lnTo>
                  <a:pt x="2963389" y="775869"/>
                </a:lnTo>
                <a:lnTo>
                  <a:pt x="0" y="7758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415262" y="6857243"/>
            <a:ext cx="3476574" cy="2305769"/>
          </a:xfrm>
          <a:custGeom>
            <a:avLst/>
            <a:gdLst/>
            <a:ahLst/>
            <a:cxnLst/>
            <a:rect r="r" b="b" t="t" l="l"/>
            <a:pathLst>
              <a:path h="2305769" w="3476574">
                <a:moveTo>
                  <a:pt x="0" y="0"/>
                </a:moveTo>
                <a:lnTo>
                  <a:pt x="3476574" y="0"/>
                </a:lnTo>
                <a:lnTo>
                  <a:pt x="3476574" y="2305769"/>
                </a:lnTo>
                <a:lnTo>
                  <a:pt x="0" y="23057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2110785">
            <a:off x="2442280" y="7492854"/>
            <a:ext cx="969120" cy="1635646"/>
          </a:xfrm>
          <a:custGeom>
            <a:avLst/>
            <a:gdLst/>
            <a:ahLst/>
            <a:cxnLst/>
            <a:rect r="r" b="b" t="t" l="l"/>
            <a:pathLst>
              <a:path h="1635646" w="969120">
                <a:moveTo>
                  <a:pt x="0" y="0"/>
                </a:moveTo>
                <a:lnTo>
                  <a:pt x="969120" y="0"/>
                </a:lnTo>
                <a:lnTo>
                  <a:pt x="969120" y="1635646"/>
                </a:lnTo>
                <a:lnTo>
                  <a:pt x="0" y="16356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4224305" y="358856"/>
            <a:ext cx="2449473" cy="3209477"/>
          </a:xfrm>
          <a:custGeom>
            <a:avLst/>
            <a:gdLst/>
            <a:ahLst/>
            <a:cxnLst/>
            <a:rect r="r" b="b" t="t" l="l"/>
            <a:pathLst>
              <a:path h="3209477" w="2449473">
                <a:moveTo>
                  <a:pt x="0" y="0"/>
                </a:moveTo>
                <a:lnTo>
                  <a:pt x="2449473" y="0"/>
                </a:lnTo>
                <a:lnTo>
                  <a:pt x="2449473" y="3209478"/>
                </a:lnTo>
                <a:lnTo>
                  <a:pt x="0" y="320947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4449392" y="904875"/>
            <a:ext cx="9555181" cy="915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373737"/>
                </a:solidFill>
                <a:latin typeface="Waldemar"/>
              </a:rPr>
              <a:t>ДОМАШНЄ ЗАВДАННЯ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536015" y="4120922"/>
            <a:ext cx="11215970" cy="2999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2. «Чи можуть бути небезпечними нові  відкриття в географії?»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хлопці - "НІ", всі позитивні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дівчата - "ТАК", несуть небезпеку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373737"/>
                </a:solidFill>
                <a:latin typeface="Arimo Bold"/>
              </a:rPr>
              <a:t>(3-4 аргумента)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153549" y="2968894"/>
            <a:ext cx="9467456" cy="688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863596" indent="-431798" lvl="1">
              <a:lnSpc>
                <a:spcPts val="5599"/>
              </a:lnSpc>
              <a:buFont typeface="Arial"/>
              <a:buChar char="•"/>
            </a:pPr>
            <a:r>
              <a:rPr lang="en-US" sz="3999">
                <a:solidFill>
                  <a:srgbClr val="373737"/>
                </a:solidFill>
                <a:latin typeface="Arimo Bold"/>
              </a:rPr>
              <a:t>Опрацювати матеріал уроку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DAFnqrZkB0I</dc:identifier>
  <dcterms:modified xsi:type="dcterms:W3CDTF">2011-08-01T06:04:30Z</dcterms:modified>
  <cp:revision>1</cp:revision>
  <dc:title>Що допомагає вивчати землю</dc:title>
</cp:coreProperties>
</file>