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7"/>
    <p:sldId id="257" r:id="rId38"/>
    <p:sldId id="258" r:id="rId39"/>
    <p:sldId id="259" r:id="rId40"/>
    <p:sldId id="260" r:id="rId41"/>
    <p:sldId id="261" r:id="rId42"/>
    <p:sldId id="262" r:id="rId43"/>
    <p:sldId id="263" r:id="rId44"/>
    <p:sldId id="264" r:id="rId45"/>
    <p:sldId id="265" r:id="rId46"/>
    <p:sldId id="266" r:id="rId47"/>
    <p:sldId id="267" r:id="rId48"/>
    <p:sldId id="268" r:id="rId49"/>
    <p:sldId id="269" r:id="rId50"/>
    <p:sldId id="270" r:id="rId51"/>
    <p:sldId id="271" r:id="rId52"/>
    <p:sldId id="272" r:id="rId53"/>
    <p:sldId id="273" r:id="rId54"/>
    <p:sldId id="274" r:id="rId55"/>
    <p:sldId id="275" r:id="rId56"/>
    <p:sldId id="276" r:id="rId57"/>
    <p:sldId id="277" r:id="rId58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Funtastic" charset="1" panose="00000000000000000000"/>
      <p:regular r:id="rId10"/>
    </p:embeddedFont>
    <p:embeddedFont>
      <p:font typeface="Comic Sans" charset="1" panose="03000702030302020204"/>
      <p:regular r:id="rId11"/>
    </p:embeddedFont>
    <p:embeddedFont>
      <p:font typeface="Comic Sans Bold" charset="1" panose="03000902030302020204"/>
      <p:regular r:id="rId12"/>
    </p:embeddedFont>
    <p:embeddedFont>
      <p:font typeface="Comic Sans Italics" charset="1" panose="03000702030302060204"/>
      <p:regular r:id="rId13"/>
    </p:embeddedFont>
    <p:embeddedFont>
      <p:font typeface="Comic Sans Bold Italics" charset="1" panose="03000902030302060204"/>
      <p:regular r:id="rId14"/>
    </p:embeddedFont>
    <p:embeddedFont>
      <p:font typeface="Noto Serif Display" charset="1" panose="02020502080505020204"/>
      <p:regular r:id="rId15"/>
    </p:embeddedFont>
    <p:embeddedFont>
      <p:font typeface="Noto Serif Display Bold" charset="1" panose="02020802080505020204"/>
      <p:regular r:id="rId16"/>
    </p:embeddedFont>
    <p:embeddedFont>
      <p:font typeface="Noto Serif Display Italics" charset="1" panose="02020502080505090204"/>
      <p:regular r:id="rId17"/>
    </p:embeddedFont>
    <p:embeddedFont>
      <p:font typeface="Noto Serif Display Bold Italics" charset="1" panose="02020802080505090204"/>
      <p:regular r:id="rId18"/>
    </p:embeddedFont>
    <p:embeddedFont>
      <p:font typeface="Noto Serif Display Thin" charset="1" panose="02020202080505020204"/>
      <p:regular r:id="rId19"/>
    </p:embeddedFont>
    <p:embeddedFont>
      <p:font typeface="Noto Serif Display Thin Italics" charset="1" panose="02020202080505090204"/>
      <p:regular r:id="rId20"/>
    </p:embeddedFont>
    <p:embeddedFont>
      <p:font typeface="Noto Serif Display Extra-Light" charset="1" panose="02020302080505020204"/>
      <p:regular r:id="rId21"/>
    </p:embeddedFont>
    <p:embeddedFont>
      <p:font typeface="Noto Serif Display Extra-Light Italics" charset="1" panose="02020302080505090204"/>
      <p:regular r:id="rId22"/>
    </p:embeddedFont>
    <p:embeddedFont>
      <p:font typeface="Noto Serif Display Light" charset="1" panose="02020402080505020204"/>
      <p:regular r:id="rId23"/>
    </p:embeddedFont>
    <p:embeddedFont>
      <p:font typeface="Noto Serif Display Light Italics" charset="1" panose="02020402080505090204"/>
      <p:regular r:id="rId24"/>
    </p:embeddedFont>
    <p:embeddedFont>
      <p:font typeface="Noto Serif Display Medium" charset="1" panose="02020602080505020204"/>
      <p:regular r:id="rId25"/>
    </p:embeddedFont>
    <p:embeddedFont>
      <p:font typeface="Noto Serif Display Medium Italics" charset="1" panose="02020602080505090204"/>
      <p:regular r:id="rId26"/>
    </p:embeddedFont>
    <p:embeddedFont>
      <p:font typeface="Noto Serif Display Semi-Bold" charset="1" panose="02020702080505020204"/>
      <p:regular r:id="rId27"/>
    </p:embeddedFont>
    <p:embeddedFont>
      <p:font typeface="Noto Serif Display Semi-Bold Italics" charset="1" panose="02020702080505090204"/>
      <p:regular r:id="rId28"/>
    </p:embeddedFont>
    <p:embeddedFont>
      <p:font typeface="Noto Serif Display Ultra-Bold" charset="1" panose="02020902080505020204"/>
      <p:regular r:id="rId29"/>
    </p:embeddedFont>
    <p:embeddedFont>
      <p:font typeface="Noto Serif Display Ultra-Bold Italics" charset="1" panose="02020902080505090204"/>
      <p:regular r:id="rId30"/>
    </p:embeddedFont>
    <p:embeddedFont>
      <p:font typeface="Noto Serif Display Heavy" charset="1" panose="02020A02080505020204"/>
      <p:regular r:id="rId31"/>
    </p:embeddedFont>
    <p:embeddedFont>
      <p:font typeface="Noto Serif Display Heavy Italics" charset="1" panose="02020A02080505090204"/>
      <p:regular r:id="rId32"/>
    </p:embeddedFont>
    <p:embeddedFont>
      <p:font typeface="Londrina Solid" charset="1" panose="00000500000000000000"/>
      <p:regular r:id="rId33"/>
    </p:embeddedFont>
    <p:embeddedFont>
      <p:font typeface="Londrina Solid Thin" charset="1" panose="00000300000000000000"/>
      <p:regular r:id="rId34"/>
    </p:embeddedFont>
    <p:embeddedFont>
      <p:font typeface="Londrina Solid Light" charset="1" panose="00000400000000000000"/>
      <p:regular r:id="rId35"/>
    </p:embeddedFont>
    <p:embeddedFont>
      <p:font typeface="Londrina Solid Heavy" charset="1" panose="00000A0000000000000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slides/slide1.xml" Type="http://schemas.openxmlformats.org/officeDocument/2006/relationships/slide"/><Relationship Id="rId38" Target="slides/slide2.xml" Type="http://schemas.openxmlformats.org/officeDocument/2006/relationships/slide"/><Relationship Id="rId39" Target="slides/slide3.xml" Type="http://schemas.openxmlformats.org/officeDocument/2006/relationships/slide"/><Relationship Id="rId4" Target="theme/theme1.xml" Type="http://schemas.openxmlformats.org/officeDocument/2006/relationships/theme"/><Relationship Id="rId40" Target="slides/slide4.xml" Type="http://schemas.openxmlformats.org/officeDocument/2006/relationships/slide"/><Relationship Id="rId41" Target="slides/slide5.xml" Type="http://schemas.openxmlformats.org/officeDocument/2006/relationships/slide"/><Relationship Id="rId42" Target="slides/slide6.xml" Type="http://schemas.openxmlformats.org/officeDocument/2006/relationships/slide"/><Relationship Id="rId43" Target="slides/slide7.xml" Type="http://schemas.openxmlformats.org/officeDocument/2006/relationships/slide"/><Relationship Id="rId44" Target="slides/slide8.xml" Type="http://schemas.openxmlformats.org/officeDocument/2006/relationships/slide"/><Relationship Id="rId45" Target="slides/slide9.xml" Type="http://schemas.openxmlformats.org/officeDocument/2006/relationships/slide"/><Relationship Id="rId46" Target="slides/slide10.xml" Type="http://schemas.openxmlformats.org/officeDocument/2006/relationships/slide"/><Relationship Id="rId47" Target="slides/slide11.xml" Type="http://schemas.openxmlformats.org/officeDocument/2006/relationships/slide"/><Relationship Id="rId48" Target="slides/slide12.xml" Type="http://schemas.openxmlformats.org/officeDocument/2006/relationships/slide"/><Relationship Id="rId49" Target="slides/slide13.xml" Type="http://schemas.openxmlformats.org/officeDocument/2006/relationships/slide"/><Relationship Id="rId5" Target="tableStyles.xml" Type="http://schemas.openxmlformats.org/officeDocument/2006/relationships/tableStyles"/><Relationship Id="rId50" Target="slides/slide14.xml" Type="http://schemas.openxmlformats.org/officeDocument/2006/relationships/slide"/><Relationship Id="rId51" Target="slides/slide15.xml" Type="http://schemas.openxmlformats.org/officeDocument/2006/relationships/slide"/><Relationship Id="rId52" Target="slides/slide16.xml" Type="http://schemas.openxmlformats.org/officeDocument/2006/relationships/slide"/><Relationship Id="rId53" Target="slides/slide17.xml" Type="http://schemas.openxmlformats.org/officeDocument/2006/relationships/slide"/><Relationship Id="rId54" Target="slides/slide18.xml" Type="http://schemas.openxmlformats.org/officeDocument/2006/relationships/slide"/><Relationship Id="rId55" Target="slides/slide19.xml" Type="http://schemas.openxmlformats.org/officeDocument/2006/relationships/slide"/><Relationship Id="rId56" Target="slides/slide20.xml" Type="http://schemas.openxmlformats.org/officeDocument/2006/relationships/slide"/><Relationship Id="rId57" Target="slides/slide21.xml" Type="http://schemas.openxmlformats.org/officeDocument/2006/relationships/slide"/><Relationship Id="rId58" Target="slides/slide22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learningapps.org/29209655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1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3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14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15.pn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https://faktypro.com.ua/page/8-czikavikh-faktiv-pro-sargasove-more" TargetMode="External" Type="http://schemas.openxmlformats.org/officeDocument/2006/relationships/hyperlink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https://ukr.media/world/364430/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8.pn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21.pn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24.png" Type="http://schemas.openxmlformats.org/officeDocument/2006/relationships/image"/><Relationship Id="rId8" Target="../media/image25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26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27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8.png" Type="http://schemas.openxmlformats.org/officeDocument/2006/relationships/image"/><Relationship Id="rId6" Target="../media/image29.png" Type="http://schemas.openxmlformats.org/officeDocument/2006/relationships/image"/><Relationship Id="rId7" Target="../media/image30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24.png" Type="http://schemas.openxmlformats.org/officeDocument/2006/relationships/image"/><Relationship Id="rId8" Target="../media/image31.pn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2.png" Type="http://schemas.openxmlformats.org/officeDocument/2006/relationships/image"/><Relationship Id="rId6" Target="../media/image33.png" Type="http://schemas.openxmlformats.org/officeDocument/2006/relationships/image"/><Relationship Id="rId7" Target="../media/image34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5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1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6.pn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https://wordwall.net/uk/resource/35829794/%d0%b4%d0%be%d0%bc%d1%96%d0%b2%d0%ba%d0%b0-%d0%b7%d0%b0%d1%82%d0%be%d0%ba" TargetMode="External" Type="http://schemas.openxmlformats.org/officeDocument/2006/relationships/hyperlink"/></Relationships>
</file>

<file path=ppt/slides/_rels/slide2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4.png" Type="http://schemas.openxmlformats.org/officeDocument/2006/relationships/image"/></Relationships>
</file>

<file path=ppt/slides/_rels/slide2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39.png" Type="http://schemas.openxmlformats.org/officeDocument/2006/relationships/image"/><Relationship Id="rId8" Target="../media/image40.svg" Type="http://schemas.openxmlformats.org/officeDocument/2006/relationships/image"/></Relationships>
</file>

<file path=ppt/slides/_rels/slide2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921836" y="2982755"/>
            <a:ext cx="16064139" cy="4321490"/>
            <a:chOff x="0" y="0"/>
            <a:chExt cx="45219913" cy="121648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075133" cy="12020042"/>
            </a:xfrm>
            <a:custGeom>
              <a:avLst/>
              <a:gdLst/>
              <a:ahLst/>
              <a:cxnLst/>
              <a:rect r="r" b="b" t="t" l="l"/>
              <a:pathLst>
                <a:path h="12020042" w="45075133">
                  <a:moveTo>
                    <a:pt x="0" y="0"/>
                  </a:moveTo>
                  <a:lnTo>
                    <a:pt x="45075133" y="0"/>
                  </a:lnTo>
                  <a:lnTo>
                    <a:pt x="45075133" y="12020042"/>
                  </a:lnTo>
                  <a:lnTo>
                    <a:pt x="0" y="120200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219913" cy="12164822"/>
            </a:xfrm>
            <a:custGeom>
              <a:avLst/>
              <a:gdLst/>
              <a:ahLst/>
              <a:cxnLst/>
              <a:rect r="r" b="b" t="t" l="l"/>
              <a:pathLst>
                <a:path h="12164822" w="45219913">
                  <a:moveTo>
                    <a:pt x="45075134" y="12020042"/>
                  </a:moveTo>
                  <a:lnTo>
                    <a:pt x="45219913" y="12020042"/>
                  </a:lnTo>
                  <a:lnTo>
                    <a:pt x="45219913" y="12164822"/>
                  </a:lnTo>
                  <a:lnTo>
                    <a:pt x="45075134" y="12164822"/>
                  </a:lnTo>
                  <a:lnTo>
                    <a:pt x="45075134" y="1202004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020042"/>
                  </a:lnTo>
                  <a:lnTo>
                    <a:pt x="0" y="12020042"/>
                  </a:lnTo>
                  <a:lnTo>
                    <a:pt x="0" y="144780"/>
                  </a:lnTo>
                  <a:close/>
                  <a:moveTo>
                    <a:pt x="0" y="12020042"/>
                  </a:moveTo>
                  <a:lnTo>
                    <a:pt x="144780" y="12020042"/>
                  </a:lnTo>
                  <a:lnTo>
                    <a:pt x="144780" y="12164822"/>
                  </a:lnTo>
                  <a:lnTo>
                    <a:pt x="0" y="12164822"/>
                  </a:lnTo>
                  <a:lnTo>
                    <a:pt x="0" y="12020042"/>
                  </a:lnTo>
                  <a:close/>
                  <a:moveTo>
                    <a:pt x="45075134" y="144780"/>
                  </a:moveTo>
                  <a:lnTo>
                    <a:pt x="45219913" y="144780"/>
                  </a:lnTo>
                  <a:lnTo>
                    <a:pt x="45219913" y="12020042"/>
                  </a:lnTo>
                  <a:lnTo>
                    <a:pt x="45075134" y="12020042"/>
                  </a:lnTo>
                  <a:lnTo>
                    <a:pt x="45075134" y="144780"/>
                  </a:lnTo>
                  <a:close/>
                  <a:moveTo>
                    <a:pt x="144780" y="12020042"/>
                  </a:moveTo>
                  <a:lnTo>
                    <a:pt x="45075134" y="12020042"/>
                  </a:lnTo>
                  <a:lnTo>
                    <a:pt x="45075134" y="12164822"/>
                  </a:lnTo>
                  <a:lnTo>
                    <a:pt x="144780" y="12164822"/>
                  </a:lnTo>
                  <a:lnTo>
                    <a:pt x="144780" y="12020042"/>
                  </a:lnTo>
                  <a:close/>
                  <a:moveTo>
                    <a:pt x="45075134" y="0"/>
                  </a:moveTo>
                  <a:lnTo>
                    <a:pt x="45219913" y="0"/>
                  </a:lnTo>
                  <a:lnTo>
                    <a:pt x="45219913" y="144780"/>
                  </a:lnTo>
                  <a:lnTo>
                    <a:pt x="45075134" y="144780"/>
                  </a:lnTo>
                  <a:lnTo>
                    <a:pt x="4507513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075134" y="0"/>
                  </a:lnTo>
                  <a:lnTo>
                    <a:pt x="4507513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726870" y="3327512"/>
            <a:ext cx="15609231" cy="3631977"/>
            <a:chOff x="0" y="0"/>
            <a:chExt cx="41425162" cy="963886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280382" cy="9494082"/>
            </a:xfrm>
            <a:custGeom>
              <a:avLst/>
              <a:gdLst/>
              <a:ahLst/>
              <a:cxnLst/>
              <a:rect r="r" b="b" t="t" l="l"/>
              <a:pathLst>
                <a:path h="9494082" w="41280382">
                  <a:moveTo>
                    <a:pt x="0" y="0"/>
                  </a:moveTo>
                  <a:lnTo>
                    <a:pt x="41280382" y="0"/>
                  </a:lnTo>
                  <a:lnTo>
                    <a:pt x="41280382" y="9494082"/>
                  </a:lnTo>
                  <a:lnTo>
                    <a:pt x="0" y="94940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25161" cy="9638862"/>
            </a:xfrm>
            <a:custGeom>
              <a:avLst/>
              <a:gdLst/>
              <a:ahLst/>
              <a:cxnLst/>
              <a:rect r="r" b="b" t="t" l="l"/>
              <a:pathLst>
                <a:path h="9638862" w="41425161">
                  <a:moveTo>
                    <a:pt x="41280383" y="9494082"/>
                  </a:moveTo>
                  <a:lnTo>
                    <a:pt x="41425161" y="9494082"/>
                  </a:lnTo>
                  <a:lnTo>
                    <a:pt x="41425161" y="9638862"/>
                  </a:lnTo>
                  <a:lnTo>
                    <a:pt x="41280383" y="9638862"/>
                  </a:lnTo>
                  <a:lnTo>
                    <a:pt x="41280383" y="949408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9494082"/>
                  </a:lnTo>
                  <a:lnTo>
                    <a:pt x="0" y="9494082"/>
                  </a:lnTo>
                  <a:lnTo>
                    <a:pt x="0" y="144780"/>
                  </a:lnTo>
                  <a:close/>
                  <a:moveTo>
                    <a:pt x="0" y="9494082"/>
                  </a:moveTo>
                  <a:lnTo>
                    <a:pt x="144780" y="9494082"/>
                  </a:lnTo>
                  <a:lnTo>
                    <a:pt x="144780" y="9638862"/>
                  </a:lnTo>
                  <a:lnTo>
                    <a:pt x="0" y="9638862"/>
                  </a:lnTo>
                  <a:lnTo>
                    <a:pt x="0" y="9494082"/>
                  </a:lnTo>
                  <a:close/>
                  <a:moveTo>
                    <a:pt x="41280383" y="144780"/>
                  </a:moveTo>
                  <a:lnTo>
                    <a:pt x="41425161" y="144780"/>
                  </a:lnTo>
                  <a:lnTo>
                    <a:pt x="41425161" y="9494082"/>
                  </a:lnTo>
                  <a:lnTo>
                    <a:pt x="41280383" y="9494082"/>
                  </a:lnTo>
                  <a:lnTo>
                    <a:pt x="41280383" y="144780"/>
                  </a:lnTo>
                  <a:close/>
                  <a:moveTo>
                    <a:pt x="144780" y="9494082"/>
                  </a:moveTo>
                  <a:lnTo>
                    <a:pt x="41280383" y="9494082"/>
                  </a:lnTo>
                  <a:lnTo>
                    <a:pt x="41280383" y="9638862"/>
                  </a:lnTo>
                  <a:lnTo>
                    <a:pt x="144780" y="9638862"/>
                  </a:lnTo>
                  <a:lnTo>
                    <a:pt x="144780" y="9494082"/>
                  </a:lnTo>
                  <a:close/>
                  <a:moveTo>
                    <a:pt x="41280383" y="0"/>
                  </a:moveTo>
                  <a:lnTo>
                    <a:pt x="41425161" y="0"/>
                  </a:lnTo>
                  <a:lnTo>
                    <a:pt x="41425161" y="144780"/>
                  </a:lnTo>
                  <a:lnTo>
                    <a:pt x="41280383" y="144780"/>
                  </a:lnTo>
                  <a:lnTo>
                    <a:pt x="4128038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280383" y="0"/>
                  </a:lnTo>
                  <a:lnTo>
                    <a:pt x="4128038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170163" y="7693162"/>
            <a:ext cx="3642543" cy="2941354"/>
          </a:xfrm>
          <a:custGeom>
            <a:avLst/>
            <a:gdLst/>
            <a:ahLst/>
            <a:cxnLst/>
            <a:rect r="r" b="b" t="t" l="l"/>
            <a:pathLst>
              <a:path h="2941354" w="3642543">
                <a:moveTo>
                  <a:pt x="0" y="0"/>
                </a:moveTo>
                <a:lnTo>
                  <a:pt x="3642543" y="0"/>
                </a:lnTo>
                <a:lnTo>
                  <a:pt x="3642543" y="2941354"/>
                </a:lnTo>
                <a:lnTo>
                  <a:pt x="0" y="29413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622145" y="1095833"/>
            <a:ext cx="6160399" cy="9538683"/>
          </a:xfrm>
          <a:custGeom>
            <a:avLst/>
            <a:gdLst/>
            <a:ahLst/>
            <a:cxnLst/>
            <a:rect r="r" b="b" t="t" l="l"/>
            <a:pathLst>
              <a:path h="9538683" w="6160399">
                <a:moveTo>
                  <a:pt x="0" y="0"/>
                </a:moveTo>
                <a:lnTo>
                  <a:pt x="6160399" y="0"/>
                </a:lnTo>
                <a:lnTo>
                  <a:pt x="6160399" y="9538683"/>
                </a:lnTo>
                <a:lnTo>
                  <a:pt x="0" y="95386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233991" y="8234269"/>
            <a:ext cx="10388154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Londrina Solid"/>
              </a:rPr>
              <a:t>6 КЛАС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Londrina Solid"/>
              </a:rPr>
              <a:t>ІНГА ЛИТВИН-МАТІЙЧУК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225800"/>
            <a:ext cx="10388154" cy="3376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4697B"/>
                </a:solidFill>
                <a:latin typeface="Funtastic Bold"/>
              </a:rPr>
              <a:t>СВІТОВИЙ ОКЕАН ТА ЙОГО ЧАСТИНИ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363256" y="788724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39384" y="1325760"/>
            <a:ext cx="15609231" cy="7635480"/>
            <a:chOff x="0" y="0"/>
            <a:chExt cx="41425162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28038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41280382">
                  <a:moveTo>
                    <a:pt x="0" y="0"/>
                  </a:moveTo>
                  <a:lnTo>
                    <a:pt x="41280382" y="0"/>
                  </a:lnTo>
                  <a:lnTo>
                    <a:pt x="4128038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25161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41425161">
                  <a:moveTo>
                    <a:pt x="41280383" y="20118933"/>
                  </a:moveTo>
                  <a:lnTo>
                    <a:pt x="41425161" y="20118933"/>
                  </a:lnTo>
                  <a:lnTo>
                    <a:pt x="41425161" y="20263714"/>
                  </a:lnTo>
                  <a:lnTo>
                    <a:pt x="41280383" y="20263714"/>
                  </a:lnTo>
                  <a:lnTo>
                    <a:pt x="41280383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41280383" y="144780"/>
                  </a:moveTo>
                  <a:lnTo>
                    <a:pt x="41425161" y="144780"/>
                  </a:lnTo>
                  <a:lnTo>
                    <a:pt x="41425161" y="20118933"/>
                  </a:lnTo>
                  <a:lnTo>
                    <a:pt x="41280383" y="20118933"/>
                  </a:lnTo>
                  <a:lnTo>
                    <a:pt x="41280383" y="144780"/>
                  </a:lnTo>
                  <a:close/>
                  <a:moveTo>
                    <a:pt x="144780" y="20118933"/>
                  </a:moveTo>
                  <a:lnTo>
                    <a:pt x="41280383" y="20118933"/>
                  </a:lnTo>
                  <a:lnTo>
                    <a:pt x="41280383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41280383" y="0"/>
                  </a:moveTo>
                  <a:lnTo>
                    <a:pt x="41425161" y="0"/>
                  </a:lnTo>
                  <a:lnTo>
                    <a:pt x="41425161" y="144780"/>
                  </a:lnTo>
                  <a:lnTo>
                    <a:pt x="41280383" y="144780"/>
                  </a:lnTo>
                  <a:lnTo>
                    <a:pt x="4128038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280383" y="0"/>
                  </a:lnTo>
                  <a:lnTo>
                    <a:pt x="4128038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95320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589771" y="7782148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1298233" y="1325760"/>
            <a:ext cx="6323624" cy="10672783"/>
          </a:xfrm>
          <a:custGeom>
            <a:avLst/>
            <a:gdLst/>
            <a:ahLst/>
            <a:cxnLst/>
            <a:rect r="r" b="b" t="t" l="l"/>
            <a:pathLst>
              <a:path h="10672783" w="6323624">
                <a:moveTo>
                  <a:pt x="6323624" y="0"/>
                </a:moveTo>
                <a:lnTo>
                  <a:pt x="0" y="0"/>
                </a:lnTo>
                <a:lnTo>
                  <a:pt x="0" y="10672783"/>
                </a:lnTo>
                <a:lnTo>
                  <a:pt x="6323624" y="10672783"/>
                </a:lnTo>
                <a:lnTo>
                  <a:pt x="6323624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954465" y="1561001"/>
            <a:ext cx="9506623" cy="1024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04697B"/>
                </a:solidFill>
                <a:latin typeface="Funtastic Bold"/>
              </a:rPr>
              <a:t>ПРАВИЛА РОБОТИ НА УРОЦІ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54465" y="3144741"/>
            <a:ext cx="9506623" cy="5057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1.Мати гарний настрій.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2.Бути чемним та поважати один одного.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3.Вміти вислухати відповідь свого однокласника.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4.Працювати уважно.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5.Допомагати один одному.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48581" y="778762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700407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24827" y="362999"/>
            <a:ext cx="7822730" cy="6711030"/>
            <a:chOff x="0" y="0"/>
            <a:chExt cx="22020674" cy="1889128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1875894" cy="18746502"/>
            </a:xfrm>
            <a:custGeom>
              <a:avLst/>
              <a:gdLst/>
              <a:ahLst/>
              <a:cxnLst/>
              <a:rect r="r" b="b" t="t" l="l"/>
              <a:pathLst>
                <a:path h="18746502" w="21875894">
                  <a:moveTo>
                    <a:pt x="0" y="0"/>
                  </a:moveTo>
                  <a:lnTo>
                    <a:pt x="21875894" y="0"/>
                  </a:lnTo>
                  <a:lnTo>
                    <a:pt x="21875894" y="18746502"/>
                  </a:lnTo>
                  <a:lnTo>
                    <a:pt x="0" y="187465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020674" cy="18891281"/>
            </a:xfrm>
            <a:custGeom>
              <a:avLst/>
              <a:gdLst/>
              <a:ahLst/>
              <a:cxnLst/>
              <a:rect r="r" b="b" t="t" l="l"/>
              <a:pathLst>
                <a:path h="18891281" w="22020674">
                  <a:moveTo>
                    <a:pt x="21875894" y="18746502"/>
                  </a:moveTo>
                  <a:lnTo>
                    <a:pt x="22020674" y="18746502"/>
                  </a:lnTo>
                  <a:lnTo>
                    <a:pt x="22020674" y="18891281"/>
                  </a:lnTo>
                  <a:lnTo>
                    <a:pt x="21875894" y="18891281"/>
                  </a:lnTo>
                  <a:lnTo>
                    <a:pt x="21875894" y="1874650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8746502"/>
                  </a:lnTo>
                  <a:lnTo>
                    <a:pt x="0" y="18746502"/>
                  </a:lnTo>
                  <a:lnTo>
                    <a:pt x="0" y="144780"/>
                  </a:lnTo>
                  <a:close/>
                  <a:moveTo>
                    <a:pt x="0" y="18746502"/>
                  </a:moveTo>
                  <a:lnTo>
                    <a:pt x="144780" y="18746502"/>
                  </a:lnTo>
                  <a:lnTo>
                    <a:pt x="144780" y="18891281"/>
                  </a:lnTo>
                  <a:lnTo>
                    <a:pt x="0" y="18891281"/>
                  </a:lnTo>
                  <a:lnTo>
                    <a:pt x="0" y="18746502"/>
                  </a:lnTo>
                  <a:close/>
                  <a:moveTo>
                    <a:pt x="21875894" y="144780"/>
                  </a:moveTo>
                  <a:lnTo>
                    <a:pt x="22020674" y="144780"/>
                  </a:lnTo>
                  <a:lnTo>
                    <a:pt x="22020674" y="18746502"/>
                  </a:lnTo>
                  <a:lnTo>
                    <a:pt x="21875894" y="18746502"/>
                  </a:lnTo>
                  <a:lnTo>
                    <a:pt x="21875894" y="144780"/>
                  </a:lnTo>
                  <a:close/>
                  <a:moveTo>
                    <a:pt x="144780" y="18746502"/>
                  </a:moveTo>
                  <a:lnTo>
                    <a:pt x="21875894" y="18746502"/>
                  </a:lnTo>
                  <a:lnTo>
                    <a:pt x="21875894" y="18891281"/>
                  </a:lnTo>
                  <a:lnTo>
                    <a:pt x="144780" y="18891281"/>
                  </a:lnTo>
                  <a:lnTo>
                    <a:pt x="144780" y="18746502"/>
                  </a:lnTo>
                  <a:close/>
                  <a:moveTo>
                    <a:pt x="21875894" y="0"/>
                  </a:moveTo>
                  <a:lnTo>
                    <a:pt x="22020674" y="0"/>
                  </a:lnTo>
                  <a:lnTo>
                    <a:pt x="22020674" y="144780"/>
                  </a:lnTo>
                  <a:lnTo>
                    <a:pt x="21875894" y="144780"/>
                  </a:lnTo>
                  <a:lnTo>
                    <a:pt x="2187589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1875894" y="0"/>
                  </a:lnTo>
                  <a:lnTo>
                    <a:pt x="2187589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566973" y="755725"/>
            <a:ext cx="7029867" cy="5948474"/>
            <a:chOff x="0" y="0"/>
            <a:chExt cx="18656485" cy="1578658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18511705" cy="15641807"/>
            </a:xfrm>
            <a:custGeom>
              <a:avLst/>
              <a:gdLst/>
              <a:ahLst/>
              <a:cxnLst/>
              <a:rect r="r" b="b" t="t" l="l"/>
              <a:pathLst>
                <a:path h="15641807" w="18511705">
                  <a:moveTo>
                    <a:pt x="0" y="0"/>
                  </a:moveTo>
                  <a:lnTo>
                    <a:pt x="18511705" y="0"/>
                  </a:lnTo>
                  <a:lnTo>
                    <a:pt x="18511705" y="15641807"/>
                  </a:lnTo>
                  <a:lnTo>
                    <a:pt x="0" y="15641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8656484" cy="15786587"/>
            </a:xfrm>
            <a:custGeom>
              <a:avLst/>
              <a:gdLst/>
              <a:ahLst/>
              <a:cxnLst/>
              <a:rect r="r" b="b" t="t" l="l"/>
              <a:pathLst>
                <a:path h="15786587" w="18656484">
                  <a:moveTo>
                    <a:pt x="18511704" y="15641806"/>
                  </a:moveTo>
                  <a:lnTo>
                    <a:pt x="18656484" y="15641806"/>
                  </a:lnTo>
                  <a:lnTo>
                    <a:pt x="18656484" y="15786587"/>
                  </a:lnTo>
                  <a:lnTo>
                    <a:pt x="18511704" y="15786587"/>
                  </a:lnTo>
                  <a:lnTo>
                    <a:pt x="18511704" y="15641806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5641806"/>
                  </a:lnTo>
                  <a:lnTo>
                    <a:pt x="0" y="15641806"/>
                  </a:lnTo>
                  <a:lnTo>
                    <a:pt x="0" y="144780"/>
                  </a:lnTo>
                  <a:close/>
                  <a:moveTo>
                    <a:pt x="0" y="15641806"/>
                  </a:moveTo>
                  <a:lnTo>
                    <a:pt x="144780" y="15641806"/>
                  </a:lnTo>
                  <a:lnTo>
                    <a:pt x="144780" y="15786587"/>
                  </a:lnTo>
                  <a:lnTo>
                    <a:pt x="0" y="15786587"/>
                  </a:lnTo>
                  <a:lnTo>
                    <a:pt x="0" y="15641806"/>
                  </a:lnTo>
                  <a:close/>
                  <a:moveTo>
                    <a:pt x="18511704" y="144780"/>
                  </a:moveTo>
                  <a:lnTo>
                    <a:pt x="18656484" y="144780"/>
                  </a:lnTo>
                  <a:lnTo>
                    <a:pt x="18656484" y="15641806"/>
                  </a:lnTo>
                  <a:lnTo>
                    <a:pt x="18511704" y="15641806"/>
                  </a:lnTo>
                  <a:lnTo>
                    <a:pt x="18511704" y="144780"/>
                  </a:lnTo>
                  <a:close/>
                  <a:moveTo>
                    <a:pt x="144780" y="15641806"/>
                  </a:moveTo>
                  <a:lnTo>
                    <a:pt x="18511704" y="15641806"/>
                  </a:lnTo>
                  <a:lnTo>
                    <a:pt x="18511704" y="15786587"/>
                  </a:lnTo>
                  <a:lnTo>
                    <a:pt x="144780" y="15786587"/>
                  </a:lnTo>
                  <a:lnTo>
                    <a:pt x="144780" y="15641806"/>
                  </a:lnTo>
                  <a:close/>
                  <a:moveTo>
                    <a:pt x="18511704" y="0"/>
                  </a:moveTo>
                  <a:lnTo>
                    <a:pt x="18656484" y="0"/>
                  </a:lnTo>
                  <a:lnTo>
                    <a:pt x="18656484" y="144780"/>
                  </a:lnTo>
                  <a:lnTo>
                    <a:pt x="18511704" y="144780"/>
                  </a:lnTo>
                  <a:lnTo>
                    <a:pt x="1851170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8511704" y="0"/>
                  </a:lnTo>
                  <a:lnTo>
                    <a:pt x="1851170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258767" y="555700"/>
            <a:ext cx="5754851" cy="9918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>
                <a:solidFill>
                  <a:srgbClr val="04697B"/>
                </a:solidFill>
                <a:latin typeface="Funtastic"/>
              </a:rPr>
              <a:t>ПЛАН УРОКУ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3563594" y="7516197"/>
            <a:ext cx="3642543" cy="2941354"/>
          </a:xfrm>
          <a:custGeom>
            <a:avLst/>
            <a:gdLst/>
            <a:ahLst/>
            <a:cxnLst/>
            <a:rect r="r" b="b" t="t" l="l"/>
            <a:pathLst>
              <a:path h="2941354" w="3642543">
                <a:moveTo>
                  <a:pt x="0" y="0"/>
                </a:moveTo>
                <a:lnTo>
                  <a:pt x="3642543" y="0"/>
                </a:lnTo>
                <a:lnTo>
                  <a:pt x="3642543" y="2941354"/>
                </a:lnTo>
                <a:lnTo>
                  <a:pt x="0" y="29413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8685381" y="1786594"/>
            <a:ext cx="9421622" cy="8312442"/>
            <a:chOff x="0" y="0"/>
            <a:chExt cx="26521491" cy="2339919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72390" y="72390"/>
              <a:ext cx="26376712" cy="23254416"/>
            </a:xfrm>
            <a:custGeom>
              <a:avLst/>
              <a:gdLst/>
              <a:ahLst/>
              <a:cxnLst/>
              <a:rect r="r" b="b" t="t" l="l"/>
              <a:pathLst>
                <a:path h="23254416" w="26376712">
                  <a:moveTo>
                    <a:pt x="0" y="0"/>
                  </a:moveTo>
                  <a:lnTo>
                    <a:pt x="26376712" y="0"/>
                  </a:lnTo>
                  <a:lnTo>
                    <a:pt x="26376712" y="23254416"/>
                  </a:lnTo>
                  <a:lnTo>
                    <a:pt x="0" y="232544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6521491" cy="23399195"/>
            </a:xfrm>
            <a:custGeom>
              <a:avLst/>
              <a:gdLst/>
              <a:ahLst/>
              <a:cxnLst/>
              <a:rect r="r" b="b" t="t" l="l"/>
              <a:pathLst>
                <a:path h="23399195" w="26521491">
                  <a:moveTo>
                    <a:pt x="26376709" y="23254415"/>
                  </a:moveTo>
                  <a:lnTo>
                    <a:pt x="26521491" y="23254415"/>
                  </a:lnTo>
                  <a:lnTo>
                    <a:pt x="26521491" y="23399195"/>
                  </a:lnTo>
                  <a:lnTo>
                    <a:pt x="26376709" y="23399195"/>
                  </a:lnTo>
                  <a:lnTo>
                    <a:pt x="26376709" y="2325441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254415"/>
                  </a:lnTo>
                  <a:lnTo>
                    <a:pt x="0" y="23254415"/>
                  </a:lnTo>
                  <a:lnTo>
                    <a:pt x="0" y="144780"/>
                  </a:lnTo>
                  <a:close/>
                  <a:moveTo>
                    <a:pt x="0" y="23254415"/>
                  </a:moveTo>
                  <a:lnTo>
                    <a:pt x="144780" y="23254415"/>
                  </a:lnTo>
                  <a:lnTo>
                    <a:pt x="144780" y="23399195"/>
                  </a:lnTo>
                  <a:lnTo>
                    <a:pt x="0" y="23399195"/>
                  </a:lnTo>
                  <a:lnTo>
                    <a:pt x="0" y="23254415"/>
                  </a:lnTo>
                  <a:close/>
                  <a:moveTo>
                    <a:pt x="26376709" y="144780"/>
                  </a:moveTo>
                  <a:lnTo>
                    <a:pt x="26521491" y="144780"/>
                  </a:lnTo>
                  <a:lnTo>
                    <a:pt x="26521491" y="23254415"/>
                  </a:lnTo>
                  <a:lnTo>
                    <a:pt x="26376709" y="23254415"/>
                  </a:lnTo>
                  <a:lnTo>
                    <a:pt x="26376709" y="144780"/>
                  </a:lnTo>
                  <a:close/>
                  <a:moveTo>
                    <a:pt x="144780" y="23254415"/>
                  </a:moveTo>
                  <a:lnTo>
                    <a:pt x="26376709" y="23254415"/>
                  </a:lnTo>
                  <a:lnTo>
                    <a:pt x="26376709" y="23399195"/>
                  </a:lnTo>
                  <a:lnTo>
                    <a:pt x="144780" y="23399195"/>
                  </a:lnTo>
                  <a:lnTo>
                    <a:pt x="144780" y="23254415"/>
                  </a:lnTo>
                  <a:close/>
                  <a:moveTo>
                    <a:pt x="26376709" y="0"/>
                  </a:moveTo>
                  <a:lnTo>
                    <a:pt x="26521491" y="0"/>
                  </a:lnTo>
                  <a:lnTo>
                    <a:pt x="26521491" y="144780"/>
                  </a:lnTo>
                  <a:lnTo>
                    <a:pt x="26376709" y="144780"/>
                  </a:lnTo>
                  <a:lnTo>
                    <a:pt x="2637670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376709" y="0"/>
                  </a:lnTo>
                  <a:lnTo>
                    <a:pt x="2637670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8931268" y="2032159"/>
            <a:ext cx="8929849" cy="7821312"/>
            <a:chOff x="0" y="0"/>
            <a:chExt cx="23698824" cy="2075689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72390" y="72390"/>
              <a:ext cx="23554044" cy="20612113"/>
            </a:xfrm>
            <a:custGeom>
              <a:avLst/>
              <a:gdLst/>
              <a:ahLst/>
              <a:cxnLst/>
              <a:rect r="r" b="b" t="t" l="l"/>
              <a:pathLst>
                <a:path h="20612113" w="23554044">
                  <a:moveTo>
                    <a:pt x="0" y="0"/>
                  </a:moveTo>
                  <a:lnTo>
                    <a:pt x="23554044" y="0"/>
                  </a:lnTo>
                  <a:lnTo>
                    <a:pt x="23554044" y="20612113"/>
                  </a:lnTo>
                  <a:lnTo>
                    <a:pt x="0" y="206121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3698823" cy="20756893"/>
            </a:xfrm>
            <a:custGeom>
              <a:avLst/>
              <a:gdLst/>
              <a:ahLst/>
              <a:cxnLst/>
              <a:rect r="r" b="b" t="t" l="l"/>
              <a:pathLst>
                <a:path h="20756893" w="23698823">
                  <a:moveTo>
                    <a:pt x="23554044" y="20612112"/>
                  </a:moveTo>
                  <a:lnTo>
                    <a:pt x="23698823" y="20612112"/>
                  </a:lnTo>
                  <a:lnTo>
                    <a:pt x="23698823" y="20756893"/>
                  </a:lnTo>
                  <a:lnTo>
                    <a:pt x="23554044" y="20756893"/>
                  </a:lnTo>
                  <a:lnTo>
                    <a:pt x="23554044" y="206121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612112"/>
                  </a:lnTo>
                  <a:lnTo>
                    <a:pt x="0" y="20612112"/>
                  </a:lnTo>
                  <a:lnTo>
                    <a:pt x="0" y="144780"/>
                  </a:lnTo>
                  <a:close/>
                  <a:moveTo>
                    <a:pt x="0" y="20612112"/>
                  </a:moveTo>
                  <a:lnTo>
                    <a:pt x="144780" y="20612112"/>
                  </a:lnTo>
                  <a:lnTo>
                    <a:pt x="144780" y="20756893"/>
                  </a:lnTo>
                  <a:lnTo>
                    <a:pt x="0" y="20756893"/>
                  </a:lnTo>
                  <a:lnTo>
                    <a:pt x="0" y="20612112"/>
                  </a:lnTo>
                  <a:close/>
                  <a:moveTo>
                    <a:pt x="23554044" y="144780"/>
                  </a:moveTo>
                  <a:lnTo>
                    <a:pt x="23698823" y="144780"/>
                  </a:lnTo>
                  <a:lnTo>
                    <a:pt x="23698823" y="20612112"/>
                  </a:lnTo>
                  <a:lnTo>
                    <a:pt x="23554044" y="20612112"/>
                  </a:lnTo>
                  <a:lnTo>
                    <a:pt x="23554044" y="144780"/>
                  </a:lnTo>
                  <a:close/>
                  <a:moveTo>
                    <a:pt x="144780" y="20612112"/>
                  </a:moveTo>
                  <a:lnTo>
                    <a:pt x="23554044" y="20612112"/>
                  </a:lnTo>
                  <a:lnTo>
                    <a:pt x="23554044" y="20756893"/>
                  </a:lnTo>
                  <a:lnTo>
                    <a:pt x="144780" y="20756893"/>
                  </a:lnTo>
                  <a:lnTo>
                    <a:pt x="144780" y="20612112"/>
                  </a:lnTo>
                  <a:close/>
                  <a:moveTo>
                    <a:pt x="23554044" y="0"/>
                  </a:moveTo>
                  <a:lnTo>
                    <a:pt x="23698823" y="0"/>
                  </a:lnTo>
                  <a:lnTo>
                    <a:pt x="23698823" y="144780"/>
                  </a:lnTo>
                  <a:lnTo>
                    <a:pt x="23554044" y="144780"/>
                  </a:lnTo>
                  <a:lnTo>
                    <a:pt x="2355404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554044" y="0"/>
                  </a:lnTo>
                  <a:lnTo>
                    <a:pt x="2355404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8108907" y="2098982"/>
            <a:ext cx="10179093" cy="890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04697B"/>
                </a:solidFill>
                <a:latin typeface="Funtastic Bold"/>
              </a:rPr>
              <a:t>ОЧІКУВАНІ РЕЗУЛЬТАТИ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434774" y="3277243"/>
            <a:ext cx="7922836" cy="59810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4697B"/>
                </a:solidFill>
                <a:latin typeface="Comic Sans"/>
              </a:rPr>
              <a:t>- розуміють зміст понять «море»,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4697B"/>
                </a:solidFill>
                <a:latin typeface="Comic Sans"/>
              </a:rPr>
              <a:t>«затока», «протока»;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4697B"/>
                </a:solidFill>
                <a:latin typeface="Comic Sans"/>
              </a:rPr>
              <a:t>- розрізняє частини океану;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4697B"/>
                </a:solidFill>
                <a:latin typeface="Comic Sans"/>
              </a:rPr>
              <a:t>- знаходить, показує на картах і позначає на контурній карті географічні об’єкти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4697B"/>
                </a:solidFill>
                <a:latin typeface="Comic Sans"/>
              </a:rPr>
              <a:t>-встановлює з допомогою вчителя взаємозв’язки явищ і процесів, що відбуваються в гідросфері, унаслідок взаємодії гідросфери з літосферою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2647" y="1841807"/>
            <a:ext cx="5680971" cy="3683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993133" indent="-496566" lvl="1">
              <a:lnSpc>
                <a:spcPts val="10119"/>
              </a:lnSpc>
              <a:buFont typeface="Arial"/>
              <a:buChar char="•"/>
            </a:pPr>
            <a:r>
              <a:rPr lang="en-US" sz="4599">
                <a:solidFill>
                  <a:srgbClr val="04697B"/>
                </a:solidFill>
                <a:latin typeface="Noto Serif Display Bold"/>
              </a:rPr>
              <a:t>Моря</a:t>
            </a:r>
          </a:p>
          <a:p>
            <a:pPr marL="993133" indent="-496566" lvl="1">
              <a:lnSpc>
                <a:spcPts val="10119"/>
              </a:lnSpc>
              <a:buFont typeface="Arial"/>
              <a:buChar char="•"/>
            </a:pPr>
            <a:r>
              <a:rPr lang="en-US" sz="4599">
                <a:solidFill>
                  <a:srgbClr val="04697B"/>
                </a:solidFill>
                <a:latin typeface="Noto Serif Display Bold"/>
              </a:rPr>
              <a:t>Затоки</a:t>
            </a:r>
          </a:p>
          <a:p>
            <a:pPr marL="993133" indent="-496566" lvl="1">
              <a:lnSpc>
                <a:spcPts val="10119"/>
              </a:lnSpc>
              <a:buFont typeface="Arial"/>
              <a:buChar char="•"/>
            </a:pPr>
            <a:r>
              <a:rPr lang="en-US" sz="4599">
                <a:solidFill>
                  <a:srgbClr val="04697B"/>
                </a:solidFill>
                <a:latin typeface="Noto Serif Display Bold"/>
              </a:rPr>
              <a:t>Протоки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7811754" y="1768725"/>
            <a:ext cx="7248634" cy="8499526"/>
            <a:chOff x="0" y="0"/>
            <a:chExt cx="23139523" cy="271326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2994743" cy="26987918"/>
            </a:xfrm>
            <a:custGeom>
              <a:avLst/>
              <a:gdLst/>
              <a:ahLst/>
              <a:cxnLst/>
              <a:rect r="r" b="b" t="t" l="l"/>
              <a:pathLst>
                <a:path h="26987918" w="22994743">
                  <a:moveTo>
                    <a:pt x="0" y="0"/>
                  </a:moveTo>
                  <a:lnTo>
                    <a:pt x="22994743" y="0"/>
                  </a:lnTo>
                  <a:lnTo>
                    <a:pt x="22994743" y="26987918"/>
                  </a:lnTo>
                  <a:lnTo>
                    <a:pt x="0" y="269879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3139522" cy="27132697"/>
            </a:xfrm>
            <a:custGeom>
              <a:avLst/>
              <a:gdLst/>
              <a:ahLst/>
              <a:cxnLst/>
              <a:rect r="r" b="b" t="t" l="l"/>
              <a:pathLst>
                <a:path h="27132697" w="23139522">
                  <a:moveTo>
                    <a:pt x="22994742" y="26987915"/>
                  </a:moveTo>
                  <a:lnTo>
                    <a:pt x="23139522" y="26987915"/>
                  </a:lnTo>
                  <a:lnTo>
                    <a:pt x="23139522" y="27132697"/>
                  </a:lnTo>
                  <a:lnTo>
                    <a:pt x="22994742" y="27132697"/>
                  </a:lnTo>
                  <a:lnTo>
                    <a:pt x="22994742" y="2698791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6987915"/>
                  </a:lnTo>
                  <a:lnTo>
                    <a:pt x="0" y="26987915"/>
                  </a:lnTo>
                  <a:lnTo>
                    <a:pt x="0" y="144780"/>
                  </a:lnTo>
                  <a:close/>
                  <a:moveTo>
                    <a:pt x="0" y="26987915"/>
                  </a:moveTo>
                  <a:lnTo>
                    <a:pt x="144780" y="26987915"/>
                  </a:lnTo>
                  <a:lnTo>
                    <a:pt x="144780" y="27132697"/>
                  </a:lnTo>
                  <a:lnTo>
                    <a:pt x="0" y="27132697"/>
                  </a:lnTo>
                  <a:lnTo>
                    <a:pt x="0" y="26987915"/>
                  </a:lnTo>
                  <a:close/>
                  <a:moveTo>
                    <a:pt x="22994742" y="144780"/>
                  </a:moveTo>
                  <a:lnTo>
                    <a:pt x="23139522" y="144780"/>
                  </a:lnTo>
                  <a:lnTo>
                    <a:pt x="23139522" y="26987915"/>
                  </a:lnTo>
                  <a:lnTo>
                    <a:pt x="22994742" y="26987915"/>
                  </a:lnTo>
                  <a:lnTo>
                    <a:pt x="22994742" y="144780"/>
                  </a:lnTo>
                  <a:close/>
                  <a:moveTo>
                    <a:pt x="144780" y="26987915"/>
                  </a:moveTo>
                  <a:lnTo>
                    <a:pt x="22994742" y="26987915"/>
                  </a:lnTo>
                  <a:lnTo>
                    <a:pt x="22994742" y="27132697"/>
                  </a:lnTo>
                  <a:lnTo>
                    <a:pt x="144780" y="27132697"/>
                  </a:lnTo>
                  <a:lnTo>
                    <a:pt x="144780" y="26987915"/>
                  </a:lnTo>
                  <a:close/>
                  <a:moveTo>
                    <a:pt x="22994742" y="0"/>
                  </a:moveTo>
                  <a:lnTo>
                    <a:pt x="23139522" y="0"/>
                  </a:lnTo>
                  <a:lnTo>
                    <a:pt x="23139522" y="144780"/>
                  </a:lnTo>
                  <a:lnTo>
                    <a:pt x="22994742" y="144780"/>
                  </a:lnTo>
                  <a:lnTo>
                    <a:pt x="2299474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2994742" y="0"/>
                  </a:lnTo>
                  <a:lnTo>
                    <a:pt x="2299474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8314570" y="2583537"/>
            <a:ext cx="6216760" cy="6869900"/>
            <a:chOff x="0" y="0"/>
            <a:chExt cx="20012652" cy="2211520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19867872" cy="21970423"/>
            </a:xfrm>
            <a:custGeom>
              <a:avLst/>
              <a:gdLst/>
              <a:ahLst/>
              <a:cxnLst/>
              <a:rect r="r" b="b" t="t" l="l"/>
              <a:pathLst>
                <a:path h="21970423" w="19867872">
                  <a:moveTo>
                    <a:pt x="0" y="0"/>
                  </a:moveTo>
                  <a:lnTo>
                    <a:pt x="19867872" y="0"/>
                  </a:lnTo>
                  <a:lnTo>
                    <a:pt x="19867872" y="21970423"/>
                  </a:lnTo>
                  <a:lnTo>
                    <a:pt x="0" y="219704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012651" cy="22115204"/>
            </a:xfrm>
            <a:custGeom>
              <a:avLst/>
              <a:gdLst/>
              <a:ahLst/>
              <a:cxnLst/>
              <a:rect r="r" b="b" t="t" l="l"/>
              <a:pathLst>
                <a:path h="22115204" w="20012651">
                  <a:moveTo>
                    <a:pt x="19867871" y="21970423"/>
                  </a:moveTo>
                  <a:lnTo>
                    <a:pt x="20012651" y="21970423"/>
                  </a:lnTo>
                  <a:lnTo>
                    <a:pt x="20012651" y="22115204"/>
                  </a:lnTo>
                  <a:lnTo>
                    <a:pt x="19867871" y="22115204"/>
                  </a:lnTo>
                  <a:lnTo>
                    <a:pt x="19867871" y="2197042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970423"/>
                  </a:lnTo>
                  <a:lnTo>
                    <a:pt x="0" y="21970423"/>
                  </a:lnTo>
                  <a:lnTo>
                    <a:pt x="0" y="144780"/>
                  </a:lnTo>
                  <a:close/>
                  <a:moveTo>
                    <a:pt x="0" y="21970423"/>
                  </a:moveTo>
                  <a:lnTo>
                    <a:pt x="144780" y="21970423"/>
                  </a:lnTo>
                  <a:lnTo>
                    <a:pt x="144780" y="22115204"/>
                  </a:lnTo>
                  <a:lnTo>
                    <a:pt x="0" y="22115204"/>
                  </a:lnTo>
                  <a:lnTo>
                    <a:pt x="0" y="21970423"/>
                  </a:lnTo>
                  <a:close/>
                  <a:moveTo>
                    <a:pt x="19867871" y="144780"/>
                  </a:moveTo>
                  <a:lnTo>
                    <a:pt x="20012651" y="144780"/>
                  </a:lnTo>
                  <a:lnTo>
                    <a:pt x="20012651" y="21970423"/>
                  </a:lnTo>
                  <a:lnTo>
                    <a:pt x="19867871" y="21970423"/>
                  </a:lnTo>
                  <a:lnTo>
                    <a:pt x="19867871" y="144780"/>
                  </a:lnTo>
                  <a:close/>
                  <a:moveTo>
                    <a:pt x="144780" y="21970423"/>
                  </a:moveTo>
                  <a:lnTo>
                    <a:pt x="19867871" y="21970423"/>
                  </a:lnTo>
                  <a:lnTo>
                    <a:pt x="19867871" y="22115204"/>
                  </a:lnTo>
                  <a:lnTo>
                    <a:pt x="144780" y="22115204"/>
                  </a:lnTo>
                  <a:lnTo>
                    <a:pt x="144780" y="21970423"/>
                  </a:lnTo>
                  <a:close/>
                  <a:moveTo>
                    <a:pt x="19867871" y="0"/>
                  </a:moveTo>
                  <a:lnTo>
                    <a:pt x="20012651" y="0"/>
                  </a:lnTo>
                  <a:lnTo>
                    <a:pt x="20012651" y="144780"/>
                  </a:lnTo>
                  <a:lnTo>
                    <a:pt x="19867871" y="144780"/>
                  </a:lnTo>
                  <a:lnTo>
                    <a:pt x="1986787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67871" y="0"/>
                  </a:lnTo>
                  <a:lnTo>
                    <a:pt x="1986787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177457" y="1673225"/>
            <a:ext cx="6503217" cy="10069497"/>
          </a:xfrm>
          <a:custGeom>
            <a:avLst/>
            <a:gdLst/>
            <a:ahLst/>
            <a:cxnLst/>
            <a:rect r="r" b="b" t="t" l="l"/>
            <a:pathLst>
              <a:path h="10069497" w="6503217">
                <a:moveTo>
                  <a:pt x="6503217" y="0"/>
                </a:moveTo>
                <a:lnTo>
                  <a:pt x="0" y="0"/>
                </a:lnTo>
                <a:lnTo>
                  <a:pt x="0" y="10069498"/>
                </a:lnTo>
                <a:lnTo>
                  <a:pt x="6503217" y="10069498"/>
                </a:lnTo>
                <a:lnTo>
                  <a:pt x="6503217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680674" y="264067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3"/>
                </a:lnTo>
                <a:lnTo>
                  <a:pt x="0" y="16901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8731701" y="50800"/>
            <a:ext cx="5671164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ПРИГАДАЙ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452170" y="3086100"/>
            <a:ext cx="4114800" cy="4114800"/>
            <a:chOff x="0" y="0"/>
            <a:chExt cx="5486400" cy="548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486400" cy="5486400"/>
            </a:xfrm>
            <a:custGeom>
              <a:avLst/>
              <a:gdLst/>
              <a:ahLst/>
              <a:cxnLst/>
              <a:rect r="r" b="b" t="t" l="l"/>
              <a:pathLst>
                <a:path h="5486400" w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9509883" y="7550442"/>
            <a:ext cx="4114800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04697B"/>
                </a:solidFill>
                <a:latin typeface="Noto Serif Display Bold"/>
                <a:hlinkClick r:id="rId10" tooltip="https://learningapps.org/29209655"/>
              </a:rPr>
              <a:t>https://learningapps.org/29209655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7308247" y="-660052"/>
            <a:ext cx="8220195" cy="13226255"/>
            <a:chOff x="0" y="0"/>
            <a:chExt cx="23139523" cy="3723138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2994743" cy="37086601"/>
            </a:xfrm>
            <a:custGeom>
              <a:avLst/>
              <a:gdLst/>
              <a:ahLst/>
              <a:cxnLst/>
              <a:rect r="r" b="b" t="t" l="l"/>
              <a:pathLst>
                <a:path h="37086601" w="22994743">
                  <a:moveTo>
                    <a:pt x="0" y="0"/>
                  </a:moveTo>
                  <a:lnTo>
                    <a:pt x="22994743" y="0"/>
                  </a:lnTo>
                  <a:lnTo>
                    <a:pt x="22994743" y="37086601"/>
                  </a:lnTo>
                  <a:lnTo>
                    <a:pt x="0" y="370866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3139522" cy="37231383"/>
            </a:xfrm>
            <a:custGeom>
              <a:avLst/>
              <a:gdLst/>
              <a:ahLst/>
              <a:cxnLst/>
              <a:rect r="r" b="b" t="t" l="l"/>
              <a:pathLst>
                <a:path h="37231383" w="23139522">
                  <a:moveTo>
                    <a:pt x="22994742" y="37086601"/>
                  </a:moveTo>
                  <a:lnTo>
                    <a:pt x="23139522" y="37086601"/>
                  </a:lnTo>
                  <a:lnTo>
                    <a:pt x="23139522" y="37231383"/>
                  </a:lnTo>
                  <a:lnTo>
                    <a:pt x="22994742" y="37231383"/>
                  </a:lnTo>
                  <a:lnTo>
                    <a:pt x="22994742" y="3708660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086601"/>
                  </a:lnTo>
                  <a:lnTo>
                    <a:pt x="0" y="37086601"/>
                  </a:lnTo>
                  <a:lnTo>
                    <a:pt x="0" y="144780"/>
                  </a:lnTo>
                  <a:close/>
                  <a:moveTo>
                    <a:pt x="0" y="37086601"/>
                  </a:moveTo>
                  <a:lnTo>
                    <a:pt x="144780" y="37086601"/>
                  </a:lnTo>
                  <a:lnTo>
                    <a:pt x="144780" y="37231383"/>
                  </a:lnTo>
                  <a:lnTo>
                    <a:pt x="0" y="37231383"/>
                  </a:lnTo>
                  <a:lnTo>
                    <a:pt x="0" y="37086601"/>
                  </a:lnTo>
                  <a:close/>
                  <a:moveTo>
                    <a:pt x="22994742" y="144780"/>
                  </a:moveTo>
                  <a:lnTo>
                    <a:pt x="23139522" y="144780"/>
                  </a:lnTo>
                  <a:lnTo>
                    <a:pt x="23139522" y="37086601"/>
                  </a:lnTo>
                  <a:lnTo>
                    <a:pt x="22994742" y="37086601"/>
                  </a:lnTo>
                  <a:lnTo>
                    <a:pt x="22994742" y="144780"/>
                  </a:lnTo>
                  <a:close/>
                  <a:moveTo>
                    <a:pt x="144780" y="37086601"/>
                  </a:moveTo>
                  <a:lnTo>
                    <a:pt x="22994742" y="37086601"/>
                  </a:lnTo>
                  <a:lnTo>
                    <a:pt x="22994742" y="37231383"/>
                  </a:lnTo>
                  <a:lnTo>
                    <a:pt x="144780" y="37231383"/>
                  </a:lnTo>
                  <a:lnTo>
                    <a:pt x="144780" y="37086601"/>
                  </a:lnTo>
                  <a:close/>
                  <a:moveTo>
                    <a:pt x="22994742" y="0"/>
                  </a:moveTo>
                  <a:lnTo>
                    <a:pt x="23139522" y="0"/>
                  </a:lnTo>
                  <a:lnTo>
                    <a:pt x="23139522" y="144780"/>
                  </a:lnTo>
                  <a:lnTo>
                    <a:pt x="22994742" y="144780"/>
                  </a:lnTo>
                  <a:lnTo>
                    <a:pt x="2299474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2994742" y="0"/>
                  </a:lnTo>
                  <a:lnTo>
                    <a:pt x="2299474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7592793" y="-379184"/>
            <a:ext cx="7540878" cy="12503099"/>
            <a:chOff x="0" y="0"/>
            <a:chExt cx="20012652" cy="331818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19867872" cy="33037053"/>
            </a:xfrm>
            <a:custGeom>
              <a:avLst/>
              <a:gdLst/>
              <a:ahLst/>
              <a:cxnLst/>
              <a:rect r="r" b="b" t="t" l="l"/>
              <a:pathLst>
                <a:path h="33037053" w="19867872">
                  <a:moveTo>
                    <a:pt x="0" y="0"/>
                  </a:moveTo>
                  <a:lnTo>
                    <a:pt x="19867872" y="0"/>
                  </a:lnTo>
                  <a:lnTo>
                    <a:pt x="19867872" y="33037053"/>
                  </a:lnTo>
                  <a:lnTo>
                    <a:pt x="0" y="330370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012651" cy="33181832"/>
            </a:xfrm>
            <a:custGeom>
              <a:avLst/>
              <a:gdLst/>
              <a:ahLst/>
              <a:cxnLst/>
              <a:rect r="r" b="b" t="t" l="l"/>
              <a:pathLst>
                <a:path h="33181832" w="20012651">
                  <a:moveTo>
                    <a:pt x="19867871" y="33037050"/>
                  </a:moveTo>
                  <a:lnTo>
                    <a:pt x="20012651" y="33037050"/>
                  </a:lnTo>
                  <a:lnTo>
                    <a:pt x="20012651" y="33181832"/>
                  </a:lnTo>
                  <a:lnTo>
                    <a:pt x="19867871" y="33181832"/>
                  </a:lnTo>
                  <a:lnTo>
                    <a:pt x="19867871" y="3303705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3037050"/>
                  </a:lnTo>
                  <a:lnTo>
                    <a:pt x="0" y="33037050"/>
                  </a:lnTo>
                  <a:lnTo>
                    <a:pt x="0" y="144780"/>
                  </a:lnTo>
                  <a:close/>
                  <a:moveTo>
                    <a:pt x="0" y="33037050"/>
                  </a:moveTo>
                  <a:lnTo>
                    <a:pt x="144780" y="33037050"/>
                  </a:lnTo>
                  <a:lnTo>
                    <a:pt x="144780" y="33181832"/>
                  </a:lnTo>
                  <a:lnTo>
                    <a:pt x="0" y="33181832"/>
                  </a:lnTo>
                  <a:lnTo>
                    <a:pt x="0" y="33037050"/>
                  </a:lnTo>
                  <a:close/>
                  <a:moveTo>
                    <a:pt x="19867871" y="144780"/>
                  </a:moveTo>
                  <a:lnTo>
                    <a:pt x="20012651" y="144780"/>
                  </a:lnTo>
                  <a:lnTo>
                    <a:pt x="20012651" y="33037050"/>
                  </a:lnTo>
                  <a:lnTo>
                    <a:pt x="19867871" y="33037050"/>
                  </a:lnTo>
                  <a:lnTo>
                    <a:pt x="19867871" y="144780"/>
                  </a:lnTo>
                  <a:close/>
                  <a:moveTo>
                    <a:pt x="144780" y="33037050"/>
                  </a:moveTo>
                  <a:lnTo>
                    <a:pt x="19867871" y="33037050"/>
                  </a:lnTo>
                  <a:lnTo>
                    <a:pt x="19867871" y="33181832"/>
                  </a:lnTo>
                  <a:lnTo>
                    <a:pt x="144780" y="33181832"/>
                  </a:lnTo>
                  <a:lnTo>
                    <a:pt x="144780" y="33037050"/>
                  </a:lnTo>
                  <a:close/>
                  <a:moveTo>
                    <a:pt x="19867871" y="0"/>
                  </a:moveTo>
                  <a:lnTo>
                    <a:pt x="20012651" y="0"/>
                  </a:lnTo>
                  <a:lnTo>
                    <a:pt x="20012651" y="144780"/>
                  </a:lnTo>
                  <a:lnTo>
                    <a:pt x="19867871" y="144780"/>
                  </a:lnTo>
                  <a:lnTo>
                    <a:pt x="1986787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67871" y="0"/>
                  </a:lnTo>
                  <a:lnTo>
                    <a:pt x="1986787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0" y="3866478"/>
            <a:ext cx="4642189" cy="7187905"/>
          </a:xfrm>
          <a:custGeom>
            <a:avLst/>
            <a:gdLst/>
            <a:ahLst/>
            <a:cxnLst/>
            <a:rect r="r" b="b" t="t" l="l"/>
            <a:pathLst>
              <a:path h="7187905" w="4642189">
                <a:moveTo>
                  <a:pt x="4642189" y="0"/>
                </a:moveTo>
                <a:lnTo>
                  <a:pt x="0" y="0"/>
                </a:lnTo>
                <a:lnTo>
                  <a:pt x="0" y="7187905"/>
                </a:lnTo>
                <a:lnTo>
                  <a:pt x="4642189" y="7187905"/>
                </a:lnTo>
                <a:lnTo>
                  <a:pt x="4642189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339523" y="384175"/>
            <a:ext cx="8738663" cy="1529266"/>
          </a:xfrm>
          <a:custGeom>
            <a:avLst/>
            <a:gdLst/>
            <a:ahLst/>
            <a:cxnLst/>
            <a:rect r="r" b="b" t="t" l="l"/>
            <a:pathLst>
              <a:path h="1529266" w="8738663">
                <a:moveTo>
                  <a:pt x="0" y="0"/>
                </a:moveTo>
                <a:lnTo>
                  <a:pt x="8738663" y="0"/>
                </a:lnTo>
                <a:lnTo>
                  <a:pt x="8738663" y="1529266"/>
                </a:lnTo>
                <a:lnTo>
                  <a:pt x="0" y="1529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8214424" y="50800"/>
            <a:ext cx="5671164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ЗБІР ІДЕЙ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752417" y="2415312"/>
            <a:ext cx="11221630" cy="6742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602"/>
              </a:lnSpc>
            </a:pPr>
            <a:r>
              <a:rPr lang="en-US" sz="4200">
                <a:solidFill>
                  <a:srgbClr val="04697B"/>
                </a:solidFill>
                <a:latin typeface="Funtastic"/>
              </a:rPr>
              <a:t>1. Хто здійснив першу навколосвітню подорож та довів існування єдиного Світового океану? </a:t>
            </a:r>
          </a:p>
          <a:p>
            <a:pPr algn="just">
              <a:lnSpc>
                <a:spcPts val="7602"/>
              </a:lnSpc>
            </a:pPr>
            <a:r>
              <a:rPr lang="en-US" sz="4200">
                <a:solidFill>
                  <a:srgbClr val="04697B"/>
                </a:solidFill>
                <a:latin typeface="Funtastic"/>
              </a:rPr>
              <a:t>2. Що вам відомо про кількість океанів? </a:t>
            </a:r>
          </a:p>
          <a:p>
            <a:pPr algn="just">
              <a:lnSpc>
                <a:spcPts val="7602"/>
              </a:lnSpc>
            </a:pPr>
            <a:r>
              <a:rPr lang="en-US" sz="4200">
                <a:solidFill>
                  <a:srgbClr val="04697B"/>
                </a:solidFill>
                <a:latin typeface="Funtastic"/>
              </a:rPr>
              <a:t>3. Як називається найглибша точка в Океані й де вона знаходиться? </a:t>
            </a:r>
          </a:p>
          <a:p>
            <a:pPr algn="just">
              <a:lnSpc>
                <a:spcPts val="7602"/>
              </a:lnSpc>
            </a:pPr>
            <a:r>
              <a:rPr lang="en-US" sz="4200">
                <a:solidFill>
                  <a:srgbClr val="04697B"/>
                </a:solidFill>
                <a:latin typeface="Funtastic"/>
              </a:rPr>
              <a:t>4. Що таке шельф?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226378" y="433319"/>
            <a:ext cx="9500355" cy="9245349"/>
            <a:chOff x="0" y="0"/>
            <a:chExt cx="26743122" cy="260252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26598342" cy="25880510"/>
            </a:xfrm>
            <a:custGeom>
              <a:avLst/>
              <a:gdLst/>
              <a:ahLst/>
              <a:cxnLst/>
              <a:rect r="r" b="b" t="t" l="l"/>
              <a:pathLst>
                <a:path h="25880510" w="26598342">
                  <a:moveTo>
                    <a:pt x="0" y="0"/>
                  </a:moveTo>
                  <a:lnTo>
                    <a:pt x="26598342" y="0"/>
                  </a:lnTo>
                  <a:lnTo>
                    <a:pt x="26598342" y="25880510"/>
                  </a:lnTo>
                  <a:lnTo>
                    <a:pt x="0" y="258805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6743121" cy="26025289"/>
            </a:xfrm>
            <a:custGeom>
              <a:avLst/>
              <a:gdLst/>
              <a:ahLst/>
              <a:cxnLst/>
              <a:rect r="r" b="b" t="t" l="l"/>
              <a:pathLst>
                <a:path h="26025289" w="26743121">
                  <a:moveTo>
                    <a:pt x="26598342" y="25880510"/>
                  </a:moveTo>
                  <a:lnTo>
                    <a:pt x="26743121" y="25880510"/>
                  </a:lnTo>
                  <a:lnTo>
                    <a:pt x="26743121" y="26025289"/>
                  </a:lnTo>
                  <a:lnTo>
                    <a:pt x="26598342" y="26025289"/>
                  </a:lnTo>
                  <a:lnTo>
                    <a:pt x="26598342" y="258805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880510"/>
                  </a:lnTo>
                  <a:lnTo>
                    <a:pt x="0" y="25880510"/>
                  </a:lnTo>
                  <a:lnTo>
                    <a:pt x="0" y="144780"/>
                  </a:lnTo>
                  <a:close/>
                  <a:moveTo>
                    <a:pt x="0" y="25880510"/>
                  </a:moveTo>
                  <a:lnTo>
                    <a:pt x="144780" y="25880510"/>
                  </a:lnTo>
                  <a:lnTo>
                    <a:pt x="144780" y="26025289"/>
                  </a:lnTo>
                  <a:lnTo>
                    <a:pt x="0" y="26025289"/>
                  </a:lnTo>
                  <a:lnTo>
                    <a:pt x="0" y="25880510"/>
                  </a:lnTo>
                  <a:close/>
                  <a:moveTo>
                    <a:pt x="26598342" y="144780"/>
                  </a:moveTo>
                  <a:lnTo>
                    <a:pt x="26743121" y="144780"/>
                  </a:lnTo>
                  <a:lnTo>
                    <a:pt x="26743121" y="25880510"/>
                  </a:lnTo>
                  <a:lnTo>
                    <a:pt x="26598342" y="25880510"/>
                  </a:lnTo>
                  <a:lnTo>
                    <a:pt x="26598342" y="144780"/>
                  </a:lnTo>
                  <a:close/>
                  <a:moveTo>
                    <a:pt x="144780" y="25880510"/>
                  </a:moveTo>
                  <a:lnTo>
                    <a:pt x="26598342" y="25880510"/>
                  </a:lnTo>
                  <a:lnTo>
                    <a:pt x="26598342" y="26025289"/>
                  </a:lnTo>
                  <a:lnTo>
                    <a:pt x="144780" y="26025289"/>
                  </a:lnTo>
                  <a:lnTo>
                    <a:pt x="144780" y="25880510"/>
                  </a:lnTo>
                  <a:close/>
                  <a:moveTo>
                    <a:pt x="26598342" y="0"/>
                  </a:moveTo>
                  <a:lnTo>
                    <a:pt x="26743121" y="0"/>
                  </a:lnTo>
                  <a:lnTo>
                    <a:pt x="26743121" y="144780"/>
                  </a:lnTo>
                  <a:lnTo>
                    <a:pt x="26598342" y="144780"/>
                  </a:lnTo>
                  <a:lnTo>
                    <a:pt x="2659834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598342" y="0"/>
                  </a:lnTo>
                  <a:lnTo>
                    <a:pt x="2659834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8515231" y="749500"/>
            <a:ext cx="8922649" cy="8508800"/>
            <a:chOff x="0" y="0"/>
            <a:chExt cx="23679717" cy="2258140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23534936" cy="22436627"/>
            </a:xfrm>
            <a:custGeom>
              <a:avLst/>
              <a:gdLst/>
              <a:ahLst/>
              <a:cxnLst/>
              <a:rect r="r" b="b" t="t" l="l"/>
              <a:pathLst>
                <a:path h="22436627" w="23534936">
                  <a:moveTo>
                    <a:pt x="0" y="0"/>
                  </a:moveTo>
                  <a:lnTo>
                    <a:pt x="23534936" y="0"/>
                  </a:lnTo>
                  <a:lnTo>
                    <a:pt x="23534936" y="22436627"/>
                  </a:lnTo>
                  <a:lnTo>
                    <a:pt x="0" y="224366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3679716" cy="22581406"/>
            </a:xfrm>
            <a:custGeom>
              <a:avLst/>
              <a:gdLst/>
              <a:ahLst/>
              <a:cxnLst/>
              <a:rect r="r" b="b" t="t" l="l"/>
              <a:pathLst>
                <a:path h="22581406" w="23679716">
                  <a:moveTo>
                    <a:pt x="23534937" y="22436627"/>
                  </a:moveTo>
                  <a:lnTo>
                    <a:pt x="23679716" y="22436627"/>
                  </a:lnTo>
                  <a:lnTo>
                    <a:pt x="23679716" y="22581406"/>
                  </a:lnTo>
                  <a:lnTo>
                    <a:pt x="23534937" y="22581406"/>
                  </a:lnTo>
                  <a:lnTo>
                    <a:pt x="23534937" y="2243662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436627"/>
                  </a:lnTo>
                  <a:lnTo>
                    <a:pt x="0" y="22436627"/>
                  </a:lnTo>
                  <a:lnTo>
                    <a:pt x="0" y="144780"/>
                  </a:lnTo>
                  <a:close/>
                  <a:moveTo>
                    <a:pt x="0" y="22436627"/>
                  </a:moveTo>
                  <a:lnTo>
                    <a:pt x="144780" y="22436627"/>
                  </a:lnTo>
                  <a:lnTo>
                    <a:pt x="144780" y="22581406"/>
                  </a:lnTo>
                  <a:lnTo>
                    <a:pt x="0" y="22581406"/>
                  </a:lnTo>
                  <a:lnTo>
                    <a:pt x="0" y="22436627"/>
                  </a:lnTo>
                  <a:close/>
                  <a:moveTo>
                    <a:pt x="23534937" y="144780"/>
                  </a:moveTo>
                  <a:lnTo>
                    <a:pt x="23679716" y="144780"/>
                  </a:lnTo>
                  <a:lnTo>
                    <a:pt x="23679716" y="22436627"/>
                  </a:lnTo>
                  <a:lnTo>
                    <a:pt x="23534937" y="22436627"/>
                  </a:lnTo>
                  <a:lnTo>
                    <a:pt x="23534937" y="144780"/>
                  </a:lnTo>
                  <a:close/>
                  <a:moveTo>
                    <a:pt x="144780" y="22436627"/>
                  </a:moveTo>
                  <a:lnTo>
                    <a:pt x="23534937" y="22436627"/>
                  </a:lnTo>
                  <a:lnTo>
                    <a:pt x="23534937" y="22581406"/>
                  </a:lnTo>
                  <a:lnTo>
                    <a:pt x="144780" y="22581406"/>
                  </a:lnTo>
                  <a:lnTo>
                    <a:pt x="144780" y="22436627"/>
                  </a:lnTo>
                  <a:close/>
                  <a:moveTo>
                    <a:pt x="23534937" y="0"/>
                  </a:moveTo>
                  <a:lnTo>
                    <a:pt x="23679716" y="0"/>
                  </a:lnTo>
                  <a:lnTo>
                    <a:pt x="23679716" y="144780"/>
                  </a:lnTo>
                  <a:lnTo>
                    <a:pt x="23534937" y="144780"/>
                  </a:lnTo>
                  <a:lnTo>
                    <a:pt x="2353493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534937" y="0"/>
                  </a:lnTo>
                  <a:lnTo>
                    <a:pt x="2353493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72273" y="819428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79770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901483" y="1329025"/>
            <a:ext cx="5591471" cy="11499169"/>
          </a:xfrm>
          <a:custGeom>
            <a:avLst/>
            <a:gdLst/>
            <a:ahLst/>
            <a:cxnLst/>
            <a:rect r="r" b="b" t="t" l="l"/>
            <a:pathLst>
              <a:path h="11499169" w="5591471">
                <a:moveTo>
                  <a:pt x="0" y="0"/>
                </a:moveTo>
                <a:lnTo>
                  <a:pt x="5591470" y="0"/>
                </a:lnTo>
                <a:lnTo>
                  <a:pt x="5591470" y="11499169"/>
                </a:lnTo>
                <a:lnTo>
                  <a:pt x="0" y="114991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580255" y="539950"/>
            <a:ext cx="6599515" cy="1854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4697B"/>
                </a:solidFill>
                <a:latin typeface="Funtastic Bold"/>
              </a:rPr>
              <a:t>НОВІ ТЕРМІНИ ДО СКАРБНИЧКИ ЗНАНЬ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2508700"/>
            <a:ext cx="7413793" cy="6359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357"/>
              </a:lnSpc>
            </a:pPr>
            <a:r>
              <a:rPr lang="en-US" sz="3900">
                <a:solidFill>
                  <a:srgbClr val="000000"/>
                </a:solidFill>
                <a:latin typeface="Londrina Solid Heavy"/>
              </a:rPr>
              <a:t>море, затока, протока; Середземне, Чорне, Азовське, Карибське моря; Гібралтарська, Магелланова, Берингова, Керченська </a:t>
            </a:r>
          </a:p>
          <a:p>
            <a:pPr algn="just">
              <a:lnSpc>
                <a:spcPts val="6357"/>
              </a:lnSpc>
            </a:pPr>
            <a:r>
              <a:rPr lang="en-US" sz="3900">
                <a:solidFill>
                  <a:srgbClr val="000000"/>
                </a:solidFill>
                <a:latin typeface="Londrina Solid Heavy"/>
              </a:rPr>
              <a:t>протоки; Біскайська, Бенгальська затоки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079901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985561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290338" y="-1610259"/>
            <a:ext cx="10528604" cy="13507518"/>
            <a:chOff x="0" y="0"/>
            <a:chExt cx="29637600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9492819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29492819">
                  <a:moveTo>
                    <a:pt x="0" y="0"/>
                  </a:moveTo>
                  <a:lnTo>
                    <a:pt x="29492819" y="0"/>
                  </a:lnTo>
                  <a:lnTo>
                    <a:pt x="29492819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37602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29637602">
                  <a:moveTo>
                    <a:pt x="29492820" y="37878348"/>
                  </a:moveTo>
                  <a:lnTo>
                    <a:pt x="29637602" y="37878348"/>
                  </a:lnTo>
                  <a:lnTo>
                    <a:pt x="29637602" y="38023127"/>
                  </a:lnTo>
                  <a:lnTo>
                    <a:pt x="29492820" y="38023127"/>
                  </a:lnTo>
                  <a:lnTo>
                    <a:pt x="29492820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29492820" y="144780"/>
                  </a:moveTo>
                  <a:lnTo>
                    <a:pt x="29637602" y="144780"/>
                  </a:lnTo>
                  <a:lnTo>
                    <a:pt x="29637602" y="37878348"/>
                  </a:lnTo>
                  <a:lnTo>
                    <a:pt x="29492820" y="37878348"/>
                  </a:lnTo>
                  <a:lnTo>
                    <a:pt x="29492820" y="144780"/>
                  </a:lnTo>
                  <a:close/>
                  <a:moveTo>
                    <a:pt x="144780" y="37878348"/>
                  </a:moveTo>
                  <a:lnTo>
                    <a:pt x="29492820" y="37878348"/>
                  </a:lnTo>
                  <a:lnTo>
                    <a:pt x="29492820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29492820" y="0"/>
                  </a:moveTo>
                  <a:lnTo>
                    <a:pt x="29637602" y="0"/>
                  </a:lnTo>
                  <a:lnTo>
                    <a:pt x="29637602" y="144780"/>
                  </a:lnTo>
                  <a:lnTo>
                    <a:pt x="29492820" y="144780"/>
                  </a:lnTo>
                  <a:lnTo>
                    <a:pt x="2949282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9492820" y="0"/>
                  </a:lnTo>
                  <a:lnTo>
                    <a:pt x="2949282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682759" y="-601876"/>
            <a:ext cx="9719492" cy="11490753"/>
            <a:chOff x="0" y="0"/>
            <a:chExt cx="25794449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5649669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5649669">
                  <a:moveTo>
                    <a:pt x="0" y="0"/>
                  </a:moveTo>
                  <a:lnTo>
                    <a:pt x="25649669" y="0"/>
                  </a:lnTo>
                  <a:lnTo>
                    <a:pt x="25649669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794449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5794449">
                  <a:moveTo>
                    <a:pt x="25649668" y="30350399"/>
                  </a:moveTo>
                  <a:lnTo>
                    <a:pt x="25794449" y="30350399"/>
                  </a:lnTo>
                  <a:lnTo>
                    <a:pt x="25794449" y="30495177"/>
                  </a:lnTo>
                  <a:lnTo>
                    <a:pt x="25649668" y="30495177"/>
                  </a:lnTo>
                  <a:lnTo>
                    <a:pt x="25649668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5649668" y="144780"/>
                  </a:moveTo>
                  <a:lnTo>
                    <a:pt x="25794449" y="144780"/>
                  </a:lnTo>
                  <a:lnTo>
                    <a:pt x="25794449" y="30350399"/>
                  </a:lnTo>
                  <a:lnTo>
                    <a:pt x="25649668" y="30350399"/>
                  </a:lnTo>
                  <a:lnTo>
                    <a:pt x="25649668" y="144780"/>
                  </a:lnTo>
                  <a:close/>
                  <a:moveTo>
                    <a:pt x="144780" y="30350399"/>
                  </a:moveTo>
                  <a:lnTo>
                    <a:pt x="25649668" y="30350399"/>
                  </a:lnTo>
                  <a:lnTo>
                    <a:pt x="25649668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5649668" y="0"/>
                  </a:moveTo>
                  <a:lnTo>
                    <a:pt x="25794449" y="0"/>
                  </a:lnTo>
                  <a:lnTo>
                    <a:pt x="25794449" y="144780"/>
                  </a:lnTo>
                  <a:lnTo>
                    <a:pt x="25649668" y="144780"/>
                  </a:lnTo>
                  <a:lnTo>
                    <a:pt x="2564966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5649668" y="0"/>
                  </a:lnTo>
                  <a:lnTo>
                    <a:pt x="2564966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291603" y="1028700"/>
            <a:ext cx="6650657" cy="10297792"/>
          </a:xfrm>
          <a:custGeom>
            <a:avLst/>
            <a:gdLst/>
            <a:ahLst/>
            <a:cxnLst/>
            <a:rect r="r" b="b" t="t" l="l"/>
            <a:pathLst>
              <a:path h="10297792" w="6650657">
                <a:moveTo>
                  <a:pt x="6650658" y="0"/>
                </a:moveTo>
                <a:lnTo>
                  <a:pt x="0" y="0"/>
                </a:lnTo>
                <a:lnTo>
                  <a:pt x="0" y="10297792"/>
                </a:lnTo>
                <a:lnTo>
                  <a:pt x="6650658" y="10297792"/>
                </a:lnTo>
                <a:lnTo>
                  <a:pt x="6650658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032321" y="-304800"/>
            <a:ext cx="6913017" cy="150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60"/>
              </a:lnSpc>
            </a:pPr>
            <a:r>
              <a:rPr lang="en-US" sz="7900">
                <a:solidFill>
                  <a:srgbClr val="04697B"/>
                </a:solidFill>
                <a:latin typeface="Funtastic"/>
              </a:rPr>
              <a:t>МОРЯ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56499" y="1085212"/>
            <a:ext cx="9302801" cy="9110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580"/>
              </a:lnSpc>
              <a:spcBef>
                <a:spcPct val="0"/>
              </a:spcBef>
            </a:pPr>
            <a:r>
              <a:rPr lang="en-US" sz="4700" u="sng">
                <a:solidFill>
                  <a:srgbClr val="000000"/>
                </a:solidFill>
                <a:latin typeface="Arimo Bold"/>
              </a:rPr>
              <a:t>Море</a:t>
            </a:r>
            <a:r>
              <a:rPr lang="en-US" sz="4700">
                <a:solidFill>
                  <a:srgbClr val="000000"/>
                </a:solidFill>
                <a:latin typeface="Arimo"/>
              </a:rPr>
              <a:t> - це частина Світового океану, яка частково відокремлена від нього суходолом або підвищення дна й відрізняється властивостями води, течіями, органічним світом.</a:t>
            </a:r>
          </a:p>
          <a:p>
            <a:pPr>
              <a:lnSpc>
                <a:spcPts val="6580"/>
              </a:lnSpc>
              <a:spcBef>
                <a:spcPct val="0"/>
              </a:spcBef>
            </a:pPr>
          </a:p>
          <a:p>
            <a:pPr>
              <a:lnSpc>
                <a:spcPts val="6580"/>
              </a:lnSpc>
              <a:spcBef>
                <a:spcPct val="0"/>
              </a:spcBef>
            </a:pPr>
            <a:r>
              <a:rPr lang="en-US" sz="4700">
                <a:solidFill>
                  <a:srgbClr val="000000"/>
                </a:solidFill>
                <a:latin typeface="Arimo"/>
              </a:rPr>
              <a:t> Залежно від ступеня сполучення з Океаном вирізняються </a:t>
            </a:r>
          </a:p>
          <a:p>
            <a:pPr>
              <a:lnSpc>
                <a:spcPts val="6580"/>
              </a:lnSpc>
              <a:spcBef>
                <a:spcPct val="0"/>
              </a:spcBef>
            </a:pPr>
            <a:r>
              <a:rPr lang="en-US" sz="4700">
                <a:solidFill>
                  <a:srgbClr val="000000"/>
                </a:solidFill>
                <a:latin typeface="Arimo Bold Italics"/>
              </a:rPr>
              <a:t>-окраїнні </a:t>
            </a:r>
          </a:p>
          <a:p>
            <a:pPr>
              <a:lnSpc>
                <a:spcPts val="6580"/>
              </a:lnSpc>
              <a:spcBef>
                <a:spcPct val="0"/>
              </a:spcBef>
            </a:pPr>
            <a:r>
              <a:rPr lang="en-US" sz="4700">
                <a:solidFill>
                  <a:srgbClr val="000000"/>
                </a:solidFill>
                <a:latin typeface="Arimo Bold Italics"/>
              </a:rPr>
              <a:t>- внутрішні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6475" y="1833573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8656" y="2137413"/>
            <a:ext cx="15666238" cy="7621920"/>
            <a:chOff x="0" y="0"/>
            <a:chExt cx="41576451" cy="202277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431672" cy="20082947"/>
            </a:xfrm>
            <a:custGeom>
              <a:avLst/>
              <a:gdLst/>
              <a:ahLst/>
              <a:cxnLst/>
              <a:rect r="r" b="b" t="t" l="l"/>
              <a:pathLst>
                <a:path h="20082947" w="41431672">
                  <a:moveTo>
                    <a:pt x="0" y="0"/>
                  </a:moveTo>
                  <a:lnTo>
                    <a:pt x="41431672" y="0"/>
                  </a:lnTo>
                  <a:lnTo>
                    <a:pt x="41431672" y="20082947"/>
                  </a:lnTo>
                  <a:lnTo>
                    <a:pt x="0" y="200829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576451" cy="20227728"/>
            </a:xfrm>
            <a:custGeom>
              <a:avLst/>
              <a:gdLst/>
              <a:ahLst/>
              <a:cxnLst/>
              <a:rect r="r" b="b" t="t" l="l"/>
              <a:pathLst>
                <a:path h="20227728" w="41576451">
                  <a:moveTo>
                    <a:pt x="41431673" y="20082948"/>
                  </a:moveTo>
                  <a:lnTo>
                    <a:pt x="41576451" y="20082948"/>
                  </a:lnTo>
                  <a:lnTo>
                    <a:pt x="41576451" y="20227728"/>
                  </a:lnTo>
                  <a:lnTo>
                    <a:pt x="41431673" y="20227728"/>
                  </a:lnTo>
                  <a:lnTo>
                    <a:pt x="41431673" y="200829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082948"/>
                  </a:lnTo>
                  <a:lnTo>
                    <a:pt x="0" y="20082948"/>
                  </a:lnTo>
                  <a:lnTo>
                    <a:pt x="0" y="144780"/>
                  </a:lnTo>
                  <a:close/>
                  <a:moveTo>
                    <a:pt x="0" y="20082948"/>
                  </a:moveTo>
                  <a:lnTo>
                    <a:pt x="144780" y="20082948"/>
                  </a:lnTo>
                  <a:lnTo>
                    <a:pt x="144780" y="20227728"/>
                  </a:lnTo>
                  <a:lnTo>
                    <a:pt x="0" y="20227728"/>
                  </a:lnTo>
                  <a:lnTo>
                    <a:pt x="0" y="20082948"/>
                  </a:lnTo>
                  <a:close/>
                  <a:moveTo>
                    <a:pt x="41431673" y="144780"/>
                  </a:moveTo>
                  <a:lnTo>
                    <a:pt x="41576451" y="144780"/>
                  </a:lnTo>
                  <a:lnTo>
                    <a:pt x="41576451" y="20082948"/>
                  </a:lnTo>
                  <a:lnTo>
                    <a:pt x="41431673" y="20082948"/>
                  </a:lnTo>
                  <a:lnTo>
                    <a:pt x="41431673" y="144780"/>
                  </a:lnTo>
                  <a:close/>
                  <a:moveTo>
                    <a:pt x="144780" y="20082948"/>
                  </a:moveTo>
                  <a:lnTo>
                    <a:pt x="41431673" y="20082948"/>
                  </a:lnTo>
                  <a:lnTo>
                    <a:pt x="41431673" y="20227728"/>
                  </a:lnTo>
                  <a:lnTo>
                    <a:pt x="144780" y="20227728"/>
                  </a:lnTo>
                  <a:lnTo>
                    <a:pt x="144780" y="20082948"/>
                  </a:lnTo>
                  <a:close/>
                  <a:moveTo>
                    <a:pt x="41431673" y="0"/>
                  </a:moveTo>
                  <a:lnTo>
                    <a:pt x="41576451" y="0"/>
                  </a:lnTo>
                  <a:lnTo>
                    <a:pt x="41576451" y="144780"/>
                  </a:lnTo>
                  <a:lnTo>
                    <a:pt x="41431673" y="144780"/>
                  </a:lnTo>
                  <a:lnTo>
                    <a:pt x="4143167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431673" y="0"/>
                  </a:lnTo>
                  <a:lnTo>
                    <a:pt x="4143167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015556" y="5178075"/>
            <a:ext cx="4002600" cy="5424190"/>
          </a:xfrm>
          <a:custGeom>
            <a:avLst/>
            <a:gdLst/>
            <a:ahLst/>
            <a:cxnLst/>
            <a:rect r="r" b="b" t="t" l="l"/>
            <a:pathLst>
              <a:path h="5424190" w="4002600">
                <a:moveTo>
                  <a:pt x="0" y="0"/>
                </a:moveTo>
                <a:lnTo>
                  <a:pt x="4002600" y="0"/>
                </a:lnTo>
                <a:lnTo>
                  <a:pt x="4002600" y="5424190"/>
                </a:lnTo>
                <a:lnTo>
                  <a:pt x="0" y="54241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391579" y="2137413"/>
            <a:ext cx="8925496" cy="7120887"/>
          </a:xfrm>
          <a:custGeom>
            <a:avLst/>
            <a:gdLst/>
            <a:ahLst/>
            <a:cxnLst/>
            <a:rect r="r" b="b" t="t" l="l"/>
            <a:pathLst>
              <a:path h="7120887" w="8925496">
                <a:moveTo>
                  <a:pt x="0" y="0"/>
                </a:moveTo>
                <a:lnTo>
                  <a:pt x="8925496" y="0"/>
                </a:lnTo>
                <a:lnTo>
                  <a:pt x="8925496" y="7120887"/>
                </a:lnTo>
                <a:lnTo>
                  <a:pt x="0" y="712088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88588" y="483695"/>
            <a:ext cx="9657792" cy="7816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Funtastic"/>
              </a:rPr>
              <a:t>ОКРАЇННЕ МОРЕ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83091" y="2442548"/>
            <a:ext cx="6708488" cy="72002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- </a:t>
            </a:r>
            <a:r>
              <a:rPr lang="en-US" sz="3400">
                <a:solidFill>
                  <a:srgbClr val="000000"/>
                </a:solidFill>
                <a:latin typeface="Arimo Bold"/>
              </a:rPr>
              <a:t>не відокремлене від Океану суходолом </a:t>
            </a:r>
          </a:p>
          <a:p>
            <a:pPr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- оточені острівними дугами й глибоководними жолобами  -мілководні, тому що розташовані на шельфі</a:t>
            </a:r>
          </a:p>
          <a:p>
            <a:pPr>
              <a:lnSpc>
                <a:spcPts val="4760"/>
              </a:lnSpc>
              <a:spcBef>
                <a:spcPct val="0"/>
              </a:spcBef>
            </a:pPr>
          </a:p>
          <a:p>
            <a:pPr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 Властивості води та органічний світ таких морів подібні до океанічних, а течії формуються під впливом океанічних вітрів.</a:t>
            </a:r>
            <a:r>
              <a:rPr lang="en-US" sz="3400">
                <a:solidFill>
                  <a:srgbClr val="04697B"/>
                </a:solidFill>
                <a:latin typeface="Arimo Bold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6475" y="1833573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8656" y="2137413"/>
            <a:ext cx="15666238" cy="7621920"/>
            <a:chOff x="0" y="0"/>
            <a:chExt cx="41576451" cy="202277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431672" cy="20082947"/>
            </a:xfrm>
            <a:custGeom>
              <a:avLst/>
              <a:gdLst/>
              <a:ahLst/>
              <a:cxnLst/>
              <a:rect r="r" b="b" t="t" l="l"/>
              <a:pathLst>
                <a:path h="20082947" w="41431672">
                  <a:moveTo>
                    <a:pt x="0" y="0"/>
                  </a:moveTo>
                  <a:lnTo>
                    <a:pt x="41431672" y="0"/>
                  </a:lnTo>
                  <a:lnTo>
                    <a:pt x="41431672" y="20082947"/>
                  </a:lnTo>
                  <a:lnTo>
                    <a:pt x="0" y="200829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576451" cy="20227728"/>
            </a:xfrm>
            <a:custGeom>
              <a:avLst/>
              <a:gdLst/>
              <a:ahLst/>
              <a:cxnLst/>
              <a:rect r="r" b="b" t="t" l="l"/>
              <a:pathLst>
                <a:path h="20227728" w="41576451">
                  <a:moveTo>
                    <a:pt x="41431673" y="20082948"/>
                  </a:moveTo>
                  <a:lnTo>
                    <a:pt x="41576451" y="20082948"/>
                  </a:lnTo>
                  <a:lnTo>
                    <a:pt x="41576451" y="20227728"/>
                  </a:lnTo>
                  <a:lnTo>
                    <a:pt x="41431673" y="20227728"/>
                  </a:lnTo>
                  <a:lnTo>
                    <a:pt x="41431673" y="200829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082948"/>
                  </a:lnTo>
                  <a:lnTo>
                    <a:pt x="0" y="20082948"/>
                  </a:lnTo>
                  <a:lnTo>
                    <a:pt x="0" y="144780"/>
                  </a:lnTo>
                  <a:close/>
                  <a:moveTo>
                    <a:pt x="0" y="20082948"/>
                  </a:moveTo>
                  <a:lnTo>
                    <a:pt x="144780" y="20082948"/>
                  </a:lnTo>
                  <a:lnTo>
                    <a:pt x="144780" y="20227728"/>
                  </a:lnTo>
                  <a:lnTo>
                    <a:pt x="0" y="20227728"/>
                  </a:lnTo>
                  <a:lnTo>
                    <a:pt x="0" y="20082948"/>
                  </a:lnTo>
                  <a:close/>
                  <a:moveTo>
                    <a:pt x="41431673" y="144780"/>
                  </a:moveTo>
                  <a:lnTo>
                    <a:pt x="41576451" y="144780"/>
                  </a:lnTo>
                  <a:lnTo>
                    <a:pt x="41576451" y="20082948"/>
                  </a:lnTo>
                  <a:lnTo>
                    <a:pt x="41431673" y="20082948"/>
                  </a:lnTo>
                  <a:lnTo>
                    <a:pt x="41431673" y="144780"/>
                  </a:lnTo>
                  <a:close/>
                  <a:moveTo>
                    <a:pt x="144780" y="20082948"/>
                  </a:moveTo>
                  <a:lnTo>
                    <a:pt x="41431673" y="20082948"/>
                  </a:lnTo>
                  <a:lnTo>
                    <a:pt x="41431673" y="20227728"/>
                  </a:lnTo>
                  <a:lnTo>
                    <a:pt x="144780" y="20227728"/>
                  </a:lnTo>
                  <a:lnTo>
                    <a:pt x="144780" y="20082948"/>
                  </a:lnTo>
                  <a:close/>
                  <a:moveTo>
                    <a:pt x="41431673" y="0"/>
                  </a:moveTo>
                  <a:lnTo>
                    <a:pt x="41576451" y="0"/>
                  </a:lnTo>
                  <a:lnTo>
                    <a:pt x="41576451" y="144780"/>
                  </a:lnTo>
                  <a:lnTo>
                    <a:pt x="41431673" y="144780"/>
                  </a:lnTo>
                  <a:lnTo>
                    <a:pt x="4143167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431673" y="0"/>
                  </a:lnTo>
                  <a:lnTo>
                    <a:pt x="4143167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015556" y="5178075"/>
            <a:ext cx="4002600" cy="5424190"/>
          </a:xfrm>
          <a:custGeom>
            <a:avLst/>
            <a:gdLst/>
            <a:ahLst/>
            <a:cxnLst/>
            <a:rect r="r" b="b" t="t" l="l"/>
            <a:pathLst>
              <a:path h="5424190" w="4002600">
                <a:moveTo>
                  <a:pt x="0" y="0"/>
                </a:moveTo>
                <a:lnTo>
                  <a:pt x="4002600" y="0"/>
                </a:lnTo>
                <a:lnTo>
                  <a:pt x="4002600" y="5424190"/>
                </a:lnTo>
                <a:lnTo>
                  <a:pt x="0" y="54241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281900" y="2464328"/>
            <a:ext cx="6442560" cy="6793972"/>
          </a:xfrm>
          <a:custGeom>
            <a:avLst/>
            <a:gdLst/>
            <a:ahLst/>
            <a:cxnLst/>
            <a:rect r="r" b="b" t="t" l="l"/>
            <a:pathLst>
              <a:path h="6793972" w="6442560">
                <a:moveTo>
                  <a:pt x="0" y="0"/>
                </a:moveTo>
                <a:lnTo>
                  <a:pt x="6442560" y="0"/>
                </a:lnTo>
                <a:lnTo>
                  <a:pt x="6442560" y="6793972"/>
                </a:lnTo>
                <a:lnTo>
                  <a:pt x="0" y="67939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698590" y="247157"/>
            <a:ext cx="9657792" cy="1235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sz="6500">
                <a:solidFill>
                  <a:srgbClr val="04697B"/>
                </a:solidFill>
                <a:latin typeface="Funtastic"/>
              </a:rPr>
              <a:t>ВНУТРІШНІ МОРЯ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83091" y="2394923"/>
            <a:ext cx="8460909" cy="70408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550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- далеко вдаються в суходіл або лежать усередині материків</a:t>
            </a:r>
          </a:p>
          <a:p>
            <a:pPr>
              <a:lnSpc>
                <a:spcPts val="5550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- сполучені з Океаном неширокими протоками</a:t>
            </a:r>
          </a:p>
          <a:p>
            <a:pPr>
              <a:lnSpc>
                <a:spcPts val="5550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- води майже не змішжуються з океанічними й значно відрізняються солоністю, температурою, особливістю формування течій та видовим складом рослин і тварин.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-1255613" y="-3097667"/>
            <a:ext cx="22604893" cy="16482333"/>
            <a:chOff x="0" y="0"/>
            <a:chExt cx="63631875" cy="4639711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46252333"/>
            </a:xfrm>
            <a:custGeom>
              <a:avLst/>
              <a:gdLst/>
              <a:ahLst/>
              <a:cxnLst/>
              <a:rect r="r" b="b" t="t" l="l"/>
              <a:pathLst>
                <a:path h="46252333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46252333"/>
                  </a:lnTo>
                  <a:lnTo>
                    <a:pt x="0" y="462523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46397112"/>
            </a:xfrm>
            <a:custGeom>
              <a:avLst/>
              <a:gdLst/>
              <a:ahLst/>
              <a:cxnLst/>
              <a:rect r="r" b="b" t="t" l="l"/>
              <a:pathLst>
                <a:path h="46397112" w="63631874">
                  <a:moveTo>
                    <a:pt x="63487095" y="46252333"/>
                  </a:moveTo>
                  <a:lnTo>
                    <a:pt x="63631874" y="46252333"/>
                  </a:lnTo>
                  <a:lnTo>
                    <a:pt x="63631874" y="46397112"/>
                  </a:lnTo>
                  <a:lnTo>
                    <a:pt x="63487095" y="46397112"/>
                  </a:lnTo>
                  <a:lnTo>
                    <a:pt x="63487095" y="462523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6252333"/>
                  </a:lnTo>
                  <a:lnTo>
                    <a:pt x="0" y="46252333"/>
                  </a:lnTo>
                  <a:lnTo>
                    <a:pt x="0" y="144780"/>
                  </a:lnTo>
                  <a:close/>
                  <a:moveTo>
                    <a:pt x="0" y="46252333"/>
                  </a:moveTo>
                  <a:lnTo>
                    <a:pt x="144780" y="46252333"/>
                  </a:lnTo>
                  <a:lnTo>
                    <a:pt x="144780" y="46397112"/>
                  </a:lnTo>
                  <a:lnTo>
                    <a:pt x="0" y="46397112"/>
                  </a:lnTo>
                  <a:lnTo>
                    <a:pt x="0" y="46252333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46252333"/>
                  </a:lnTo>
                  <a:lnTo>
                    <a:pt x="63487095" y="46252333"/>
                  </a:lnTo>
                  <a:lnTo>
                    <a:pt x="63487095" y="144780"/>
                  </a:lnTo>
                  <a:close/>
                  <a:moveTo>
                    <a:pt x="144780" y="46252333"/>
                  </a:moveTo>
                  <a:lnTo>
                    <a:pt x="63487095" y="46252333"/>
                  </a:lnTo>
                  <a:lnTo>
                    <a:pt x="63487095" y="46397112"/>
                  </a:lnTo>
                  <a:lnTo>
                    <a:pt x="144780" y="46397112"/>
                  </a:lnTo>
                  <a:lnTo>
                    <a:pt x="144780" y="46252333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-5400000">
            <a:off x="-345376" y="-2284619"/>
            <a:ext cx="21332473" cy="15348289"/>
            <a:chOff x="0" y="0"/>
            <a:chExt cx="56614009" cy="4073264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40587869"/>
            </a:xfrm>
            <a:custGeom>
              <a:avLst/>
              <a:gdLst/>
              <a:ahLst/>
              <a:cxnLst/>
              <a:rect r="r" b="b" t="t" l="l"/>
              <a:pathLst>
                <a:path h="40587869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40587869"/>
                  </a:lnTo>
                  <a:lnTo>
                    <a:pt x="0" y="40587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40732649"/>
            </a:xfrm>
            <a:custGeom>
              <a:avLst/>
              <a:gdLst/>
              <a:ahLst/>
              <a:cxnLst/>
              <a:rect r="r" b="b" t="t" l="l"/>
              <a:pathLst>
                <a:path h="40732649" w="56614008">
                  <a:moveTo>
                    <a:pt x="56469229" y="40587870"/>
                  </a:moveTo>
                  <a:lnTo>
                    <a:pt x="56614008" y="40587870"/>
                  </a:lnTo>
                  <a:lnTo>
                    <a:pt x="56614008" y="40732649"/>
                  </a:lnTo>
                  <a:lnTo>
                    <a:pt x="56469229" y="40732649"/>
                  </a:lnTo>
                  <a:lnTo>
                    <a:pt x="56469229" y="405878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0587870"/>
                  </a:lnTo>
                  <a:lnTo>
                    <a:pt x="0" y="40587870"/>
                  </a:lnTo>
                  <a:lnTo>
                    <a:pt x="0" y="144780"/>
                  </a:lnTo>
                  <a:close/>
                  <a:moveTo>
                    <a:pt x="0" y="40587870"/>
                  </a:moveTo>
                  <a:lnTo>
                    <a:pt x="144780" y="40587870"/>
                  </a:lnTo>
                  <a:lnTo>
                    <a:pt x="144780" y="40732649"/>
                  </a:lnTo>
                  <a:lnTo>
                    <a:pt x="0" y="40732649"/>
                  </a:lnTo>
                  <a:lnTo>
                    <a:pt x="0" y="40587870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40587870"/>
                  </a:lnTo>
                  <a:lnTo>
                    <a:pt x="56469229" y="40587870"/>
                  </a:lnTo>
                  <a:lnTo>
                    <a:pt x="56469229" y="144780"/>
                  </a:lnTo>
                  <a:close/>
                  <a:moveTo>
                    <a:pt x="144780" y="40587870"/>
                  </a:moveTo>
                  <a:lnTo>
                    <a:pt x="56469229" y="40587870"/>
                  </a:lnTo>
                  <a:lnTo>
                    <a:pt x="56469229" y="40732649"/>
                  </a:lnTo>
                  <a:lnTo>
                    <a:pt x="144780" y="40732649"/>
                  </a:lnTo>
                  <a:lnTo>
                    <a:pt x="144780" y="40587870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82808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93786" y="740034"/>
            <a:ext cx="6323624" cy="10672783"/>
          </a:xfrm>
          <a:custGeom>
            <a:avLst/>
            <a:gdLst/>
            <a:ahLst/>
            <a:cxnLst/>
            <a:rect r="r" b="b" t="t" l="l"/>
            <a:pathLst>
              <a:path h="10672783" w="6323624">
                <a:moveTo>
                  <a:pt x="0" y="0"/>
                </a:moveTo>
                <a:lnTo>
                  <a:pt x="6323623" y="0"/>
                </a:lnTo>
                <a:lnTo>
                  <a:pt x="6323623" y="10672782"/>
                </a:lnTo>
                <a:lnTo>
                  <a:pt x="0" y="106727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807320" y="4961681"/>
            <a:ext cx="4451980" cy="4716988"/>
          </a:xfrm>
          <a:custGeom>
            <a:avLst/>
            <a:gdLst/>
            <a:ahLst/>
            <a:cxnLst/>
            <a:rect r="r" b="b" t="t" l="l"/>
            <a:pathLst>
              <a:path h="4716988" w="4451980">
                <a:moveTo>
                  <a:pt x="0" y="0"/>
                </a:moveTo>
                <a:lnTo>
                  <a:pt x="4451980" y="0"/>
                </a:lnTo>
                <a:lnTo>
                  <a:pt x="4451980" y="4716987"/>
                </a:lnTo>
                <a:lnTo>
                  <a:pt x="0" y="47169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-47156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260110" y="-82651"/>
            <a:ext cx="6885567" cy="11620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04697B"/>
                </a:solidFill>
                <a:latin typeface="Funtastic"/>
              </a:rPr>
              <a:t>МОРЕ БЕЗ БЕРЕГІВ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129837" y="955567"/>
            <a:ext cx="11501441" cy="3635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867"/>
              </a:lnSpc>
            </a:pPr>
            <a:r>
              <a:rPr lang="en-US" sz="3100">
                <a:solidFill>
                  <a:srgbClr val="000000"/>
                </a:solidFill>
                <a:latin typeface="Arimo"/>
              </a:rPr>
              <a:t>Саргасове море – дивовижне диво природи, справжнє море в океані. Саме воно послужило основою для знаменитої книги «Острів загиблих кораблів», і воно ж є об'єктом пильної уваги найрізноманітніших учених. Другого такого моря на Землі просто немає, і, безсумнівно, Саргасове море таїть чимало таємниць, які нам ще тільки належить розгадати.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7086600" y="4723132"/>
            <a:ext cx="4114800" cy="4114800"/>
            <a:chOff x="0" y="0"/>
            <a:chExt cx="5486400" cy="5486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486400" cy="5486400"/>
            </a:xfrm>
            <a:custGeom>
              <a:avLst/>
              <a:gdLst/>
              <a:ahLst/>
              <a:cxnLst/>
              <a:rect r="r" b="b" t="t" l="l"/>
              <a:pathLst>
                <a:path h="5486400" w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4352557" y="8904607"/>
            <a:ext cx="8146423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000000"/>
                </a:solidFill>
                <a:latin typeface="Noto Serif Display Bold"/>
                <a:hlinkClick r:id="rId9" tooltip="https://faktypro.com.ua/page/8-czikavikh-faktiv-pro-sargasove-more"/>
              </a:rPr>
              <a:t>https://faktypro.com.ua/page/8-czikavikh-faktiv-pro-sargasove-more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124898" y="215186"/>
            <a:ext cx="22604893" cy="9043114"/>
            <a:chOff x="0" y="0"/>
            <a:chExt cx="63631875" cy="25456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5311228"/>
            </a:xfrm>
            <a:custGeom>
              <a:avLst/>
              <a:gdLst/>
              <a:ahLst/>
              <a:cxnLst/>
              <a:rect r="r" b="b" t="t" l="l"/>
              <a:pathLst>
                <a:path h="25311228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5311228"/>
                  </a:lnTo>
                  <a:lnTo>
                    <a:pt x="0" y="253112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5456007"/>
            </a:xfrm>
            <a:custGeom>
              <a:avLst/>
              <a:gdLst/>
              <a:ahLst/>
              <a:cxnLst/>
              <a:rect r="r" b="b" t="t" l="l"/>
              <a:pathLst>
                <a:path h="25456007" w="63631874">
                  <a:moveTo>
                    <a:pt x="63487095" y="25311227"/>
                  </a:moveTo>
                  <a:lnTo>
                    <a:pt x="63631874" y="25311227"/>
                  </a:lnTo>
                  <a:lnTo>
                    <a:pt x="63631874" y="25456007"/>
                  </a:lnTo>
                  <a:lnTo>
                    <a:pt x="63487095" y="25456007"/>
                  </a:lnTo>
                  <a:lnTo>
                    <a:pt x="63487095" y="2531122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311227"/>
                  </a:lnTo>
                  <a:lnTo>
                    <a:pt x="0" y="25311227"/>
                  </a:lnTo>
                  <a:lnTo>
                    <a:pt x="0" y="144780"/>
                  </a:lnTo>
                  <a:close/>
                  <a:moveTo>
                    <a:pt x="0" y="25311227"/>
                  </a:moveTo>
                  <a:lnTo>
                    <a:pt x="144780" y="25311227"/>
                  </a:lnTo>
                  <a:lnTo>
                    <a:pt x="144780" y="25456007"/>
                  </a:lnTo>
                  <a:lnTo>
                    <a:pt x="0" y="25456007"/>
                  </a:lnTo>
                  <a:lnTo>
                    <a:pt x="0" y="25311227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5311227"/>
                  </a:lnTo>
                  <a:lnTo>
                    <a:pt x="63487095" y="25311227"/>
                  </a:lnTo>
                  <a:lnTo>
                    <a:pt x="63487095" y="144780"/>
                  </a:lnTo>
                  <a:close/>
                  <a:moveTo>
                    <a:pt x="144780" y="25311227"/>
                  </a:moveTo>
                  <a:lnTo>
                    <a:pt x="63487095" y="25311227"/>
                  </a:lnTo>
                  <a:lnTo>
                    <a:pt x="63487095" y="25456007"/>
                  </a:lnTo>
                  <a:lnTo>
                    <a:pt x="144780" y="25456007"/>
                  </a:lnTo>
                  <a:lnTo>
                    <a:pt x="144780" y="25311227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852478" y="1325760"/>
            <a:ext cx="21332473" cy="7635480"/>
            <a:chOff x="0" y="0"/>
            <a:chExt cx="56614009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56614008">
                  <a:moveTo>
                    <a:pt x="56469229" y="20118933"/>
                  </a:moveTo>
                  <a:lnTo>
                    <a:pt x="56614008" y="20118933"/>
                  </a:lnTo>
                  <a:lnTo>
                    <a:pt x="56614008" y="20263714"/>
                  </a:lnTo>
                  <a:lnTo>
                    <a:pt x="56469229" y="20263714"/>
                  </a:lnTo>
                  <a:lnTo>
                    <a:pt x="56469229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0118933"/>
                  </a:lnTo>
                  <a:lnTo>
                    <a:pt x="56469229" y="20118933"/>
                  </a:lnTo>
                  <a:lnTo>
                    <a:pt x="56469229" y="144780"/>
                  </a:lnTo>
                  <a:close/>
                  <a:moveTo>
                    <a:pt x="144780" y="20118933"/>
                  </a:moveTo>
                  <a:lnTo>
                    <a:pt x="56469229" y="20118933"/>
                  </a:lnTo>
                  <a:lnTo>
                    <a:pt x="56469229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612010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-46829" y="3540623"/>
            <a:ext cx="3748160" cy="6326008"/>
          </a:xfrm>
          <a:custGeom>
            <a:avLst/>
            <a:gdLst/>
            <a:ahLst/>
            <a:cxnLst/>
            <a:rect r="r" b="b" t="t" l="l"/>
            <a:pathLst>
              <a:path h="6326008" w="3748160">
                <a:moveTo>
                  <a:pt x="3748160" y="0"/>
                </a:moveTo>
                <a:lnTo>
                  <a:pt x="0" y="0"/>
                </a:lnTo>
                <a:lnTo>
                  <a:pt x="0" y="6326009"/>
                </a:lnTo>
                <a:lnTo>
                  <a:pt x="3748160" y="6326009"/>
                </a:lnTo>
                <a:lnTo>
                  <a:pt x="374816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760859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3543876" y="3052252"/>
            <a:ext cx="4182497" cy="4182497"/>
            <a:chOff x="0" y="0"/>
            <a:chExt cx="5576662" cy="557666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576662" cy="5576662"/>
            </a:xfrm>
            <a:custGeom>
              <a:avLst/>
              <a:gdLst/>
              <a:ahLst/>
              <a:cxnLst/>
              <a:rect r="r" b="b" t="t" l="l"/>
              <a:pathLst>
                <a:path h="5576662" w="5576662">
                  <a:moveTo>
                    <a:pt x="0" y="0"/>
                  </a:moveTo>
                  <a:lnTo>
                    <a:pt x="5576662" y="0"/>
                  </a:lnTo>
                  <a:lnTo>
                    <a:pt x="5576662" y="5576662"/>
                  </a:lnTo>
                  <a:lnTo>
                    <a:pt x="0" y="5576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4608902" y="4917718"/>
            <a:ext cx="3325669" cy="2200484"/>
          </a:xfrm>
          <a:custGeom>
            <a:avLst/>
            <a:gdLst/>
            <a:ahLst/>
            <a:cxnLst/>
            <a:rect r="r" b="b" t="t" l="l"/>
            <a:pathLst>
              <a:path h="2200484" w="3325669">
                <a:moveTo>
                  <a:pt x="0" y="0"/>
                </a:moveTo>
                <a:lnTo>
                  <a:pt x="3325669" y="0"/>
                </a:lnTo>
                <a:lnTo>
                  <a:pt x="3325669" y="2200484"/>
                </a:lnTo>
                <a:lnTo>
                  <a:pt x="0" y="22004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7883827" y="4993268"/>
            <a:ext cx="3421152" cy="2275066"/>
          </a:xfrm>
          <a:custGeom>
            <a:avLst/>
            <a:gdLst/>
            <a:ahLst/>
            <a:cxnLst/>
            <a:rect r="r" b="b" t="t" l="l"/>
            <a:pathLst>
              <a:path h="2275066" w="3421152">
                <a:moveTo>
                  <a:pt x="0" y="0"/>
                </a:moveTo>
                <a:lnTo>
                  <a:pt x="3421152" y="0"/>
                </a:lnTo>
                <a:lnTo>
                  <a:pt x="3421152" y="2275066"/>
                </a:lnTo>
                <a:lnTo>
                  <a:pt x="0" y="227506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146575" y="6422668"/>
            <a:ext cx="3462327" cy="2308218"/>
          </a:xfrm>
          <a:custGeom>
            <a:avLst/>
            <a:gdLst/>
            <a:ahLst/>
            <a:cxnLst/>
            <a:rect r="r" b="b" t="t" l="l"/>
            <a:pathLst>
              <a:path h="2308218" w="3462327">
                <a:moveTo>
                  <a:pt x="0" y="0"/>
                </a:moveTo>
                <a:lnTo>
                  <a:pt x="3462327" y="0"/>
                </a:lnTo>
                <a:lnTo>
                  <a:pt x="3462327" y="2308218"/>
                </a:lnTo>
                <a:lnTo>
                  <a:pt x="0" y="23082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28700" y="-70564"/>
            <a:ext cx="16905871" cy="14122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360"/>
              </a:lnSpc>
            </a:pPr>
            <a:r>
              <a:rPr lang="en-US" sz="7400">
                <a:solidFill>
                  <a:srgbClr val="FFFFFF"/>
                </a:solidFill>
                <a:latin typeface="Funtastic"/>
              </a:rPr>
              <a:t>ПОПРАЦЮЄМО У ГРУПАХ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12010" y="1544417"/>
            <a:ext cx="17322561" cy="119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4200">
                <a:solidFill>
                  <a:srgbClr val="000000"/>
                </a:solidFill>
                <a:latin typeface="Londrina Solid Heavy"/>
              </a:rPr>
              <a:t>Чорне, Біле, Жовте і Червоне: чому ці моря носять такі «кольорові» назви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701331" y="7346999"/>
            <a:ext cx="4416987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000000"/>
                </a:solidFill>
                <a:latin typeface="Noto Serif Display Bold"/>
                <a:hlinkClick r:id="rId11" tooltip="https://ukr.media/world/364430/"/>
              </a:rPr>
              <a:t>https://ukr.media/world/364430/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171248" y="2956203"/>
            <a:ext cx="9763323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C61717"/>
                </a:solidFill>
                <a:latin typeface="Noto Serif Display Bold"/>
              </a:rPr>
              <a:t>Опрацюйте матеріал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C61717"/>
                </a:solidFill>
                <a:latin typeface="Noto Serif Display Bold"/>
              </a:rPr>
              <a:t> Презентуйте інформацію про етимологію назв “кольорових”морів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6475" y="1833573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8656" y="2137413"/>
            <a:ext cx="15666238" cy="7621920"/>
            <a:chOff x="0" y="0"/>
            <a:chExt cx="41576451" cy="202277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431672" cy="20082947"/>
            </a:xfrm>
            <a:custGeom>
              <a:avLst/>
              <a:gdLst/>
              <a:ahLst/>
              <a:cxnLst/>
              <a:rect r="r" b="b" t="t" l="l"/>
              <a:pathLst>
                <a:path h="20082947" w="41431672">
                  <a:moveTo>
                    <a:pt x="0" y="0"/>
                  </a:moveTo>
                  <a:lnTo>
                    <a:pt x="41431672" y="0"/>
                  </a:lnTo>
                  <a:lnTo>
                    <a:pt x="41431672" y="20082947"/>
                  </a:lnTo>
                  <a:lnTo>
                    <a:pt x="0" y="200829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576451" cy="20227728"/>
            </a:xfrm>
            <a:custGeom>
              <a:avLst/>
              <a:gdLst/>
              <a:ahLst/>
              <a:cxnLst/>
              <a:rect r="r" b="b" t="t" l="l"/>
              <a:pathLst>
                <a:path h="20227728" w="41576451">
                  <a:moveTo>
                    <a:pt x="41431673" y="20082948"/>
                  </a:moveTo>
                  <a:lnTo>
                    <a:pt x="41576451" y="20082948"/>
                  </a:lnTo>
                  <a:lnTo>
                    <a:pt x="41576451" y="20227728"/>
                  </a:lnTo>
                  <a:lnTo>
                    <a:pt x="41431673" y="20227728"/>
                  </a:lnTo>
                  <a:lnTo>
                    <a:pt x="41431673" y="200829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082948"/>
                  </a:lnTo>
                  <a:lnTo>
                    <a:pt x="0" y="20082948"/>
                  </a:lnTo>
                  <a:lnTo>
                    <a:pt x="0" y="144780"/>
                  </a:lnTo>
                  <a:close/>
                  <a:moveTo>
                    <a:pt x="0" y="20082948"/>
                  </a:moveTo>
                  <a:lnTo>
                    <a:pt x="144780" y="20082948"/>
                  </a:lnTo>
                  <a:lnTo>
                    <a:pt x="144780" y="20227728"/>
                  </a:lnTo>
                  <a:lnTo>
                    <a:pt x="0" y="20227728"/>
                  </a:lnTo>
                  <a:lnTo>
                    <a:pt x="0" y="20082948"/>
                  </a:lnTo>
                  <a:close/>
                  <a:moveTo>
                    <a:pt x="41431673" y="144780"/>
                  </a:moveTo>
                  <a:lnTo>
                    <a:pt x="41576451" y="144780"/>
                  </a:lnTo>
                  <a:lnTo>
                    <a:pt x="41576451" y="20082948"/>
                  </a:lnTo>
                  <a:lnTo>
                    <a:pt x="41431673" y="20082948"/>
                  </a:lnTo>
                  <a:lnTo>
                    <a:pt x="41431673" y="144780"/>
                  </a:lnTo>
                  <a:close/>
                  <a:moveTo>
                    <a:pt x="144780" y="20082948"/>
                  </a:moveTo>
                  <a:lnTo>
                    <a:pt x="41431673" y="20082948"/>
                  </a:lnTo>
                  <a:lnTo>
                    <a:pt x="41431673" y="20227728"/>
                  </a:lnTo>
                  <a:lnTo>
                    <a:pt x="144780" y="20227728"/>
                  </a:lnTo>
                  <a:lnTo>
                    <a:pt x="144780" y="20082948"/>
                  </a:lnTo>
                  <a:close/>
                  <a:moveTo>
                    <a:pt x="41431673" y="0"/>
                  </a:moveTo>
                  <a:lnTo>
                    <a:pt x="41576451" y="0"/>
                  </a:lnTo>
                  <a:lnTo>
                    <a:pt x="41576451" y="144780"/>
                  </a:lnTo>
                  <a:lnTo>
                    <a:pt x="41431673" y="144780"/>
                  </a:lnTo>
                  <a:lnTo>
                    <a:pt x="4143167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431673" y="0"/>
                  </a:lnTo>
                  <a:lnTo>
                    <a:pt x="4143167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796371" y="5508279"/>
            <a:ext cx="4111580" cy="5179943"/>
          </a:xfrm>
          <a:custGeom>
            <a:avLst/>
            <a:gdLst/>
            <a:ahLst/>
            <a:cxnLst/>
            <a:rect r="r" b="b" t="t" l="l"/>
            <a:pathLst>
              <a:path h="5179943" w="4111580">
                <a:moveTo>
                  <a:pt x="0" y="0"/>
                </a:moveTo>
                <a:lnTo>
                  <a:pt x="4111580" y="0"/>
                </a:lnTo>
                <a:lnTo>
                  <a:pt x="4111580" y="5179944"/>
                </a:lnTo>
                <a:lnTo>
                  <a:pt x="0" y="51799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848864" y="3103953"/>
            <a:ext cx="7186030" cy="5756157"/>
          </a:xfrm>
          <a:custGeom>
            <a:avLst/>
            <a:gdLst/>
            <a:ahLst/>
            <a:cxnLst/>
            <a:rect r="r" b="b" t="t" l="l"/>
            <a:pathLst>
              <a:path h="5756157" w="7186030">
                <a:moveTo>
                  <a:pt x="0" y="0"/>
                </a:moveTo>
                <a:lnTo>
                  <a:pt x="7186030" y="0"/>
                </a:lnTo>
                <a:lnTo>
                  <a:pt x="7186030" y="5756157"/>
                </a:lnTo>
                <a:lnTo>
                  <a:pt x="0" y="575615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698590" y="49669"/>
            <a:ext cx="9657792" cy="1563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480"/>
              </a:lnSpc>
              <a:spcBef>
                <a:spcPct val="0"/>
              </a:spcBef>
            </a:pPr>
            <a:r>
              <a:rPr lang="en-US" sz="8200">
                <a:solidFill>
                  <a:srgbClr val="04697B"/>
                </a:solidFill>
                <a:latin typeface="Funtastic"/>
              </a:rPr>
              <a:t>ЗАТОКИ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83091" y="2421339"/>
            <a:ext cx="8165773" cy="5631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550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-частина океану або моря, що глибоко вдається в суходіл та має вільний водообмін з основною частиною водойми</a:t>
            </a:r>
          </a:p>
          <a:p>
            <a:pPr>
              <a:lnSpc>
                <a:spcPts val="5550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-за своїми властивостями і рисами природи не відрізняється від моря чи океану, частиною якого вона є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68656" y="8041101"/>
            <a:ext cx="11348151" cy="1428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8"/>
              </a:lnSpc>
              <a:spcBef>
                <a:spcPct val="0"/>
              </a:spcBef>
            </a:pPr>
            <a:r>
              <a:rPr lang="en-US" sz="2698">
                <a:solidFill>
                  <a:srgbClr val="C61717"/>
                </a:solidFill>
                <a:latin typeface="Comic Sans Bold"/>
              </a:rPr>
              <a:t>знайдіть «домівку» (океан, до якого вони належать) для запропонованих заток: Біскайська, Бенгальська, Мексиканська, Гвінейська, Аляска, Велика Австралійська, Гудзонова.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-1393494"/>
            <a:ext cx="8538373" cy="13507518"/>
            <a:chOff x="0" y="0"/>
            <a:chExt cx="24035179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3890400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23890400">
                  <a:moveTo>
                    <a:pt x="0" y="0"/>
                  </a:moveTo>
                  <a:lnTo>
                    <a:pt x="23890400" y="0"/>
                  </a:lnTo>
                  <a:lnTo>
                    <a:pt x="23890400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035179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24035179">
                  <a:moveTo>
                    <a:pt x="23890399" y="37878348"/>
                  </a:moveTo>
                  <a:lnTo>
                    <a:pt x="24035179" y="37878348"/>
                  </a:lnTo>
                  <a:lnTo>
                    <a:pt x="24035179" y="38023127"/>
                  </a:lnTo>
                  <a:lnTo>
                    <a:pt x="23890399" y="38023127"/>
                  </a:lnTo>
                  <a:lnTo>
                    <a:pt x="23890399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23890399" y="144780"/>
                  </a:moveTo>
                  <a:lnTo>
                    <a:pt x="24035179" y="144780"/>
                  </a:lnTo>
                  <a:lnTo>
                    <a:pt x="24035179" y="37878348"/>
                  </a:lnTo>
                  <a:lnTo>
                    <a:pt x="23890399" y="37878348"/>
                  </a:lnTo>
                  <a:lnTo>
                    <a:pt x="23890399" y="144780"/>
                  </a:lnTo>
                  <a:close/>
                  <a:moveTo>
                    <a:pt x="144780" y="37878348"/>
                  </a:moveTo>
                  <a:lnTo>
                    <a:pt x="23890399" y="37878348"/>
                  </a:lnTo>
                  <a:lnTo>
                    <a:pt x="23890399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23890399" y="0"/>
                  </a:moveTo>
                  <a:lnTo>
                    <a:pt x="24035179" y="0"/>
                  </a:lnTo>
                  <a:lnTo>
                    <a:pt x="24035179" y="144780"/>
                  </a:lnTo>
                  <a:lnTo>
                    <a:pt x="23890399" y="144780"/>
                  </a:lnTo>
                  <a:lnTo>
                    <a:pt x="2389039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890399" y="0"/>
                  </a:lnTo>
                  <a:lnTo>
                    <a:pt x="2389039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359579" y="-438749"/>
            <a:ext cx="7956442" cy="11490753"/>
            <a:chOff x="0" y="0"/>
            <a:chExt cx="21115512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0970732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0970732">
                  <a:moveTo>
                    <a:pt x="0" y="0"/>
                  </a:moveTo>
                  <a:lnTo>
                    <a:pt x="20970732" y="0"/>
                  </a:lnTo>
                  <a:lnTo>
                    <a:pt x="20970732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115513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1115513">
                  <a:moveTo>
                    <a:pt x="20970732" y="30350399"/>
                  </a:moveTo>
                  <a:lnTo>
                    <a:pt x="21115513" y="30350399"/>
                  </a:lnTo>
                  <a:lnTo>
                    <a:pt x="21115513" y="30495177"/>
                  </a:lnTo>
                  <a:lnTo>
                    <a:pt x="20970732" y="30495177"/>
                  </a:lnTo>
                  <a:lnTo>
                    <a:pt x="20970732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0970732" y="144780"/>
                  </a:moveTo>
                  <a:lnTo>
                    <a:pt x="21115513" y="144780"/>
                  </a:lnTo>
                  <a:lnTo>
                    <a:pt x="21115513" y="30350399"/>
                  </a:lnTo>
                  <a:lnTo>
                    <a:pt x="20970732" y="30350399"/>
                  </a:lnTo>
                  <a:lnTo>
                    <a:pt x="20970732" y="144780"/>
                  </a:lnTo>
                  <a:close/>
                  <a:moveTo>
                    <a:pt x="144780" y="30350399"/>
                  </a:moveTo>
                  <a:lnTo>
                    <a:pt x="20970732" y="30350399"/>
                  </a:lnTo>
                  <a:lnTo>
                    <a:pt x="20970732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0970732" y="0"/>
                  </a:moveTo>
                  <a:lnTo>
                    <a:pt x="21115513" y="0"/>
                  </a:lnTo>
                  <a:lnTo>
                    <a:pt x="21115513" y="144780"/>
                  </a:lnTo>
                  <a:lnTo>
                    <a:pt x="20970732" y="144780"/>
                  </a:lnTo>
                  <a:lnTo>
                    <a:pt x="209707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0970732" y="0"/>
                  </a:lnTo>
                  <a:lnTo>
                    <a:pt x="209707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9942918" y="1028700"/>
            <a:ext cx="6650657" cy="10297792"/>
          </a:xfrm>
          <a:custGeom>
            <a:avLst/>
            <a:gdLst/>
            <a:ahLst/>
            <a:cxnLst/>
            <a:rect r="r" b="b" t="t" l="l"/>
            <a:pathLst>
              <a:path h="10297792" w="6650657">
                <a:moveTo>
                  <a:pt x="0" y="0"/>
                </a:moveTo>
                <a:lnTo>
                  <a:pt x="6650657" y="0"/>
                </a:lnTo>
                <a:lnTo>
                  <a:pt x="6650657" y="10297792"/>
                </a:lnTo>
                <a:lnTo>
                  <a:pt x="0" y="102977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434862" y="5306627"/>
            <a:ext cx="5805876" cy="3928643"/>
          </a:xfrm>
          <a:custGeom>
            <a:avLst/>
            <a:gdLst/>
            <a:ahLst/>
            <a:cxnLst/>
            <a:rect r="r" b="b" t="t" l="l"/>
            <a:pathLst>
              <a:path h="3928643" w="5805876">
                <a:moveTo>
                  <a:pt x="0" y="0"/>
                </a:moveTo>
                <a:lnTo>
                  <a:pt x="5805876" y="0"/>
                </a:lnTo>
                <a:lnTo>
                  <a:pt x="5805876" y="3928643"/>
                </a:lnTo>
                <a:lnTo>
                  <a:pt x="0" y="39286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569574" y="20327"/>
            <a:ext cx="5671164" cy="10083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>
                <a:solidFill>
                  <a:srgbClr val="04697B"/>
                </a:solidFill>
                <a:latin typeface="Funtastic"/>
              </a:rPr>
              <a:t>ЛАГУНА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628555" y="1624935"/>
            <a:ext cx="7515445" cy="299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(від італ. - «калюжа») - невелика мілководна затока, яка майже повністю відокремлена від моря вузькими намитими косами з піску або кораловими рифами.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91706" y="9172575"/>
            <a:ext cx="7442597" cy="755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00000"/>
                </a:solidFill>
                <a:latin typeface="Comic Sans Bold"/>
              </a:rPr>
              <a:t>лагуна Глінрок в Австралії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079901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985561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290338" y="-1610259"/>
            <a:ext cx="10528604" cy="13507518"/>
            <a:chOff x="0" y="0"/>
            <a:chExt cx="29637600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9492819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29492819">
                  <a:moveTo>
                    <a:pt x="0" y="0"/>
                  </a:moveTo>
                  <a:lnTo>
                    <a:pt x="29492819" y="0"/>
                  </a:lnTo>
                  <a:lnTo>
                    <a:pt x="29492819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37602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29637602">
                  <a:moveTo>
                    <a:pt x="29492820" y="37878348"/>
                  </a:moveTo>
                  <a:lnTo>
                    <a:pt x="29637602" y="37878348"/>
                  </a:lnTo>
                  <a:lnTo>
                    <a:pt x="29637602" y="38023127"/>
                  </a:lnTo>
                  <a:lnTo>
                    <a:pt x="29492820" y="38023127"/>
                  </a:lnTo>
                  <a:lnTo>
                    <a:pt x="29492820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29492820" y="144780"/>
                  </a:moveTo>
                  <a:lnTo>
                    <a:pt x="29637602" y="144780"/>
                  </a:lnTo>
                  <a:lnTo>
                    <a:pt x="29637602" y="37878348"/>
                  </a:lnTo>
                  <a:lnTo>
                    <a:pt x="29492820" y="37878348"/>
                  </a:lnTo>
                  <a:lnTo>
                    <a:pt x="29492820" y="144780"/>
                  </a:lnTo>
                  <a:close/>
                  <a:moveTo>
                    <a:pt x="144780" y="37878348"/>
                  </a:moveTo>
                  <a:lnTo>
                    <a:pt x="29492820" y="37878348"/>
                  </a:lnTo>
                  <a:lnTo>
                    <a:pt x="29492820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29492820" y="0"/>
                  </a:moveTo>
                  <a:lnTo>
                    <a:pt x="29637602" y="0"/>
                  </a:lnTo>
                  <a:lnTo>
                    <a:pt x="29637602" y="144780"/>
                  </a:lnTo>
                  <a:lnTo>
                    <a:pt x="29492820" y="144780"/>
                  </a:lnTo>
                  <a:lnTo>
                    <a:pt x="2949282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9492820" y="0"/>
                  </a:lnTo>
                  <a:lnTo>
                    <a:pt x="2949282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682759" y="-601876"/>
            <a:ext cx="9719492" cy="11490753"/>
            <a:chOff x="0" y="0"/>
            <a:chExt cx="25794449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5649669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5649669">
                  <a:moveTo>
                    <a:pt x="0" y="0"/>
                  </a:moveTo>
                  <a:lnTo>
                    <a:pt x="25649669" y="0"/>
                  </a:lnTo>
                  <a:lnTo>
                    <a:pt x="25649669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794449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5794449">
                  <a:moveTo>
                    <a:pt x="25649668" y="30350399"/>
                  </a:moveTo>
                  <a:lnTo>
                    <a:pt x="25794449" y="30350399"/>
                  </a:lnTo>
                  <a:lnTo>
                    <a:pt x="25794449" y="30495177"/>
                  </a:lnTo>
                  <a:lnTo>
                    <a:pt x="25649668" y="30495177"/>
                  </a:lnTo>
                  <a:lnTo>
                    <a:pt x="25649668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5649668" y="144780"/>
                  </a:moveTo>
                  <a:lnTo>
                    <a:pt x="25794449" y="144780"/>
                  </a:lnTo>
                  <a:lnTo>
                    <a:pt x="25794449" y="30350399"/>
                  </a:lnTo>
                  <a:lnTo>
                    <a:pt x="25649668" y="30350399"/>
                  </a:lnTo>
                  <a:lnTo>
                    <a:pt x="25649668" y="144780"/>
                  </a:lnTo>
                  <a:close/>
                  <a:moveTo>
                    <a:pt x="144780" y="30350399"/>
                  </a:moveTo>
                  <a:lnTo>
                    <a:pt x="25649668" y="30350399"/>
                  </a:lnTo>
                  <a:lnTo>
                    <a:pt x="25649668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5649668" y="0"/>
                  </a:moveTo>
                  <a:lnTo>
                    <a:pt x="25794449" y="0"/>
                  </a:lnTo>
                  <a:lnTo>
                    <a:pt x="25794449" y="144780"/>
                  </a:lnTo>
                  <a:lnTo>
                    <a:pt x="25649668" y="144780"/>
                  </a:lnTo>
                  <a:lnTo>
                    <a:pt x="2564966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5649668" y="0"/>
                  </a:lnTo>
                  <a:lnTo>
                    <a:pt x="2564966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291603" y="1028700"/>
            <a:ext cx="6650657" cy="10297792"/>
          </a:xfrm>
          <a:custGeom>
            <a:avLst/>
            <a:gdLst/>
            <a:ahLst/>
            <a:cxnLst/>
            <a:rect r="r" b="b" t="t" l="l"/>
            <a:pathLst>
              <a:path h="10297792" w="6650657">
                <a:moveTo>
                  <a:pt x="6650658" y="0"/>
                </a:moveTo>
                <a:lnTo>
                  <a:pt x="0" y="0"/>
                </a:lnTo>
                <a:lnTo>
                  <a:pt x="0" y="10297792"/>
                </a:lnTo>
                <a:lnTo>
                  <a:pt x="6650658" y="10297792"/>
                </a:lnTo>
                <a:lnTo>
                  <a:pt x="6650658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744827" y="4881358"/>
            <a:ext cx="7488004" cy="4376942"/>
          </a:xfrm>
          <a:custGeom>
            <a:avLst/>
            <a:gdLst/>
            <a:ahLst/>
            <a:cxnLst/>
            <a:rect r="r" b="b" t="t" l="l"/>
            <a:pathLst>
              <a:path h="4376942" w="7488004">
                <a:moveTo>
                  <a:pt x="0" y="0"/>
                </a:moveTo>
                <a:lnTo>
                  <a:pt x="7488005" y="0"/>
                </a:lnTo>
                <a:lnTo>
                  <a:pt x="7488005" y="4376942"/>
                </a:lnTo>
                <a:lnTo>
                  <a:pt x="0" y="43769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032321" y="-304800"/>
            <a:ext cx="6913017" cy="150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60"/>
              </a:lnSpc>
            </a:pPr>
            <a:r>
              <a:rPr lang="en-US" sz="7900">
                <a:solidFill>
                  <a:srgbClr val="04697B"/>
                </a:solidFill>
                <a:latin typeface="Funtastic"/>
              </a:rPr>
              <a:t>БУХТА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290090" y="9258302"/>
            <a:ext cx="8397478" cy="755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00000"/>
                </a:solidFill>
                <a:latin typeface="Comic Sans Bold"/>
              </a:rPr>
              <a:t>бухта Сан-Себастьян в Іспанії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958867" y="1298061"/>
            <a:ext cx="9059924" cy="34975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(від нім. - «вигин») - невелика затока з трьох боків оточена виступами берегів, скелями або островами й захищена від хвиль та вітру. Є зручним місцем для стоянки суден. Утворена внаслідок вимивання хвилями м’яких порід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-6266393" y="666866"/>
            <a:ext cx="22604893" cy="8953267"/>
            <a:chOff x="0" y="0"/>
            <a:chExt cx="63631875" cy="252030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5058312"/>
            </a:xfrm>
            <a:custGeom>
              <a:avLst/>
              <a:gdLst/>
              <a:ahLst/>
              <a:cxnLst/>
              <a:rect r="r" b="b" t="t" l="l"/>
              <a:pathLst>
                <a:path h="25058312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5058312"/>
                  </a:lnTo>
                  <a:lnTo>
                    <a:pt x="0" y="250583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5203091"/>
            </a:xfrm>
            <a:custGeom>
              <a:avLst/>
              <a:gdLst/>
              <a:ahLst/>
              <a:cxnLst/>
              <a:rect r="r" b="b" t="t" l="l"/>
              <a:pathLst>
                <a:path h="25203091" w="63631874">
                  <a:moveTo>
                    <a:pt x="63487095" y="25058311"/>
                  </a:moveTo>
                  <a:lnTo>
                    <a:pt x="63631874" y="25058311"/>
                  </a:lnTo>
                  <a:lnTo>
                    <a:pt x="63631874" y="25203091"/>
                  </a:lnTo>
                  <a:lnTo>
                    <a:pt x="63487095" y="25203091"/>
                  </a:lnTo>
                  <a:lnTo>
                    <a:pt x="63487095" y="2505831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058311"/>
                  </a:lnTo>
                  <a:lnTo>
                    <a:pt x="0" y="25058311"/>
                  </a:lnTo>
                  <a:lnTo>
                    <a:pt x="0" y="144780"/>
                  </a:lnTo>
                  <a:close/>
                  <a:moveTo>
                    <a:pt x="0" y="25058311"/>
                  </a:moveTo>
                  <a:lnTo>
                    <a:pt x="144780" y="25058311"/>
                  </a:lnTo>
                  <a:lnTo>
                    <a:pt x="144780" y="25203091"/>
                  </a:lnTo>
                  <a:lnTo>
                    <a:pt x="0" y="25203091"/>
                  </a:lnTo>
                  <a:lnTo>
                    <a:pt x="0" y="25058311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5058311"/>
                  </a:lnTo>
                  <a:lnTo>
                    <a:pt x="63487095" y="25058311"/>
                  </a:lnTo>
                  <a:lnTo>
                    <a:pt x="63487095" y="144780"/>
                  </a:lnTo>
                  <a:close/>
                  <a:moveTo>
                    <a:pt x="144780" y="25058311"/>
                  </a:moveTo>
                  <a:lnTo>
                    <a:pt x="63487095" y="25058311"/>
                  </a:lnTo>
                  <a:lnTo>
                    <a:pt x="63487095" y="25203091"/>
                  </a:lnTo>
                  <a:lnTo>
                    <a:pt x="144780" y="25203091"/>
                  </a:lnTo>
                  <a:lnTo>
                    <a:pt x="144780" y="25058311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-5400000">
            <a:off x="-5695781" y="1215981"/>
            <a:ext cx="21332473" cy="8347089"/>
            <a:chOff x="0" y="0"/>
            <a:chExt cx="56614009" cy="221522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2007465"/>
            </a:xfrm>
            <a:custGeom>
              <a:avLst/>
              <a:gdLst/>
              <a:ahLst/>
              <a:cxnLst/>
              <a:rect r="r" b="b" t="t" l="l"/>
              <a:pathLst>
                <a:path h="22007465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2007465"/>
                  </a:lnTo>
                  <a:lnTo>
                    <a:pt x="0" y="220074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2152245"/>
            </a:xfrm>
            <a:custGeom>
              <a:avLst/>
              <a:gdLst/>
              <a:ahLst/>
              <a:cxnLst/>
              <a:rect r="r" b="b" t="t" l="l"/>
              <a:pathLst>
                <a:path h="22152245" w="56614008">
                  <a:moveTo>
                    <a:pt x="56469229" y="22007464"/>
                  </a:moveTo>
                  <a:lnTo>
                    <a:pt x="56614008" y="22007464"/>
                  </a:lnTo>
                  <a:lnTo>
                    <a:pt x="56614008" y="22152245"/>
                  </a:lnTo>
                  <a:lnTo>
                    <a:pt x="56469229" y="22152245"/>
                  </a:lnTo>
                  <a:lnTo>
                    <a:pt x="56469229" y="2200746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007464"/>
                  </a:lnTo>
                  <a:lnTo>
                    <a:pt x="0" y="22007464"/>
                  </a:lnTo>
                  <a:lnTo>
                    <a:pt x="0" y="144780"/>
                  </a:lnTo>
                  <a:close/>
                  <a:moveTo>
                    <a:pt x="0" y="22007464"/>
                  </a:moveTo>
                  <a:lnTo>
                    <a:pt x="144780" y="22007464"/>
                  </a:lnTo>
                  <a:lnTo>
                    <a:pt x="144780" y="22152245"/>
                  </a:lnTo>
                  <a:lnTo>
                    <a:pt x="0" y="22152245"/>
                  </a:lnTo>
                  <a:lnTo>
                    <a:pt x="0" y="22007464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2007464"/>
                  </a:lnTo>
                  <a:lnTo>
                    <a:pt x="56469229" y="22007464"/>
                  </a:lnTo>
                  <a:lnTo>
                    <a:pt x="56469229" y="144780"/>
                  </a:lnTo>
                  <a:close/>
                  <a:moveTo>
                    <a:pt x="144780" y="22007464"/>
                  </a:moveTo>
                  <a:lnTo>
                    <a:pt x="56469229" y="22007464"/>
                  </a:lnTo>
                  <a:lnTo>
                    <a:pt x="56469229" y="22152245"/>
                  </a:lnTo>
                  <a:lnTo>
                    <a:pt x="144780" y="22152245"/>
                  </a:lnTo>
                  <a:lnTo>
                    <a:pt x="144780" y="22007464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84261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80221" y="7997195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0084186" y="1028700"/>
            <a:ext cx="6731462" cy="9127407"/>
          </a:xfrm>
          <a:custGeom>
            <a:avLst/>
            <a:gdLst/>
            <a:ahLst/>
            <a:cxnLst/>
            <a:rect r="r" b="b" t="t" l="l"/>
            <a:pathLst>
              <a:path h="9127407" w="6731462">
                <a:moveTo>
                  <a:pt x="6731463" y="0"/>
                </a:moveTo>
                <a:lnTo>
                  <a:pt x="0" y="0"/>
                </a:lnTo>
                <a:lnTo>
                  <a:pt x="0" y="9127407"/>
                </a:lnTo>
                <a:lnTo>
                  <a:pt x="6731463" y="9127407"/>
                </a:lnTo>
                <a:lnTo>
                  <a:pt x="6731463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13601" y="1532938"/>
            <a:ext cx="2759621" cy="4109435"/>
          </a:xfrm>
          <a:custGeom>
            <a:avLst/>
            <a:gdLst/>
            <a:ahLst/>
            <a:cxnLst/>
            <a:rect r="r" b="b" t="t" l="l"/>
            <a:pathLst>
              <a:path h="4109435" w="2759621">
                <a:moveTo>
                  <a:pt x="0" y="0"/>
                </a:moveTo>
                <a:lnTo>
                  <a:pt x="2759621" y="0"/>
                </a:lnTo>
                <a:lnTo>
                  <a:pt x="2759621" y="4109435"/>
                </a:lnTo>
                <a:lnTo>
                  <a:pt x="0" y="410943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473709" y="6672940"/>
            <a:ext cx="4336359" cy="3252270"/>
          </a:xfrm>
          <a:custGeom>
            <a:avLst/>
            <a:gdLst/>
            <a:ahLst/>
            <a:cxnLst/>
            <a:rect r="r" b="b" t="t" l="l"/>
            <a:pathLst>
              <a:path h="3252270" w="4336359">
                <a:moveTo>
                  <a:pt x="0" y="0"/>
                </a:moveTo>
                <a:lnTo>
                  <a:pt x="4336359" y="0"/>
                </a:lnTo>
                <a:lnTo>
                  <a:pt x="4336359" y="3252269"/>
                </a:lnTo>
                <a:lnTo>
                  <a:pt x="0" y="32522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593269" y="188064"/>
            <a:ext cx="6885567" cy="108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4697B"/>
                </a:solidFill>
                <a:latin typeface="Funtastic"/>
              </a:rPr>
              <a:t>ХТО ШВИДШЕ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220447" y="3480795"/>
            <a:ext cx="45896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omic Sans Bold"/>
              </a:rPr>
              <a:t>Фіорд..........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1740" y="8203825"/>
            <a:ext cx="298870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omic Sans Bold"/>
              </a:rPr>
              <a:t>Лиман</a:t>
            </a:r>
            <a:r>
              <a:rPr lang="en-US" sz="5199">
                <a:solidFill>
                  <a:srgbClr val="000000"/>
                </a:solidFill>
                <a:latin typeface="Comic Sans Bold"/>
              </a:rPr>
              <a:t>...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6475" y="1833573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8656" y="2137413"/>
            <a:ext cx="15666238" cy="7621920"/>
            <a:chOff x="0" y="0"/>
            <a:chExt cx="41576451" cy="202277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431672" cy="20082947"/>
            </a:xfrm>
            <a:custGeom>
              <a:avLst/>
              <a:gdLst/>
              <a:ahLst/>
              <a:cxnLst/>
              <a:rect r="r" b="b" t="t" l="l"/>
              <a:pathLst>
                <a:path h="20082947" w="41431672">
                  <a:moveTo>
                    <a:pt x="0" y="0"/>
                  </a:moveTo>
                  <a:lnTo>
                    <a:pt x="41431672" y="0"/>
                  </a:lnTo>
                  <a:lnTo>
                    <a:pt x="41431672" y="20082947"/>
                  </a:lnTo>
                  <a:lnTo>
                    <a:pt x="0" y="200829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576451" cy="20227728"/>
            </a:xfrm>
            <a:custGeom>
              <a:avLst/>
              <a:gdLst/>
              <a:ahLst/>
              <a:cxnLst/>
              <a:rect r="r" b="b" t="t" l="l"/>
              <a:pathLst>
                <a:path h="20227728" w="41576451">
                  <a:moveTo>
                    <a:pt x="41431673" y="20082948"/>
                  </a:moveTo>
                  <a:lnTo>
                    <a:pt x="41576451" y="20082948"/>
                  </a:lnTo>
                  <a:lnTo>
                    <a:pt x="41576451" y="20227728"/>
                  </a:lnTo>
                  <a:lnTo>
                    <a:pt x="41431673" y="20227728"/>
                  </a:lnTo>
                  <a:lnTo>
                    <a:pt x="41431673" y="200829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082948"/>
                  </a:lnTo>
                  <a:lnTo>
                    <a:pt x="0" y="20082948"/>
                  </a:lnTo>
                  <a:lnTo>
                    <a:pt x="0" y="144780"/>
                  </a:lnTo>
                  <a:close/>
                  <a:moveTo>
                    <a:pt x="0" y="20082948"/>
                  </a:moveTo>
                  <a:lnTo>
                    <a:pt x="144780" y="20082948"/>
                  </a:lnTo>
                  <a:lnTo>
                    <a:pt x="144780" y="20227728"/>
                  </a:lnTo>
                  <a:lnTo>
                    <a:pt x="0" y="20227728"/>
                  </a:lnTo>
                  <a:lnTo>
                    <a:pt x="0" y="20082948"/>
                  </a:lnTo>
                  <a:close/>
                  <a:moveTo>
                    <a:pt x="41431673" y="144780"/>
                  </a:moveTo>
                  <a:lnTo>
                    <a:pt x="41576451" y="144780"/>
                  </a:lnTo>
                  <a:lnTo>
                    <a:pt x="41576451" y="20082948"/>
                  </a:lnTo>
                  <a:lnTo>
                    <a:pt x="41431673" y="20082948"/>
                  </a:lnTo>
                  <a:lnTo>
                    <a:pt x="41431673" y="144780"/>
                  </a:lnTo>
                  <a:close/>
                  <a:moveTo>
                    <a:pt x="144780" y="20082948"/>
                  </a:moveTo>
                  <a:lnTo>
                    <a:pt x="41431673" y="20082948"/>
                  </a:lnTo>
                  <a:lnTo>
                    <a:pt x="41431673" y="20227728"/>
                  </a:lnTo>
                  <a:lnTo>
                    <a:pt x="144780" y="20227728"/>
                  </a:lnTo>
                  <a:lnTo>
                    <a:pt x="144780" y="20082948"/>
                  </a:lnTo>
                  <a:close/>
                  <a:moveTo>
                    <a:pt x="41431673" y="0"/>
                  </a:moveTo>
                  <a:lnTo>
                    <a:pt x="41576451" y="0"/>
                  </a:lnTo>
                  <a:lnTo>
                    <a:pt x="41576451" y="144780"/>
                  </a:lnTo>
                  <a:lnTo>
                    <a:pt x="41431673" y="144780"/>
                  </a:lnTo>
                  <a:lnTo>
                    <a:pt x="4143167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431673" y="0"/>
                  </a:lnTo>
                  <a:lnTo>
                    <a:pt x="4143167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796371" y="5508279"/>
            <a:ext cx="4111580" cy="5179943"/>
          </a:xfrm>
          <a:custGeom>
            <a:avLst/>
            <a:gdLst/>
            <a:ahLst/>
            <a:cxnLst/>
            <a:rect r="r" b="b" t="t" l="l"/>
            <a:pathLst>
              <a:path h="5179943" w="4111580">
                <a:moveTo>
                  <a:pt x="0" y="0"/>
                </a:moveTo>
                <a:lnTo>
                  <a:pt x="4111580" y="0"/>
                </a:lnTo>
                <a:lnTo>
                  <a:pt x="4111580" y="5179944"/>
                </a:lnTo>
                <a:lnTo>
                  <a:pt x="0" y="51799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68656" y="2421589"/>
            <a:ext cx="8918798" cy="7053569"/>
          </a:xfrm>
          <a:custGeom>
            <a:avLst/>
            <a:gdLst/>
            <a:ahLst/>
            <a:cxnLst/>
            <a:rect r="r" b="b" t="t" l="l"/>
            <a:pathLst>
              <a:path h="7053569" w="8918798">
                <a:moveTo>
                  <a:pt x="0" y="0"/>
                </a:moveTo>
                <a:lnTo>
                  <a:pt x="8918798" y="0"/>
                </a:lnTo>
                <a:lnTo>
                  <a:pt x="8918798" y="7053568"/>
                </a:lnTo>
                <a:lnTo>
                  <a:pt x="0" y="705356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698590" y="49669"/>
            <a:ext cx="9657792" cy="1563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480"/>
              </a:lnSpc>
              <a:spcBef>
                <a:spcPct val="0"/>
              </a:spcBef>
            </a:pPr>
            <a:r>
              <a:rPr lang="en-US" sz="8200">
                <a:solidFill>
                  <a:srgbClr val="04697B"/>
                </a:solidFill>
                <a:latin typeface="Funtastic"/>
              </a:rPr>
              <a:t>ПРОТОКИ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287454" y="3052103"/>
            <a:ext cx="6182404" cy="48266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0"/>
              </a:lnSpc>
              <a:spcBef>
                <a:spcPct val="0"/>
              </a:spcBef>
            </a:pPr>
            <a:r>
              <a:rPr lang="en-US" sz="4600">
                <a:solidFill>
                  <a:srgbClr val="000000"/>
                </a:solidFill>
                <a:latin typeface="Comic Sans Bold"/>
              </a:rPr>
              <a:t>порівняно вузький водний простір, що з’єднує океани, моря та інші водойми і розділяє ділянки суходолу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73218" y="620967"/>
            <a:ext cx="16941563" cy="9045066"/>
            <a:chOff x="0" y="0"/>
            <a:chExt cx="47689827" cy="254615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7545048" cy="25316721"/>
            </a:xfrm>
            <a:custGeom>
              <a:avLst/>
              <a:gdLst/>
              <a:ahLst/>
              <a:cxnLst/>
              <a:rect r="r" b="b" t="t" l="l"/>
              <a:pathLst>
                <a:path h="25316721" w="47545048">
                  <a:moveTo>
                    <a:pt x="0" y="0"/>
                  </a:moveTo>
                  <a:lnTo>
                    <a:pt x="47545048" y="0"/>
                  </a:lnTo>
                  <a:lnTo>
                    <a:pt x="47545048" y="25316721"/>
                  </a:lnTo>
                  <a:lnTo>
                    <a:pt x="0" y="253167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7689827" cy="25461500"/>
            </a:xfrm>
            <a:custGeom>
              <a:avLst/>
              <a:gdLst/>
              <a:ahLst/>
              <a:cxnLst/>
              <a:rect r="r" b="b" t="t" l="l"/>
              <a:pathLst>
                <a:path h="25461500" w="47689827">
                  <a:moveTo>
                    <a:pt x="47545045" y="25316720"/>
                  </a:moveTo>
                  <a:lnTo>
                    <a:pt x="47689827" y="25316720"/>
                  </a:lnTo>
                  <a:lnTo>
                    <a:pt x="47689827" y="25461500"/>
                  </a:lnTo>
                  <a:lnTo>
                    <a:pt x="47545045" y="25461500"/>
                  </a:lnTo>
                  <a:lnTo>
                    <a:pt x="47545045" y="2531672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316720"/>
                  </a:lnTo>
                  <a:lnTo>
                    <a:pt x="0" y="25316720"/>
                  </a:lnTo>
                  <a:lnTo>
                    <a:pt x="0" y="144780"/>
                  </a:lnTo>
                  <a:close/>
                  <a:moveTo>
                    <a:pt x="0" y="25316720"/>
                  </a:moveTo>
                  <a:lnTo>
                    <a:pt x="144780" y="25316720"/>
                  </a:lnTo>
                  <a:lnTo>
                    <a:pt x="144780" y="25461500"/>
                  </a:lnTo>
                  <a:lnTo>
                    <a:pt x="0" y="25461500"/>
                  </a:lnTo>
                  <a:lnTo>
                    <a:pt x="0" y="25316720"/>
                  </a:lnTo>
                  <a:close/>
                  <a:moveTo>
                    <a:pt x="47545045" y="144780"/>
                  </a:moveTo>
                  <a:lnTo>
                    <a:pt x="47689827" y="144780"/>
                  </a:lnTo>
                  <a:lnTo>
                    <a:pt x="47689827" y="25316720"/>
                  </a:lnTo>
                  <a:lnTo>
                    <a:pt x="47545045" y="25316720"/>
                  </a:lnTo>
                  <a:lnTo>
                    <a:pt x="47545045" y="144780"/>
                  </a:lnTo>
                  <a:close/>
                  <a:moveTo>
                    <a:pt x="144780" y="25316720"/>
                  </a:moveTo>
                  <a:lnTo>
                    <a:pt x="47545045" y="25316720"/>
                  </a:lnTo>
                  <a:lnTo>
                    <a:pt x="47545045" y="25461500"/>
                  </a:lnTo>
                  <a:lnTo>
                    <a:pt x="144780" y="25461500"/>
                  </a:lnTo>
                  <a:lnTo>
                    <a:pt x="144780" y="25316720"/>
                  </a:lnTo>
                  <a:close/>
                  <a:moveTo>
                    <a:pt x="47545045" y="0"/>
                  </a:moveTo>
                  <a:lnTo>
                    <a:pt x="47689827" y="0"/>
                  </a:lnTo>
                  <a:lnTo>
                    <a:pt x="47689827" y="144780"/>
                  </a:lnTo>
                  <a:lnTo>
                    <a:pt x="47545045" y="144780"/>
                  </a:lnTo>
                  <a:lnTo>
                    <a:pt x="4754504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7545045" y="0"/>
                  </a:lnTo>
                  <a:lnTo>
                    <a:pt x="4754504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028700" y="1028700"/>
            <a:ext cx="16230600" cy="8229600"/>
            <a:chOff x="0" y="0"/>
            <a:chExt cx="43074205" cy="2184044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2929426" cy="21695663"/>
            </a:xfrm>
            <a:custGeom>
              <a:avLst/>
              <a:gdLst/>
              <a:ahLst/>
              <a:cxnLst/>
              <a:rect r="r" b="b" t="t" l="l"/>
              <a:pathLst>
                <a:path h="21695663" w="42929426">
                  <a:moveTo>
                    <a:pt x="0" y="0"/>
                  </a:moveTo>
                  <a:lnTo>
                    <a:pt x="42929426" y="0"/>
                  </a:lnTo>
                  <a:lnTo>
                    <a:pt x="42929426" y="21695663"/>
                  </a:lnTo>
                  <a:lnTo>
                    <a:pt x="0" y="216956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3074205" cy="21840442"/>
            </a:xfrm>
            <a:custGeom>
              <a:avLst/>
              <a:gdLst/>
              <a:ahLst/>
              <a:cxnLst/>
              <a:rect r="r" b="b" t="t" l="l"/>
              <a:pathLst>
                <a:path h="21840442" w="43074205">
                  <a:moveTo>
                    <a:pt x="42929426" y="21695662"/>
                  </a:moveTo>
                  <a:lnTo>
                    <a:pt x="43074205" y="21695662"/>
                  </a:lnTo>
                  <a:lnTo>
                    <a:pt x="43074205" y="21840442"/>
                  </a:lnTo>
                  <a:lnTo>
                    <a:pt x="42929426" y="21840442"/>
                  </a:lnTo>
                  <a:lnTo>
                    <a:pt x="42929426" y="2169566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695662"/>
                  </a:lnTo>
                  <a:lnTo>
                    <a:pt x="0" y="21695662"/>
                  </a:lnTo>
                  <a:lnTo>
                    <a:pt x="0" y="144780"/>
                  </a:lnTo>
                  <a:close/>
                  <a:moveTo>
                    <a:pt x="0" y="21695662"/>
                  </a:moveTo>
                  <a:lnTo>
                    <a:pt x="144780" y="21695662"/>
                  </a:lnTo>
                  <a:lnTo>
                    <a:pt x="144780" y="21840442"/>
                  </a:lnTo>
                  <a:lnTo>
                    <a:pt x="0" y="21840442"/>
                  </a:lnTo>
                  <a:lnTo>
                    <a:pt x="0" y="21695662"/>
                  </a:lnTo>
                  <a:close/>
                  <a:moveTo>
                    <a:pt x="42929426" y="144780"/>
                  </a:moveTo>
                  <a:lnTo>
                    <a:pt x="43074205" y="144780"/>
                  </a:lnTo>
                  <a:lnTo>
                    <a:pt x="43074205" y="21695662"/>
                  </a:lnTo>
                  <a:lnTo>
                    <a:pt x="42929426" y="21695662"/>
                  </a:lnTo>
                  <a:lnTo>
                    <a:pt x="42929426" y="144780"/>
                  </a:lnTo>
                  <a:close/>
                  <a:moveTo>
                    <a:pt x="144780" y="21695662"/>
                  </a:moveTo>
                  <a:lnTo>
                    <a:pt x="42929426" y="21695662"/>
                  </a:lnTo>
                  <a:lnTo>
                    <a:pt x="42929426" y="21840442"/>
                  </a:lnTo>
                  <a:lnTo>
                    <a:pt x="144780" y="21840442"/>
                  </a:lnTo>
                  <a:lnTo>
                    <a:pt x="144780" y="21695662"/>
                  </a:lnTo>
                  <a:close/>
                  <a:moveTo>
                    <a:pt x="42929426" y="0"/>
                  </a:moveTo>
                  <a:lnTo>
                    <a:pt x="43074205" y="0"/>
                  </a:lnTo>
                  <a:lnTo>
                    <a:pt x="43074205" y="144780"/>
                  </a:lnTo>
                  <a:lnTo>
                    <a:pt x="42929426" y="144780"/>
                  </a:lnTo>
                  <a:lnTo>
                    <a:pt x="4292942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2929426" y="0"/>
                  </a:lnTo>
                  <a:lnTo>
                    <a:pt x="4292942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57708" y="4572534"/>
            <a:ext cx="4752382" cy="4382752"/>
          </a:xfrm>
          <a:custGeom>
            <a:avLst/>
            <a:gdLst/>
            <a:ahLst/>
            <a:cxnLst/>
            <a:rect r="r" b="b" t="t" l="l"/>
            <a:pathLst>
              <a:path h="4382752" w="4752382">
                <a:moveTo>
                  <a:pt x="0" y="0"/>
                </a:moveTo>
                <a:lnTo>
                  <a:pt x="4752382" y="0"/>
                </a:lnTo>
                <a:lnTo>
                  <a:pt x="4752382" y="4382753"/>
                </a:lnTo>
                <a:lnTo>
                  <a:pt x="0" y="438275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389698" y="4691626"/>
            <a:ext cx="5540594" cy="4263660"/>
          </a:xfrm>
          <a:custGeom>
            <a:avLst/>
            <a:gdLst/>
            <a:ahLst/>
            <a:cxnLst/>
            <a:rect r="r" b="b" t="t" l="l"/>
            <a:pathLst>
              <a:path h="4263660" w="5540594">
                <a:moveTo>
                  <a:pt x="0" y="0"/>
                </a:moveTo>
                <a:lnTo>
                  <a:pt x="5540594" y="0"/>
                </a:lnTo>
                <a:lnTo>
                  <a:pt x="5540594" y="4263661"/>
                </a:lnTo>
                <a:lnTo>
                  <a:pt x="0" y="42636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422632" y="5072237"/>
            <a:ext cx="4812307" cy="3202371"/>
          </a:xfrm>
          <a:custGeom>
            <a:avLst/>
            <a:gdLst/>
            <a:ahLst/>
            <a:cxnLst/>
            <a:rect r="r" b="b" t="t" l="l"/>
            <a:pathLst>
              <a:path h="3202371" w="4812307">
                <a:moveTo>
                  <a:pt x="0" y="0"/>
                </a:moveTo>
                <a:lnTo>
                  <a:pt x="4812307" y="0"/>
                </a:lnTo>
                <a:lnTo>
                  <a:pt x="4812307" y="3202372"/>
                </a:lnTo>
                <a:lnTo>
                  <a:pt x="0" y="32023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285811" y="1033462"/>
            <a:ext cx="8081229" cy="1176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6200">
                <a:solidFill>
                  <a:srgbClr val="04697B"/>
                </a:solidFill>
                <a:latin typeface="Funtastic"/>
              </a:rPr>
              <a:t>“ШТУЧНІ” ПРОТОКИ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57708" y="2381784"/>
            <a:ext cx="15572584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4400">
                <a:solidFill>
                  <a:srgbClr val="000000"/>
                </a:solidFill>
                <a:latin typeface="Londrina Solid"/>
              </a:rPr>
              <a:t>Якщо ж суходіл між двома сусідніми водоймами був «розкритий» для проходу води штучно, то такі «стежки» називають </a:t>
            </a:r>
            <a:r>
              <a:rPr lang="en-US" sz="4400" u="sng">
                <a:solidFill>
                  <a:srgbClr val="000000"/>
                </a:solidFill>
                <a:latin typeface="Londrina Solid Heavy"/>
              </a:rPr>
              <a:t>каналами</a:t>
            </a:r>
            <a:r>
              <a:rPr lang="en-US" sz="4400">
                <a:solidFill>
                  <a:srgbClr val="000000"/>
                </a:solidFill>
                <a:latin typeface="Londrina Solid"/>
              </a:rPr>
              <a:t>. 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66401" y="1806349"/>
            <a:ext cx="12263654" cy="7836455"/>
            <a:chOff x="0" y="0"/>
            <a:chExt cx="35039245" cy="223900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34894465" cy="22245242"/>
            </a:xfrm>
            <a:custGeom>
              <a:avLst/>
              <a:gdLst/>
              <a:ahLst/>
              <a:cxnLst/>
              <a:rect r="r" b="b" t="t" l="l"/>
              <a:pathLst>
                <a:path h="22245242" w="34894465">
                  <a:moveTo>
                    <a:pt x="0" y="0"/>
                  </a:moveTo>
                  <a:lnTo>
                    <a:pt x="34894465" y="0"/>
                  </a:lnTo>
                  <a:lnTo>
                    <a:pt x="34894465" y="22245242"/>
                  </a:lnTo>
                  <a:lnTo>
                    <a:pt x="0" y="222452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5039244" cy="22390021"/>
            </a:xfrm>
            <a:custGeom>
              <a:avLst/>
              <a:gdLst/>
              <a:ahLst/>
              <a:cxnLst/>
              <a:rect r="r" b="b" t="t" l="l"/>
              <a:pathLst>
                <a:path h="22390021" w="35039244">
                  <a:moveTo>
                    <a:pt x="34894465" y="22245241"/>
                  </a:moveTo>
                  <a:lnTo>
                    <a:pt x="35039244" y="22245241"/>
                  </a:lnTo>
                  <a:lnTo>
                    <a:pt x="35039244" y="22390021"/>
                  </a:lnTo>
                  <a:lnTo>
                    <a:pt x="34894465" y="22390021"/>
                  </a:lnTo>
                  <a:lnTo>
                    <a:pt x="34894465" y="2224524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245241"/>
                  </a:lnTo>
                  <a:lnTo>
                    <a:pt x="0" y="22245241"/>
                  </a:lnTo>
                  <a:lnTo>
                    <a:pt x="0" y="144780"/>
                  </a:lnTo>
                  <a:close/>
                  <a:moveTo>
                    <a:pt x="0" y="22245241"/>
                  </a:moveTo>
                  <a:lnTo>
                    <a:pt x="144780" y="22245241"/>
                  </a:lnTo>
                  <a:lnTo>
                    <a:pt x="144780" y="22390021"/>
                  </a:lnTo>
                  <a:lnTo>
                    <a:pt x="0" y="22390021"/>
                  </a:lnTo>
                  <a:lnTo>
                    <a:pt x="0" y="22245241"/>
                  </a:lnTo>
                  <a:close/>
                  <a:moveTo>
                    <a:pt x="34894465" y="144780"/>
                  </a:moveTo>
                  <a:lnTo>
                    <a:pt x="35039244" y="144780"/>
                  </a:lnTo>
                  <a:lnTo>
                    <a:pt x="35039244" y="22245241"/>
                  </a:lnTo>
                  <a:lnTo>
                    <a:pt x="34894465" y="22245241"/>
                  </a:lnTo>
                  <a:lnTo>
                    <a:pt x="34894465" y="144780"/>
                  </a:lnTo>
                  <a:close/>
                  <a:moveTo>
                    <a:pt x="144780" y="22245241"/>
                  </a:moveTo>
                  <a:lnTo>
                    <a:pt x="34894465" y="22245241"/>
                  </a:lnTo>
                  <a:lnTo>
                    <a:pt x="34894465" y="22390021"/>
                  </a:lnTo>
                  <a:lnTo>
                    <a:pt x="144780" y="22390021"/>
                  </a:lnTo>
                  <a:lnTo>
                    <a:pt x="144780" y="22245241"/>
                  </a:lnTo>
                  <a:close/>
                  <a:moveTo>
                    <a:pt x="34894465" y="0"/>
                  </a:moveTo>
                  <a:lnTo>
                    <a:pt x="35039244" y="0"/>
                  </a:lnTo>
                  <a:lnTo>
                    <a:pt x="35039244" y="144780"/>
                  </a:lnTo>
                  <a:lnTo>
                    <a:pt x="34894465" y="144780"/>
                  </a:lnTo>
                  <a:lnTo>
                    <a:pt x="3489446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4894465" y="0"/>
                  </a:lnTo>
                  <a:lnTo>
                    <a:pt x="3489446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683091" y="2141597"/>
            <a:ext cx="11570978" cy="7116703"/>
            <a:chOff x="0" y="0"/>
            <a:chExt cx="33559957" cy="2064097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33415178" cy="20496195"/>
            </a:xfrm>
            <a:custGeom>
              <a:avLst/>
              <a:gdLst/>
              <a:ahLst/>
              <a:cxnLst/>
              <a:rect r="r" b="b" t="t" l="l"/>
              <a:pathLst>
                <a:path h="20496195" w="33415178">
                  <a:moveTo>
                    <a:pt x="0" y="0"/>
                  </a:moveTo>
                  <a:lnTo>
                    <a:pt x="33415178" y="0"/>
                  </a:lnTo>
                  <a:lnTo>
                    <a:pt x="33415178" y="20496195"/>
                  </a:lnTo>
                  <a:lnTo>
                    <a:pt x="0" y="204961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559958" cy="20640974"/>
            </a:xfrm>
            <a:custGeom>
              <a:avLst/>
              <a:gdLst/>
              <a:ahLst/>
              <a:cxnLst/>
              <a:rect r="r" b="b" t="t" l="l"/>
              <a:pathLst>
                <a:path h="20640974" w="33559958">
                  <a:moveTo>
                    <a:pt x="33415176" y="20496194"/>
                  </a:moveTo>
                  <a:lnTo>
                    <a:pt x="33559958" y="20496194"/>
                  </a:lnTo>
                  <a:lnTo>
                    <a:pt x="33559958" y="20640974"/>
                  </a:lnTo>
                  <a:lnTo>
                    <a:pt x="33415176" y="20640974"/>
                  </a:lnTo>
                  <a:lnTo>
                    <a:pt x="33415176" y="2049619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496194"/>
                  </a:lnTo>
                  <a:lnTo>
                    <a:pt x="0" y="20496194"/>
                  </a:lnTo>
                  <a:lnTo>
                    <a:pt x="0" y="144780"/>
                  </a:lnTo>
                  <a:close/>
                  <a:moveTo>
                    <a:pt x="0" y="20496194"/>
                  </a:moveTo>
                  <a:lnTo>
                    <a:pt x="144780" y="20496194"/>
                  </a:lnTo>
                  <a:lnTo>
                    <a:pt x="144780" y="20640974"/>
                  </a:lnTo>
                  <a:lnTo>
                    <a:pt x="0" y="20640974"/>
                  </a:lnTo>
                  <a:lnTo>
                    <a:pt x="0" y="20496194"/>
                  </a:lnTo>
                  <a:close/>
                  <a:moveTo>
                    <a:pt x="33415176" y="144780"/>
                  </a:moveTo>
                  <a:lnTo>
                    <a:pt x="33559958" y="144780"/>
                  </a:lnTo>
                  <a:lnTo>
                    <a:pt x="33559958" y="20496194"/>
                  </a:lnTo>
                  <a:lnTo>
                    <a:pt x="33415176" y="20496194"/>
                  </a:lnTo>
                  <a:lnTo>
                    <a:pt x="33415176" y="144780"/>
                  </a:lnTo>
                  <a:close/>
                  <a:moveTo>
                    <a:pt x="144780" y="20496194"/>
                  </a:moveTo>
                  <a:lnTo>
                    <a:pt x="33415176" y="20496194"/>
                  </a:lnTo>
                  <a:lnTo>
                    <a:pt x="33415176" y="20640974"/>
                  </a:lnTo>
                  <a:lnTo>
                    <a:pt x="144780" y="20640974"/>
                  </a:lnTo>
                  <a:lnTo>
                    <a:pt x="144780" y="20496194"/>
                  </a:lnTo>
                  <a:close/>
                  <a:moveTo>
                    <a:pt x="33415176" y="0"/>
                  </a:moveTo>
                  <a:lnTo>
                    <a:pt x="33559958" y="0"/>
                  </a:lnTo>
                  <a:lnTo>
                    <a:pt x="33559958" y="144780"/>
                  </a:lnTo>
                  <a:lnTo>
                    <a:pt x="33415176" y="144780"/>
                  </a:lnTo>
                  <a:lnTo>
                    <a:pt x="3341517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3415176" y="0"/>
                  </a:lnTo>
                  <a:lnTo>
                    <a:pt x="3341517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530055" y="1028700"/>
            <a:ext cx="7226363" cy="10826012"/>
          </a:xfrm>
          <a:custGeom>
            <a:avLst/>
            <a:gdLst/>
            <a:ahLst/>
            <a:cxnLst/>
            <a:rect r="r" b="b" t="t" l="l"/>
            <a:pathLst>
              <a:path h="10826012" w="7226363">
                <a:moveTo>
                  <a:pt x="0" y="0"/>
                </a:moveTo>
                <a:lnTo>
                  <a:pt x="7226363" y="0"/>
                </a:lnTo>
                <a:lnTo>
                  <a:pt x="7226363" y="10826012"/>
                </a:lnTo>
                <a:lnTo>
                  <a:pt x="0" y="108260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731893" y="0"/>
            <a:ext cx="8759732" cy="1532953"/>
          </a:xfrm>
          <a:custGeom>
            <a:avLst/>
            <a:gdLst/>
            <a:ahLst/>
            <a:cxnLst/>
            <a:rect r="r" b="b" t="t" l="l"/>
            <a:pathLst>
              <a:path h="1532953" w="8759732">
                <a:moveTo>
                  <a:pt x="0" y="0"/>
                </a:moveTo>
                <a:lnTo>
                  <a:pt x="8759732" y="0"/>
                </a:lnTo>
                <a:lnTo>
                  <a:pt x="8759732" y="1532953"/>
                </a:lnTo>
                <a:lnTo>
                  <a:pt x="0" y="15329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731893" y="7334"/>
            <a:ext cx="8759732" cy="1261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39"/>
              </a:lnSpc>
            </a:pPr>
            <a:r>
              <a:rPr lang="en-US" sz="6599">
                <a:solidFill>
                  <a:srgbClr val="04697B"/>
                </a:solidFill>
                <a:latin typeface="Funtastic"/>
              </a:rPr>
              <a:t>ПОПРАЦЮЄМО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02475" y="2665158"/>
            <a:ext cx="11132209" cy="5479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52"/>
              </a:lnSpc>
              <a:spcBef>
                <a:spcPct val="0"/>
              </a:spcBef>
            </a:pPr>
            <a:r>
              <a:rPr lang="en-US" sz="6251">
                <a:solidFill>
                  <a:srgbClr val="04697B"/>
                </a:solidFill>
                <a:latin typeface="Funtastic"/>
              </a:rPr>
              <a:t>ПРАКТИЧНА РОБОТА. </a:t>
            </a:r>
          </a:p>
          <a:p>
            <a:pPr algn="ctr">
              <a:lnSpc>
                <a:spcPts val="6560"/>
              </a:lnSpc>
              <a:spcBef>
                <a:spcPct val="0"/>
              </a:spcBef>
            </a:pPr>
            <a:r>
              <a:rPr lang="en-US" sz="4686">
                <a:solidFill>
                  <a:srgbClr val="000000"/>
                </a:solidFill>
                <a:latin typeface="Comic Sans Bold"/>
              </a:rPr>
              <a:t>ПОЗНАЧЕННЯ НА КОНТУРНІЙ КАРТІ НАЗВ МОРІВ, ПРОТОК</a:t>
            </a:r>
          </a:p>
          <a:p>
            <a:pPr algn="ctr">
              <a:lnSpc>
                <a:spcPts val="3723"/>
              </a:lnSpc>
              <a:spcBef>
                <a:spcPct val="0"/>
              </a:spcBef>
            </a:pPr>
          </a:p>
          <a:p>
            <a:pPr algn="ctr">
              <a:lnSpc>
                <a:spcPts val="5674"/>
              </a:lnSpc>
              <a:spcBef>
                <a:spcPct val="0"/>
              </a:spcBef>
            </a:pPr>
            <a:r>
              <a:rPr lang="en-US" sz="4052">
                <a:solidFill>
                  <a:srgbClr val="04697B"/>
                </a:solidFill>
                <a:latin typeface="Comic Sans"/>
              </a:rPr>
              <a:t> </a:t>
            </a:r>
            <a:r>
              <a:rPr lang="en-US" sz="4052">
                <a:solidFill>
                  <a:srgbClr val="000000"/>
                </a:solidFill>
                <a:latin typeface="Comic Sans Italics"/>
              </a:rPr>
              <a:t>На контурній карті світу познач  моря, затоки, протоки, назви яких зустрічалися на уроці.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460020"/>
            <a:ext cx="20980443" cy="9392953"/>
            <a:chOff x="0" y="0"/>
            <a:chExt cx="59059112" cy="264407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26296007"/>
            </a:xfrm>
            <a:custGeom>
              <a:avLst/>
              <a:gdLst/>
              <a:ahLst/>
              <a:cxnLst/>
              <a:rect r="r" b="b" t="t" l="l"/>
              <a:pathLst>
                <a:path h="26296007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26296007"/>
                  </a:lnTo>
                  <a:lnTo>
                    <a:pt x="0" y="26296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26440789"/>
            </a:xfrm>
            <a:custGeom>
              <a:avLst/>
              <a:gdLst/>
              <a:ahLst/>
              <a:cxnLst/>
              <a:rect r="r" b="b" t="t" l="l"/>
              <a:pathLst>
                <a:path h="26440789" w="59059111">
                  <a:moveTo>
                    <a:pt x="58914333" y="26296007"/>
                  </a:moveTo>
                  <a:lnTo>
                    <a:pt x="59059111" y="26296007"/>
                  </a:lnTo>
                  <a:lnTo>
                    <a:pt x="59059111" y="26440789"/>
                  </a:lnTo>
                  <a:lnTo>
                    <a:pt x="58914333" y="26440789"/>
                  </a:lnTo>
                  <a:lnTo>
                    <a:pt x="58914333" y="2629600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6296007"/>
                  </a:lnTo>
                  <a:lnTo>
                    <a:pt x="0" y="26296007"/>
                  </a:lnTo>
                  <a:lnTo>
                    <a:pt x="0" y="144780"/>
                  </a:lnTo>
                  <a:close/>
                  <a:moveTo>
                    <a:pt x="0" y="26296007"/>
                  </a:moveTo>
                  <a:lnTo>
                    <a:pt x="144780" y="26296007"/>
                  </a:lnTo>
                  <a:lnTo>
                    <a:pt x="144780" y="26440789"/>
                  </a:lnTo>
                  <a:lnTo>
                    <a:pt x="0" y="26440789"/>
                  </a:lnTo>
                  <a:lnTo>
                    <a:pt x="0" y="26296007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26296007"/>
                  </a:lnTo>
                  <a:lnTo>
                    <a:pt x="58914333" y="26296007"/>
                  </a:lnTo>
                  <a:lnTo>
                    <a:pt x="58914333" y="144780"/>
                  </a:lnTo>
                  <a:close/>
                  <a:moveTo>
                    <a:pt x="144780" y="26296007"/>
                  </a:moveTo>
                  <a:lnTo>
                    <a:pt x="58914333" y="26296007"/>
                  </a:lnTo>
                  <a:lnTo>
                    <a:pt x="58914333" y="26440789"/>
                  </a:lnTo>
                  <a:lnTo>
                    <a:pt x="144780" y="26440789"/>
                  </a:lnTo>
                  <a:lnTo>
                    <a:pt x="144780" y="26296007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923403" y="1937876"/>
            <a:ext cx="20134806" cy="7565913"/>
            <a:chOff x="0" y="0"/>
            <a:chExt cx="53435533" cy="200790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3290753" cy="19934313"/>
            </a:xfrm>
            <a:custGeom>
              <a:avLst/>
              <a:gdLst/>
              <a:ahLst/>
              <a:cxnLst/>
              <a:rect r="r" b="b" t="t" l="l"/>
              <a:pathLst>
                <a:path h="19934313" w="53290753">
                  <a:moveTo>
                    <a:pt x="0" y="0"/>
                  </a:moveTo>
                  <a:lnTo>
                    <a:pt x="53290753" y="0"/>
                  </a:lnTo>
                  <a:lnTo>
                    <a:pt x="53290753" y="19934313"/>
                  </a:lnTo>
                  <a:lnTo>
                    <a:pt x="0" y="199343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3435535" cy="20079092"/>
            </a:xfrm>
            <a:custGeom>
              <a:avLst/>
              <a:gdLst/>
              <a:ahLst/>
              <a:cxnLst/>
              <a:rect r="r" b="b" t="t" l="l"/>
              <a:pathLst>
                <a:path h="20079092" w="53435535">
                  <a:moveTo>
                    <a:pt x="53290750" y="19934312"/>
                  </a:moveTo>
                  <a:lnTo>
                    <a:pt x="53435535" y="19934312"/>
                  </a:lnTo>
                  <a:lnTo>
                    <a:pt x="53435535" y="20079092"/>
                  </a:lnTo>
                  <a:lnTo>
                    <a:pt x="53290750" y="20079092"/>
                  </a:lnTo>
                  <a:lnTo>
                    <a:pt x="53290750" y="199343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9934312"/>
                  </a:lnTo>
                  <a:lnTo>
                    <a:pt x="0" y="19934312"/>
                  </a:lnTo>
                  <a:lnTo>
                    <a:pt x="0" y="144780"/>
                  </a:lnTo>
                  <a:close/>
                  <a:moveTo>
                    <a:pt x="0" y="19934312"/>
                  </a:moveTo>
                  <a:lnTo>
                    <a:pt x="144780" y="19934312"/>
                  </a:lnTo>
                  <a:lnTo>
                    <a:pt x="144780" y="20079092"/>
                  </a:lnTo>
                  <a:lnTo>
                    <a:pt x="0" y="20079092"/>
                  </a:lnTo>
                  <a:lnTo>
                    <a:pt x="0" y="19934312"/>
                  </a:lnTo>
                  <a:close/>
                  <a:moveTo>
                    <a:pt x="53290750" y="144780"/>
                  </a:moveTo>
                  <a:lnTo>
                    <a:pt x="53435535" y="144780"/>
                  </a:lnTo>
                  <a:lnTo>
                    <a:pt x="53435535" y="19934312"/>
                  </a:lnTo>
                  <a:lnTo>
                    <a:pt x="53290750" y="19934312"/>
                  </a:lnTo>
                  <a:lnTo>
                    <a:pt x="53290750" y="144780"/>
                  </a:lnTo>
                  <a:close/>
                  <a:moveTo>
                    <a:pt x="144780" y="19934312"/>
                  </a:moveTo>
                  <a:lnTo>
                    <a:pt x="53290750" y="19934312"/>
                  </a:lnTo>
                  <a:lnTo>
                    <a:pt x="53290750" y="20079092"/>
                  </a:lnTo>
                  <a:lnTo>
                    <a:pt x="144780" y="20079092"/>
                  </a:lnTo>
                  <a:lnTo>
                    <a:pt x="144780" y="19934312"/>
                  </a:lnTo>
                  <a:close/>
                  <a:moveTo>
                    <a:pt x="53290750" y="0"/>
                  </a:moveTo>
                  <a:lnTo>
                    <a:pt x="53435535" y="0"/>
                  </a:lnTo>
                  <a:lnTo>
                    <a:pt x="53435535" y="144780"/>
                  </a:lnTo>
                  <a:lnTo>
                    <a:pt x="53290750" y="144780"/>
                  </a:lnTo>
                  <a:lnTo>
                    <a:pt x="5329075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3290750" y="0"/>
                  </a:lnTo>
                  <a:lnTo>
                    <a:pt x="5329075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84261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314909" y="4147075"/>
            <a:ext cx="3417892" cy="6139925"/>
          </a:xfrm>
          <a:custGeom>
            <a:avLst/>
            <a:gdLst/>
            <a:ahLst/>
            <a:cxnLst/>
            <a:rect r="r" b="b" t="t" l="l"/>
            <a:pathLst>
              <a:path h="6139925" w="3417892">
                <a:moveTo>
                  <a:pt x="0" y="0"/>
                </a:moveTo>
                <a:lnTo>
                  <a:pt x="3417892" y="0"/>
                </a:lnTo>
                <a:lnTo>
                  <a:pt x="3417892" y="6139925"/>
                </a:lnTo>
                <a:lnTo>
                  <a:pt x="0" y="61399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626427" y="315450"/>
            <a:ext cx="11151589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FFFFFF"/>
                </a:solidFill>
                <a:latin typeface="Funtastic"/>
              </a:rPr>
              <a:t>КВИТОК НА ВИХІД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689085" y="2413246"/>
            <a:ext cx="13513405" cy="4519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90892" indent="-345446" lvl="1">
              <a:lnSpc>
                <a:spcPts val="5152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Користуючись фізичною картою України та картою океанів, відшукайте морський шлях з Азовського моря в Атлантичний океан. Якими протоками й морями ви будете мандрувати? </a:t>
            </a:r>
          </a:p>
          <a:p>
            <a:pPr marL="690892" indent="-345446" lvl="1">
              <a:lnSpc>
                <a:spcPts val="5152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У чому схожість та відмінність окраїнних та внутрішніх морів? Проілюструйте це конкретними прикладами. 3 бали </a:t>
            </a:r>
          </a:p>
          <a:p>
            <a:pPr marL="690892" indent="-345446" lvl="1">
              <a:lnSpc>
                <a:spcPts val="5152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Як ви вважаєте, поділ Океана на частини та виділення в його межах морів, заток та проток має лише наукове значення?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15550354" y="4907194"/>
            <a:ext cx="3417892" cy="6139925"/>
          </a:xfrm>
          <a:custGeom>
            <a:avLst/>
            <a:gdLst/>
            <a:ahLst/>
            <a:cxnLst/>
            <a:rect r="r" b="b" t="t" l="l"/>
            <a:pathLst>
              <a:path h="6139925" w="3417892">
                <a:moveTo>
                  <a:pt x="3417892" y="0"/>
                </a:moveTo>
                <a:lnTo>
                  <a:pt x="0" y="0"/>
                </a:lnTo>
                <a:lnTo>
                  <a:pt x="0" y="6139925"/>
                </a:lnTo>
                <a:lnTo>
                  <a:pt x="3417892" y="6139925"/>
                </a:lnTo>
                <a:lnTo>
                  <a:pt x="3417892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3102983" y="7217038"/>
            <a:ext cx="2868286" cy="2868286"/>
            <a:chOff x="0" y="0"/>
            <a:chExt cx="3824381" cy="382438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824381" cy="3824381"/>
            </a:xfrm>
            <a:custGeom>
              <a:avLst/>
              <a:gdLst/>
              <a:ahLst/>
              <a:cxnLst/>
              <a:rect r="r" b="b" t="t" l="l"/>
              <a:pathLst>
                <a:path h="3824381" w="3824381">
                  <a:moveTo>
                    <a:pt x="0" y="0"/>
                  </a:moveTo>
                  <a:lnTo>
                    <a:pt x="3824381" y="0"/>
                  </a:lnTo>
                  <a:lnTo>
                    <a:pt x="3824381" y="3824381"/>
                  </a:lnTo>
                  <a:lnTo>
                    <a:pt x="0" y="38243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6123195" y="7437061"/>
            <a:ext cx="10567488" cy="1661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C61717"/>
                </a:solidFill>
                <a:latin typeface="Noto Serif Display Bold"/>
                <a:hlinkClick r:id="rId8" tooltip="https://wordwall.net/uk/resource/35829794/%d0%b4%d0%be%d0%bc%d1%96%d0%b2%d0%ba%d0%b0-%d0%b7%d0%b0%d1%82%d0%be%d0%ba"/>
              </a:rPr>
              <a:t>https://wordwall.net/uk/resource/35829794/%d0%b4%d0%be%d0%bc%d1%96%d0%b2%d0%ba%d0%b0-%d0%b7%d0%b0%d1%82%d0%be%d0%ba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1028700"/>
            <a:ext cx="20980443" cy="8229600"/>
            <a:chOff x="0" y="0"/>
            <a:chExt cx="59059112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59059111">
                  <a:moveTo>
                    <a:pt x="58914333" y="23021217"/>
                  </a:moveTo>
                  <a:lnTo>
                    <a:pt x="59059111" y="23021217"/>
                  </a:lnTo>
                  <a:lnTo>
                    <a:pt x="59059111" y="23165997"/>
                  </a:lnTo>
                  <a:lnTo>
                    <a:pt x="58914333" y="23165997"/>
                  </a:lnTo>
                  <a:lnTo>
                    <a:pt x="5891433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23021217"/>
                  </a:lnTo>
                  <a:lnTo>
                    <a:pt x="58914333" y="23021217"/>
                  </a:lnTo>
                  <a:lnTo>
                    <a:pt x="58914333" y="144780"/>
                  </a:lnTo>
                  <a:close/>
                  <a:moveTo>
                    <a:pt x="144780" y="23021217"/>
                  </a:moveTo>
                  <a:lnTo>
                    <a:pt x="58914333" y="23021217"/>
                  </a:lnTo>
                  <a:lnTo>
                    <a:pt x="5891433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1346221" y="1292397"/>
            <a:ext cx="20980443" cy="7702207"/>
            <a:chOff x="0" y="0"/>
            <a:chExt cx="55679759" cy="20440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5534982" cy="20296019"/>
            </a:xfrm>
            <a:custGeom>
              <a:avLst/>
              <a:gdLst/>
              <a:ahLst/>
              <a:cxnLst/>
              <a:rect r="r" b="b" t="t" l="l"/>
              <a:pathLst>
                <a:path h="20296019" w="55534982">
                  <a:moveTo>
                    <a:pt x="0" y="0"/>
                  </a:moveTo>
                  <a:lnTo>
                    <a:pt x="55534982" y="0"/>
                  </a:lnTo>
                  <a:lnTo>
                    <a:pt x="55534982" y="20296019"/>
                  </a:lnTo>
                  <a:lnTo>
                    <a:pt x="0" y="202960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5679758" cy="20440800"/>
            </a:xfrm>
            <a:custGeom>
              <a:avLst/>
              <a:gdLst/>
              <a:ahLst/>
              <a:cxnLst/>
              <a:rect r="r" b="b" t="t" l="l"/>
              <a:pathLst>
                <a:path h="20440800" w="55679758">
                  <a:moveTo>
                    <a:pt x="55534979" y="20296020"/>
                  </a:moveTo>
                  <a:lnTo>
                    <a:pt x="55679758" y="20296020"/>
                  </a:lnTo>
                  <a:lnTo>
                    <a:pt x="55679758" y="20440800"/>
                  </a:lnTo>
                  <a:lnTo>
                    <a:pt x="55534979" y="20440800"/>
                  </a:lnTo>
                  <a:lnTo>
                    <a:pt x="55534979" y="2029602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296020"/>
                  </a:lnTo>
                  <a:lnTo>
                    <a:pt x="0" y="20296020"/>
                  </a:lnTo>
                  <a:lnTo>
                    <a:pt x="0" y="144780"/>
                  </a:lnTo>
                  <a:close/>
                  <a:moveTo>
                    <a:pt x="0" y="20296020"/>
                  </a:moveTo>
                  <a:lnTo>
                    <a:pt x="144780" y="20296020"/>
                  </a:lnTo>
                  <a:lnTo>
                    <a:pt x="144780" y="20440800"/>
                  </a:lnTo>
                  <a:lnTo>
                    <a:pt x="0" y="20440800"/>
                  </a:lnTo>
                  <a:lnTo>
                    <a:pt x="0" y="20296020"/>
                  </a:lnTo>
                  <a:close/>
                  <a:moveTo>
                    <a:pt x="55534979" y="144780"/>
                  </a:moveTo>
                  <a:lnTo>
                    <a:pt x="55679758" y="144780"/>
                  </a:lnTo>
                  <a:lnTo>
                    <a:pt x="55679758" y="20296020"/>
                  </a:lnTo>
                  <a:lnTo>
                    <a:pt x="55534979" y="20296020"/>
                  </a:lnTo>
                  <a:lnTo>
                    <a:pt x="55534979" y="144780"/>
                  </a:lnTo>
                  <a:close/>
                  <a:moveTo>
                    <a:pt x="144780" y="20296020"/>
                  </a:moveTo>
                  <a:lnTo>
                    <a:pt x="55534979" y="20296020"/>
                  </a:lnTo>
                  <a:lnTo>
                    <a:pt x="55534979" y="20440800"/>
                  </a:lnTo>
                  <a:lnTo>
                    <a:pt x="144780" y="20440800"/>
                  </a:lnTo>
                  <a:lnTo>
                    <a:pt x="144780" y="20296020"/>
                  </a:lnTo>
                  <a:close/>
                  <a:moveTo>
                    <a:pt x="55534979" y="0"/>
                  </a:moveTo>
                  <a:lnTo>
                    <a:pt x="55679758" y="0"/>
                  </a:lnTo>
                  <a:lnTo>
                    <a:pt x="55679758" y="144780"/>
                  </a:lnTo>
                  <a:lnTo>
                    <a:pt x="55534979" y="144780"/>
                  </a:lnTo>
                  <a:lnTo>
                    <a:pt x="5553497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5534979" y="0"/>
                  </a:lnTo>
                  <a:lnTo>
                    <a:pt x="5553497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259300" y="9305925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594496" y="1292397"/>
            <a:ext cx="7381891" cy="9300021"/>
          </a:xfrm>
          <a:custGeom>
            <a:avLst/>
            <a:gdLst/>
            <a:ahLst/>
            <a:cxnLst/>
            <a:rect r="r" b="b" t="t" l="l"/>
            <a:pathLst>
              <a:path h="9300021" w="7381891">
                <a:moveTo>
                  <a:pt x="0" y="0"/>
                </a:moveTo>
                <a:lnTo>
                  <a:pt x="7381891" y="0"/>
                </a:lnTo>
                <a:lnTo>
                  <a:pt x="7381891" y="9300020"/>
                </a:lnTo>
                <a:lnTo>
                  <a:pt x="0" y="93000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028700" y="1214485"/>
            <a:ext cx="13305750" cy="1277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80"/>
              </a:lnSpc>
            </a:pPr>
            <a:r>
              <a:rPr lang="en-US" sz="6700">
                <a:solidFill>
                  <a:srgbClr val="04697B"/>
                </a:solidFill>
                <a:latin typeface="Funtastic Bold"/>
              </a:rPr>
              <a:t>КОРОТКО ПРО ГОЛОВНЕ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3647822"/>
            <a:ext cx="12704991" cy="3366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85197" indent="-442599" lvl="1">
              <a:lnSpc>
                <a:spcPts val="6765"/>
              </a:lnSpc>
              <a:buFont typeface="Arial"/>
              <a:buChar char="•"/>
            </a:pPr>
            <a:r>
              <a:rPr lang="en-US" sz="4100">
                <a:solidFill>
                  <a:srgbClr val="000000"/>
                </a:solidFill>
                <a:latin typeface="Comic Sans Bold"/>
              </a:rPr>
              <a:t>В океанах виділяють моря, затоки, протоки. </a:t>
            </a:r>
          </a:p>
          <a:p>
            <a:pPr>
              <a:lnSpc>
                <a:spcPts val="6765"/>
              </a:lnSpc>
            </a:pPr>
          </a:p>
          <a:p>
            <a:pPr marL="885197" indent="-442599" lvl="1">
              <a:lnSpc>
                <a:spcPts val="6765"/>
              </a:lnSpc>
              <a:buFont typeface="Arial"/>
              <a:buChar char="•"/>
            </a:pPr>
            <a:r>
              <a:rPr lang="en-US" sz="4100">
                <a:solidFill>
                  <a:srgbClr val="000000"/>
                </a:solidFill>
                <a:latin typeface="Comic Sans Bold"/>
              </a:rPr>
              <a:t>Залежно від географічного положення, моря поділяють на внутрішні та окраїнні.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48581" y="778762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700407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24827" y="362999"/>
            <a:ext cx="8657998" cy="8041017"/>
            <a:chOff x="0" y="0"/>
            <a:chExt cx="24371921" cy="22635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4227141" cy="22490361"/>
            </a:xfrm>
            <a:custGeom>
              <a:avLst/>
              <a:gdLst/>
              <a:ahLst/>
              <a:cxnLst/>
              <a:rect r="r" b="b" t="t" l="l"/>
              <a:pathLst>
                <a:path h="22490361" w="24227141">
                  <a:moveTo>
                    <a:pt x="0" y="0"/>
                  </a:moveTo>
                  <a:lnTo>
                    <a:pt x="24227141" y="0"/>
                  </a:lnTo>
                  <a:lnTo>
                    <a:pt x="24227141" y="22490361"/>
                  </a:lnTo>
                  <a:lnTo>
                    <a:pt x="0" y="224903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71920" cy="22635142"/>
            </a:xfrm>
            <a:custGeom>
              <a:avLst/>
              <a:gdLst/>
              <a:ahLst/>
              <a:cxnLst/>
              <a:rect r="r" b="b" t="t" l="l"/>
              <a:pathLst>
                <a:path h="22635142" w="24371920">
                  <a:moveTo>
                    <a:pt x="24227141" y="22490362"/>
                  </a:moveTo>
                  <a:lnTo>
                    <a:pt x="24371920" y="22490362"/>
                  </a:lnTo>
                  <a:lnTo>
                    <a:pt x="24371920" y="22635142"/>
                  </a:lnTo>
                  <a:lnTo>
                    <a:pt x="24227141" y="22635142"/>
                  </a:lnTo>
                  <a:lnTo>
                    <a:pt x="24227141" y="2249036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490362"/>
                  </a:lnTo>
                  <a:lnTo>
                    <a:pt x="0" y="22490362"/>
                  </a:lnTo>
                  <a:lnTo>
                    <a:pt x="0" y="144780"/>
                  </a:lnTo>
                  <a:close/>
                  <a:moveTo>
                    <a:pt x="0" y="22490362"/>
                  </a:moveTo>
                  <a:lnTo>
                    <a:pt x="144780" y="22490362"/>
                  </a:lnTo>
                  <a:lnTo>
                    <a:pt x="144780" y="22635142"/>
                  </a:lnTo>
                  <a:lnTo>
                    <a:pt x="0" y="22635142"/>
                  </a:lnTo>
                  <a:lnTo>
                    <a:pt x="0" y="22490362"/>
                  </a:lnTo>
                  <a:close/>
                  <a:moveTo>
                    <a:pt x="24227141" y="144780"/>
                  </a:moveTo>
                  <a:lnTo>
                    <a:pt x="24371920" y="144780"/>
                  </a:lnTo>
                  <a:lnTo>
                    <a:pt x="24371920" y="22490362"/>
                  </a:lnTo>
                  <a:lnTo>
                    <a:pt x="24227141" y="22490362"/>
                  </a:lnTo>
                  <a:lnTo>
                    <a:pt x="24227141" y="144780"/>
                  </a:lnTo>
                  <a:close/>
                  <a:moveTo>
                    <a:pt x="144780" y="22490362"/>
                  </a:moveTo>
                  <a:lnTo>
                    <a:pt x="24227141" y="22490362"/>
                  </a:lnTo>
                  <a:lnTo>
                    <a:pt x="24227141" y="22635142"/>
                  </a:lnTo>
                  <a:lnTo>
                    <a:pt x="144780" y="22635142"/>
                  </a:lnTo>
                  <a:lnTo>
                    <a:pt x="144780" y="22490362"/>
                  </a:lnTo>
                  <a:close/>
                  <a:moveTo>
                    <a:pt x="24227141" y="0"/>
                  </a:moveTo>
                  <a:lnTo>
                    <a:pt x="24371920" y="0"/>
                  </a:lnTo>
                  <a:lnTo>
                    <a:pt x="24371920" y="144780"/>
                  </a:lnTo>
                  <a:lnTo>
                    <a:pt x="24227141" y="144780"/>
                  </a:lnTo>
                  <a:lnTo>
                    <a:pt x="2422714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4227141" y="0"/>
                  </a:lnTo>
                  <a:lnTo>
                    <a:pt x="2422714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566973" y="565727"/>
            <a:ext cx="8109550" cy="7642264"/>
            <a:chOff x="0" y="0"/>
            <a:chExt cx="21521843" cy="2028171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1377064" cy="20136939"/>
            </a:xfrm>
            <a:custGeom>
              <a:avLst/>
              <a:gdLst/>
              <a:ahLst/>
              <a:cxnLst/>
              <a:rect r="r" b="b" t="t" l="l"/>
              <a:pathLst>
                <a:path h="20136939" w="21377064">
                  <a:moveTo>
                    <a:pt x="0" y="0"/>
                  </a:moveTo>
                  <a:lnTo>
                    <a:pt x="21377064" y="0"/>
                  </a:lnTo>
                  <a:lnTo>
                    <a:pt x="21377064" y="20136939"/>
                  </a:lnTo>
                  <a:lnTo>
                    <a:pt x="0" y="20136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521843" cy="20281719"/>
            </a:xfrm>
            <a:custGeom>
              <a:avLst/>
              <a:gdLst/>
              <a:ahLst/>
              <a:cxnLst/>
              <a:rect r="r" b="b" t="t" l="l"/>
              <a:pathLst>
                <a:path h="20281719" w="21521843">
                  <a:moveTo>
                    <a:pt x="21377064" y="20136940"/>
                  </a:moveTo>
                  <a:lnTo>
                    <a:pt x="21521843" y="20136940"/>
                  </a:lnTo>
                  <a:lnTo>
                    <a:pt x="21521843" y="20281719"/>
                  </a:lnTo>
                  <a:lnTo>
                    <a:pt x="21377064" y="20281719"/>
                  </a:lnTo>
                  <a:lnTo>
                    <a:pt x="21377064" y="2013694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36940"/>
                  </a:lnTo>
                  <a:lnTo>
                    <a:pt x="0" y="20136940"/>
                  </a:lnTo>
                  <a:lnTo>
                    <a:pt x="0" y="144780"/>
                  </a:lnTo>
                  <a:close/>
                  <a:moveTo>
                    <a:pt x="0" y="20136940"/>
                  </a:moveTo>
                  <a:lnTo>
                    <a:pt x="144780" y="20136940"/>
                  </a:lnTo>
                  <a:lnTo>
                    <a:pt x="144780" y="20281719"/>
                  </a:lnTo>
                  <a:lnTo>
                    <a:pt x="0" y="20281719"/>
                  </a:lnTo>
                  <a:lnTo>
                    <a:pt x="0" y="20136940"/>
                  </a:lnTo>
                  <a:close/>
                  <a:moveTo>
                    <a:pt x="21377064" y="144780"/>
                  </a:moveTo>
                  <a:lnTo>
                    <a:pt x="21521843" y="144780"/>
                  </a:lnTo>
                  <a:lnTo>
                    <a:pt x="21521843" y="20136940"/>
                  </a:lnTo>
                  <a:lnTo>
                    <a:pt x="21377064" y="20136940"/>
                  </a:lnTo>
                  <a:lnTo>
                    <a:pt x="21377064" y="144780"/>
                  </a:lnTo>
                  <a:close/>
                  <a:moveTo>
                    <a:pt x="144780" y="20136940"/>
                  </a:moveTo>
                  <a:lnTo>
                    <a:pt x="21377064" y="20136940"/>
                  </a:lnTo>
                  <a:lnTo>
                    <a:pt x="21377064" y="20281719"/>
                  </a:lnTo>
                  <a:lnTo>
                    <a:pt x="144780" y="20281719"/>
                  </a:lnTo>
                  <a:lnTo>
                    <a:pt x="144780" y="20136940"/>
                  </a:lnTo>
                  <a:close/>
                  <a:moveTo>
                    <a:pt x="21377064" y="0"/>
                  </a:moveTo>
                  <a:lnTo>
                    <a:pt x="21521843" y="0"/>
                  </a:lnTo>
                  <a:lnTo>
                    <a:pt x="21521843" y="144780"/>
                  </a:lnTo>
                  <a:lnTo>
                    <a:pt x="21377064" y="144780"/>
                  </a:lnTo>
                  <a:lnTo>
                    <a:pt x="2137706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1377064" y="0"/>
                  </a:lnTo>
                  <a:lnTo>
                    <a:pt x="2137706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662514" y="2893100"/>
            <a:ext cx="8167468" cy="7205937"/>
            <a:chOff x="0" y="0"/>
            <a:chExt cx="26521491" cy="2339919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72390" y="72390"/>
              <a:ext cx="26376712" cy="23254416"/>
            </a:xfrm>
            <a:custGeom>
              <a:avLst/>
              <a:gdLst/>
              <a:ahLst/>
              <a:cxnLst/>
              <a:rect r="r" b="b" t="t" l="l"/>
              <a:pathLst>
                <a:path h="23254416" w="26376712">
                  <a:moveTo>
                    <a:pt x="0" y="0"/>
                  </a:moveTo>
                  <a:lnTo>
                    <a:pt x="26376712" y="0"/>
                  </a:lnTo>
                  <a:lnTo>
                    <a:pt x="26376712" y="23254416"/>
                  </a:lnTo>
                  <a:lnTo>
                    <a:pt x="0" y="232544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6521491" cy="23399195"/>
            </a:xfrm>
            <a:custGeom>
              <a:avLst/>
              <a:gdLst/>
              <a:ahLst/>
              <a:cxnLst/>
              <a:rect r="r" b="b" t="t" l="l"/>
              <a:pathLst>
                <a:path h="23399195" w="26521491">
                  <a:moveTo>
                    <a:pt x="26376709" y="23254415"/>
                  </a:moveTo>
                  <a:lnTo>
                    <a:pt x="26521491" y="23254415"/>
                  </a:lnTo>
                  <a:lnTo>
                    <a:pt x="26521491" y="23399195"/>
                  </a:lnTo>
                  <a:lnTo>
                    <a:pt x="26376709" y="23399195"/>
                  </a:lnTo>
                  <a:lnTo>
                    <a:pt x="26376709" y="2325441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254415"/>
                  </a:lnTo>
                  <a:lnTo>
                    <a:pt x="0" y="23254415"/>
                  </a:lnTo>
                  <a:lnTo>
                    <a:pt x="0" y="144780"/>
                  </a:lnTo>
                  <a:close/>
                  <a:moveTo>
                    <a:pt x="0" y="23254415"/>
                  </a:moveTo>
                  <a:lnTo>
                    <a:pt x="144780" y="23254415"/>
                  </a:lnTo>
                  <a:lnTo>
                    <a:pt x="144780" y="23399195"/>
                  </a:lnTo>
                  <a:lnTo>
                    <a:pt x="0" y="23399195"/>
                  </a:lnTo>
                  <a:lnTo>
                    <a:pt x="0" y="23254415"/>
                  </a:lnTo>
                  <a:close/>
                  <a:moveTo>
                    <a:pt x="26376709" y="144780"/>
                  </a:moveTo>
                  <a:lnTo>
                    <a:pt x="26521491" y="144780"/>
                  </a:lnTo>
                  <a:lnTo>
                    <a:pt x="26521491" y="23254415"/>
                  </a:lnTo>
                  <a:lnTo>
                    <a:pt x="26376709" y="23254415"/>
                  </a:lnTo>
                  <a:lnTo>
                    <a:pt x="26376709" y="144780"/>
                  </a:lnTo>
                  <a:close/>
                  <a:moveTo>
                    <a:pt x="144780" y="23254415"/>
                  </a:moveTo>
                  <a:lnTo>
                    <a:pt x="26376709" y="23254415"/>
                  </a:lnTo>
                  <a:lnTo>
                    <a:pt x="26376709" y="23399195"/>
                  </a:lnTo>
                  <a:lnTo>
                    <a:pt x="144780" y="23399195"/>
                  </a:lnTo>
                  <a:lnTo>
                    <a:pt x="144780" y="23254415"/>
                  </a:lnTo>
                  <a:close/>
                  <a:moveTo>
                    <a:pt x="26376709" y="0"/>
                  </a:moveTo>
                  <a:lnTo>
                    <a:pt x="26521491" y="0"/>
                  </a:lnTo>
                  <a:lnTo>
                    <a:pt x="26521491" y="144780"/>
                  </a:lnTo>
                  <a:lnTo>
                    <a:pt x="26376709" y="144780"/>
                  </a:lnTo>
                  <a:lnTo>
                    <a:pt x="2637670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376709" y="0"/>
                  </a:lnTo>
                  <a:lnTo>
                    <a:pt x="2637670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892879" y="3149879"/>
            <a:ext cx="7640908" cy="6692379"/>
            <a:chOff x="0" y="0"/>
            <a:chExt cx="23698824" cy="2075689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72390" y="72390"/>
              <a:ext cx="23554044" cy="20612113"/>
            </a:xfrm>
            <a:custGeom>
              <a:avLst/>
              <a:gdLst/>
              <a:ahLst/>
              <a:cxnLst/>
              <a:rect r="r" b="b" t="t" l="l"/>
              <a:pathLst>
                <a:path h="20612113" w="23554044">
                  <a:moveTo>
                    <a:pt x="0" y="0"/>
                  </a:moveTo>
                  <a:lnTo>
                    <a:pt x="23554044" y="0"/>
                  </a:lnTo>
                  <a:lnTo>
                    <a:pt x="23554044" y="20612113"/>
                  </a:lnTo>
                  <a:lnTo>
                    <a:pt x="0" y="206121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3698823" cy="20756893"/>
            </a:xfrm>
            <a:custGeom>
              <a:avLst/>
              <a:gdLst/>
              <a:ahLst/>
              <a:cxnLst/>
              <a:rect r="r" b="b" t="t" l="l"/>
              <a:pathLst>
                <a:path h="20756893" w="23698823">
                  <a:moveTo>
                    <a:pt x="23554044" y="20612112"/>
                  </a:moveTo>
                  <a:lnTo>
                    <a:pt x="23698823" y="20612112"/>
                  </a:lnTo>
                  <a:lnTo>
                    <a:pt x="23698823" y="20756893"/>
                  </a:lnTo>
                  <a:lnTo>
                    <a:pt x="23554044" y="20756893"/>
                  </a:lnTo>
                  <a:lnTo>
                    <a:pt x="23554044" y="206121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612112"/>
                  </a:lnTo>
                  <a:lnTo>
                    <a:pt x="0" y="20612112"/>
                  </a:lnTo>
                  <a:lnTo>
                    <a:pt x="0" y="144780"/>
                  </a:lnTo>
                  <a:close/>
                  <a:moveTo>
                    <a:pt x="0" y="20612112"/>
                  </a:moveTo>
                  <a:lnTo>
                    <a:pt x="144780" y="20612112"/>
                  </a:lnTo>
                  <a:lnTo>
                    <a:pt x="144780" y="20756893"/>
                  </a:lnTo>
                  <a:lnTo>
                    <a:pt x="0" y="20756893"/>
                  </a:lnTo>
                  <a:lnTo>
                    <a:pt x="0" y="20612112"/>
                  </a:lnTo>
                  <a:close/>
                  <a:moveTo>
                    <a:pt x="23554044" y="144780"/>
                  </a:moveTo>
                  <a:lnTo>
                    <a:pt x="23698823" y="144780"/>
                  </a:lnTo>
                  <a:lnTo>
                    <a:pt x="23698823" y="20612112"/>
                  </a:lnTo>
                  <a:lnTo>
                    <a:pt x="23554044" y="20612112"/>
                  </a:lnTo>
                  <a:lnTo>
                    <a:pt x="23554044" y="144780"/>
                  </a:lnTo>
                  <a:close/>
                  <a:moveTo>
                    <a:pt x="144780" y="20612112"/>
                  </a:moveTo>
                  <a:lnTo>
                    <a:pt x="23554044" y="20612112"/>
                  </a:lnTo>
                  <a:lnTo>
                    <a:pt x="23554044" y="20756893"/>
                  </a:lnTo>
                  <a:lnTo>
                    <a:pt x="144780" y="20756893"/>
                  </a:lnTo>
                  <a:lnTo>
                    <a:pt x="144780" y="20612112"/>
                  </a:lnTo>
                  <a:close/>
                  <a:moveTo>
                    <a:pt x="23554044" y="0"/>
                  </a:moveTo>
                  <a:lnTo>
                    <a:pt x="23698823" y="0"/>
                  </a:lnTo>
                  <a:lnTo>
                    <a:pt x="23698823" y="144780"/>
                  </a:lnTo>
                  <a:lnTo>
                    <a:pt x="23554044" y="144780"/>
                  </a:lnTo>
                  <a:lnTo>
                    <a:pt x="2355404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554044" y="0"/>
                  </a:lnTo>
                  <a:lnTo>
                    <a:pt x="2355404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9144000" y="388396"/>
            <a:ext cx="8722838" cy="1526497"/>
          </a:xfrm>
          <a:custGeom>
            <a:avLst/>
            <a:gdLst/>
            <a:ahLst/>
            <a:cxnLst/>
            <a:rect r="r" b="b" t="t" l="l"/>
            <a:pathLst>
              <a:path h="1526497" w="8722838">
                <a:moveTo>
                  <a:pt x="0" y="0"/>
                </a:moveTo>
                <a:lnTo>
                  <a:pt x="8722838" y="0"/>
                </a:lnTo>
                <a:lnTo>
                  <a:pt x="8722838" y="1526497"/>
                </a:lnTo>
                <a:lnTo>
                  <a:pt x="0" y="15264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8676523" y="574750"/>
            <a:ext cx="9657792" cy="873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4600" spc="713">
                <a:solidFill>
                  <a:srgbClr val="04697B"/>
                </a:solidFill>
                <a:latin typeface="Funtastic"/>
              </a:rPr>
              <a:t>САМООЦІНЮВАННЯ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28577" y="1105183"/>
            <a:ext cx="7650499" cy="6487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як ти працюваи / ла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 роботу вчителя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чи цікавою була інформація на уроці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чи багато нового ти дізнався/лася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1226113" y="4726602"/>
            <a:ext cx="5040271" cy="4952066"/>
          </a:xfrm>
          <a:custGeom>
            <a:avLst/>
            <a:gdLst/>
            <a:ahLst/>
            <a:cxnLst/>
            <a:rect r="r" b="b" t="t" l="l"/>
            <a:pathLst>
              <a:path h="4952066" w="5040271">
                <a:moveTo>
                  <a:pt x="0" y="0"/>
                </a:moveTo>
                <a:lnTo>
                  <a:pt x="5040271" y="0"/>
                </a:lnTo>
                <a:lnTo>
                  <a:pt x="5040271" y="4952066"/>
                </a:lnTo>
                <a:lnTo>
                  <a:pt x="0" y="49520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1381962" y="3347821"/>
            <a:ext cx="4646801" cy="1035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000000"/>
                </a:solidFill>
                <a:latin typeface="Noto Serif Display Bold"/>
              </a:rPr>
              <a:t>Від 1до 3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124898" y="1028700"/>
            <a:ext cx="22604893" cy="8229600"/>
            <a:chOff x="0" y="0"/>
            <a:chExt cx="63631875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63631874">
                  <a:moveTo>
                    <a:pt x="63487095" y="23021217"/>
                  </a:moveTo>
                  <a:lnTo>
                    <a:pt x="63631874" y="23021217"/>
                  </a:lnTo>
                  <a:lnTo>
                    <a:pt x="63631874" y="23165997"/>
                  </a:lnTo>
                  <a:lnTo>
                    <a:pt x="63487095" y="23165997"/>
                  </a:lnTo>
                  <a:lnTo>
                    <a:pt x="63487095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3021217"/>
                  </a:lnTo>
                  <a:lnTo>
                    <a:pt x="63487095" y="23021217"/>
                  </a:lnTo>
                  <a:lnTo>
                    <a:pt x="63487095" y="144780"/>
                  </a:lnTo>
                  <a:close/>
                  <a:moveTo>
                    <a:pt x="144780" y="23021217"/>
                  </a:moveTo>
                  <a:lnTo>
                    <a:pt x="63487095" y="23021217"/>
                  </a:lnTo>
                  <a:lnTo>
                    <a:pt x="63487095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852478" y="1325760"/>
            <a:ext cx="21332473" cy="7635480"/>
            <a:chOff x="0" y="0"/>
            <a:chExt cx="56614009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56614008">
                  <a:moveTo>
                    <a:pt x="56469229" y="20118933"/>
                  </a:moveTo>
                  <a:lnTo>
                    <a:pt x="56614008" y="20118933"/>
                  </a:lnTo>
                  <a:lnTo>
                    <a:pt x="56614008" y="20263714"/>
                  </a:lnTo>
                  <a:lnTo>
                    <a:pt x="56469229" y="20263714"/>
                  </a:lnTo>
                  <a:lnTo>
                    <a:pt x="56469229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0118933"/>
                  </a:lnTo>
                  <a:lnTo>
                    <a:pt x="56469229" y="20118933"/>
                  </a:lnTo>
                  <a:lnTo>
                    <a:pt x="56469229" y="144780"/>
                  </a:lnTo>
                  <a:close/>
                  <a:moveTo>
                    <a:pt x="144780" y="20118933"/>
                  </a:moveTo>
                  <a:lnTo>
                    <a:pt x="56469229" y="20118933"/>
                  </a:lnTo>
                  <a:lnTo>
                    <a:pt x="56469229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612010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098605" y="1868814"/>
            <a:ext cx="5108205" cy="8621443"/>
          </a:xfrm>
          <a:custGeom>
            <a:avLst/>
            <a:gdLst/>
            <a:ahLst/>
            <a:cxnLst/>
            <a:rect r="r" b="b" t="t" l="l"/>
            <a:pathLst>
              <a:path h="8621443" w="5108205">
                <a:moveTo>
                  <a:pt x="0" y="0"/>
                </a:moveTo>
                <a:lnTo>
                  <a:pt x="5108205" y="0"/>
                </a:lnTo>
                <a:lnTo>
                  <a:pt x="5108205" y="8621443"/>
                </a:lnTo>
                <a:lnTo>
                  <a:pt x="0" y="86214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207133" y="1383541"/>
            <a:ext cx="11940832" cy="1445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>
                <a:solidFill>
                  <a:srgbClr val="04697B"/>
                </a:solidFill>
                <a:latin typeface="Funtastic"/>
              </a:rPr>
              <a:t>ДОМАШНЄ ЗАВДАННЯ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392962" y="3326770"/>
            <a:ext cx="9502077" cy="4458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04309" indent="-402155" lvl="1">
              <a:lnSpc>
                <a:spcPts val="4097"/>
              </a:lnSpc>
              <a:buFont typeface="Arial"/>
              <a:buChar char="•"/>
            </a:pPr>
            <a:r>
              <a:rPr lang="en-US" sz="3725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>
              <a:lnSpc>
                <a:spcPts val="4097"/>
              </a:lnSpc>
            </a:pPr>
          </a:p>
          <a:p>
            <a:pPr>
              <a:lnSpc>
                <a:spcPts val="7078"/>
              </a:lnSpc>
            </a:pPr>
            <a:r>
              <a:rPr lang="en-US" sz="3725">
                <a:solidFill>
                  <a:srgbClr val="000000"/>
                </a:solidFill>
                <a:latin typeface="Arimo Bold"/>
              </a:rPr>
              <a:t>2.</a:t>
            </a:r>
            <a:r>
              <a:rPr lang="en-US" sz="3725">
                <a:solidFill>
                  <a:srgbClr val="000000"/>
                </a:solidFill>
                <a:latin typeface="Arimo Bold"/>
              </a:rPr>
              <a:t>Дізнайтеся за додатковими джерелами, які моря, затоки та протоки отримали назви на честь мандрівників та дослідників.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-918604" y="1868814"/>
            <a:ext cx="5108205" cy="8621443"/>
          </a:xfrm>
          <a:custGeom>
            <a:avLst/>
            <a:gdLst/>
            <a:ahLst/>
            <a:cxnLst/>
            <a:rect r="r" b="b" t="t" l="l"/>
            <a:pathLst>
              <a:path h="8621443" w="5108205">
                <a:moveTo>
                  <a:pt x="5108205" y="0"/>
                </a:moveTo>
                <a:lnTo>
                  <a:pt x="0" y="0"/>
                </a:lnTo>
                <a:lnTo>
                  <a:pt x="0" y="8621443"/>
                </a:lnTo>
                <a:lnTo>
                  <a:pt x="5108205" y="8621443"/>
                </a:lnTo>
                <a:lnTo>
                  <a:pt x="5108205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760859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DAFygTENtE8</dc:identifier>
  <dcterms:modified xsi:type="dcterms:W3CDTF">2011-08-01T06:04:30Z</dcterms:modified>
  <cp:revision>1</cp:revision>
  <dc:title>Світовий океан та його частини</dc:title>
</cp:coreProperties>
</file>