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90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385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474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603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333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134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57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156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66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70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591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0936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3216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2224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647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731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0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92C4-397A-401D-AC1B-B90F8B113836}" type="datetimeFigureOut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D262323-8D87-4D04-83BD-6E78EF7707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127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  <p:sldLayoutId id="2147483809" r:id="rId15"/>
    <p:sldLayoutId id="21474838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8021" y="322650"/>
            <a:ext cx="8727179" cy="712175"/>
          </a:xfrm>
        </p:spPr>
        <p:txBody>
          <a:bodyPr/>
          <a:lstStyle/>
          <a:p>
            <a:r>
              <a:rPr lang="uk-UA" sz="3200" dirty="0" smtClean="0"/>
              <a:t>Урок-подорож до Південної Америки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0451" y="3954118"/>
            <a:ext cx="7766936" cy="1096899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Підготувала вчитель географії</a:t>
            </a:r>
          </a:p>
          <a:p>
            <a:r>
              <a:rPr lang="uk-UA" dirty="0" err="1" smtClean="0"/>
              <a:t>Трофименкова</a:t>
            </a:r>
            <a:r>
              <a:rPr lang="uk-UA" dirty="0" smtClean="0"/>
              <a:t> О.В.</a:t>
            </a:r>
          </a:p>
          <a:p>
            <a:r>
              <a:rPr lang="uk-UA" dirty="0" smtClean="0"/>
              <a:t>                </a:t>
            </a:r>
            <a:endParaRPr lang="ru-RU" dirty="0"/>
          </a:p>
        </p:txBody>
      </p:sp>
      <p:pic>
        <p:nvPicPr>
          <p:cNvPr id="1026" name="Picture 2" descr="Країни Південної Амери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04" y="1524859"/>
            <a:ext cx="4917058" cy="473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690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6831"/>
          </a:xfrm>
        </p:spPr>
        <p:txBody>
          <a:bodyPr/>
          <a:lstStyle/>
          <a:p>
            <a:r>
              <a:rPr lang="uk-UA" dirty="0" smtClean="0"/>
              <a:t>Зупинки подорожі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2400" dirty="0" smtClean="0"/>
              <a:t>Цифровий лабіринт</a:t>
            </a:r>
          </a:p>
          <a:p>
            <a:r>
              <a:rPr lang="uk-UA" sz="2400" dirty="0" smtClean="0"/>
              <a:t>«Що зайве»</a:t>
            </a:r>
          </a:p>
          <a:p>
            <a:r>
              <a:rPr lang="uk-UA" sz="2400" dirty="0" smtClean="0"/>
              <a:t>Пошта</a:t>
            </a:r>
          </a:p>
          <a:p>
            <a:r>
              <a:rPr lang="uk-UA" sz="2400" dirty="0" smtClean="0"/>
              <a:t>«Так чи ні»</a:t>
            </a:r>
          </a:p>
          <a:p>
            <a:r>
              <a:rPr lang="uk-UA" sz="2400" dirty="0" smtClean="0"/>
              <a:t>Дерево знань</a:t>
            </a:r>
          </a:p>
          <a:p>
            <a:r>
              <a:rPr lang="uk-UA" sz="2400" dirty="0" smtClean="0"/>
              <a:t>Злови помилку картографа</a:t>
            </a:r>
          </a:p>
          <a:p>
            <a:r>
              <a:rPr lang="uk-UA" sz="2400" dirty="0" smtClean="0"/>
              <a:t>«Впізнай нас»</a:t>
            </a:r>
          </a:p>
          <a:p>
            <a:r>
              <a:rPr lang="uk-UA" sz="2400" dirty="0" smtClean="0"/>
              <a:t>«Рекорди Південної Америки»</a:t>
            </a:r>
            <a:endParaRPr lang="ru-RU" sz="2400" dirty="0"/>
          </a:p>
        </p:txBody>
      </p:sp>
      <p:pic>
        <p:nvPicPr>
          <p:cNvPr id="6146" name="Picture 2" descr="озеро Тітікака | Погода Рів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446" y="1"/>
            <a:ext cx="72155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29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78777"/>
            <a:ext cx="8596668" cy="674077"/>
          </a:xfrm>
        </p:spPr>
        <p:txBody>
          <a:bodyPr/>
          <a:lstStyle/>
          <a:p>
            <a:r>
              <a:rPr lang="uk-UA" dirty="0" smtClean="0"/>
              <a:t>Цифровий лабіринт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02323"/>
            <a:ext cx="8596668" cy="5039039"/>
          </a:xfrm>
        </p:spPr>
        <p:txBody>
          <a:bodyPr>
            <a:normAutofit/>
          </a:bodyPr>
          <a:lstStyle/>
          <a:p>
            <a:r>
              <a:rPr lang="uk-UA" sz="2800" b="1" dirty="0"/>
              <a:t>17,8 млн км </a:t>
            </a:r>
            <a:r>
              <a:rPr lang="ru-RU" sz="2800" b="1" dirty="0"/>
              <a:t>²</a:t>
            </a:r>
            <a:r>
              <a:rPr lang="uk-UA" sz="2800" b="1" dirty="0"/>
              <a:t> </a:t>
            </a:r>
            <a:endParaRPr lang="uk-UA" sz="2800" b="1" dirty="0" smtClean="0"/>
          </a:p>
          <a:p>
            <a:r>
              <a:rPr lang="uk-UA" sz="2800" b="1" dirty="0" smtClean="0"/>
              <a:t>1054 м</a:t>
            </a:r>
          </a:p>
          <a:p>
            <a:r>
              <a:rPr lang="uk-UA" sz="2800" b="1" dirty="0" smtClean="0"/>
              <a:t>3812 м</a:t>
            </a:r>
          </a:p>
          <a:p>
            <a:r>
              <a:rPr lang="uk-UA" sz="2800" b="1" dirty="0" smtClean="0"/>
              <a:t>1498 р</a:t>
            </a:r>
          </a:p>
          <a:p>
            <a:r>
              <a:rPr lang="uk-UA" sz="2800" b="1" dirty="0" smtClean="0"/>
              <a:t>6437 км</a:t>
            </a:r>
          </a:p>
          <a:p>
            <a:r>
              <a:rPr lang="uk-UA" sz="2800" b="1" dirty="0" smtClean="0"/>
              <a:t>+14⁰С</a:t>
            </a:r>
          </a:p>
          <a:p>
            <a:r>
              <a:rPr lang="uk-UA" sz="2800" b="1" dirty="0" smtClean="0"/>
              <a:t>304 м</a:t>
            </a:r>
          </a:p>
          <a:p>
            <a:r>
              <a:rPr lang="uk-UA" sz="2800" b="1" dirty="0" smtClean="0"/>
              <a:t>6959 м</a:t>
            </a:r>
          </a:p>
          <a:p>
            <a:r>
              <a:rPr lang="uk-UA" sz="2800" b="1" dirty="0" smtClean="0"/>
              <a:t>9000 км</a:t>
            </a:r>
            <a:endParaRPr lang="ru-RU" sz="2800" dirty="0"/>
          </a:p>
        </p:txBody>
      </p:sp>
      <p:pic>
        <p:nvPicPr>
          <p:cNvPr id="7170" name="Picture 2" descr="Величні гори Південної Америки. Огляд гірських систем Південної Амери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69" y="852854"/>
            <a:ext cx="6954716" cy="493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31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8715"/>
          </a:xfrm>
        </p:spPr>
        <p:txBody>
          <a:bodyPr>
            <a:normAutofit/>
          </a:bodyPr>
          <a:lstStyle/>
          <a:p>
            <a:r>
              <a:rPr lang="uk-UA" sz="4000" dirty="0" smtClean="0"/>
              <a:t>«Що зайве»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5031"/>
            <a:ext cx="8596668" cy="4476331"/>
          </a:xfrm>
        </p:spPr>
        <p:txBody>
          <a:bodyPr>
            <a:normAutofit/>
          </a:bodyPr>
          <a:lstStyle/>
          <a:p>
            <a:pPr lvl="0"/>
            <a:r>
              <a:rPr lang="uk-UA" sz="2800" dirty="0"/>
              <a:t>Анди, Амазонка, Парана, Оріноко.</a:t>
            </a:r>
            <a:endParaRPr lang="ru-RU" sz="2800" dirty="0"/>
          </a:p>
          <a:p>
            <a:pPr lvl="0"/>
            <a:r>
              <a:rPr lang="uk-UA" sz="2800" dirty="0"/>
              <a:t>Сан-Педро, Котопахі, </a:t>
            </a:r>
            <a:r>
              <a:rPr lang="uk-UA" sz="2800" dirty="0" err="1"/>
              <a:t>Льюльяйльяко</a:t>
            </a:r>
            <a:r>
              <a:rPr lang="uk-UA" sz="2800" dirty="0"/>
              <a:t>, </a:t>
            </a:r>
            <a:r>
              <a:rPr lang="uk-UA" sz="2800" dirty="0" err="1"/>
              <a:t>Аконкагуа</a:t>
            </a:r>
            <a:r>
              <a:rPr lang="uk-UA" sz="2800" dirty="0"/>
              <a:t>.</a:t>
            </a:r>
            <a:endParaRPr lang="ru-RU" sz="2800" dirty="0"/>
          </a:p>
          <a:p>
            <a:pPr lvl="0"/>
            <a:r>
              <a:rPr lang="uk-UA" sz="2800" dirty="0" err="1"/>
              <a:t>Фроуерд</a:t>
            </a:r>
            <a:r>
              <a:rPr lang="uk-UA" sz="2800" dirty="0"/>
              <a:t>, </a:t>
            </a:r>
            <a:r>
              <a:rPr lang="uk-UA" sz="2800" dirty="0" err="1"/>
              <a:t>Паріньяс</a:t>
            </a:r>
            <a:r>
              <a:rPr lang="uk-UA" sz="2800" dirty="0"/>
              <a:t>, </a:t>
            </a:r>
            <a:r>
              <a:rPr lang="uk-UA" sz="2800" dirty="0" err="1"/>
              <a:t>Галлінас</a:t>
            </a:r>
            <a:r>
              <a:rPr lang="uk-UA" sz="2800" dirty="0"/>
              <a:t>, Ла-Плата.</a:t>
            </a:r>
            <a:endParaRPr lang="ru-RU" sz="2800" dirty="0"/>
          </a:p>
          <a:p>
            <a:pPr lvl="0"/>
            <a:r>
              <a:rPr lang="uk-UA" sz="2800" dirty="0" err="1"/>
              <a:t>Лінивець,броненосець</a:t>
            </a:r>
            <a:r>
              <a:rPr lang="uk-UA" sz="2800" dirty="0"/>
              <a:t>, мавпа-ревун, </a:t>
            </a:r>
            <a:r>
              <a:rPr lang="uk-UA" sz="2800" dirty="0" err="1"/>
              <a:t>водосвинка</a:t>
            </a:r>
            <a:r>
              <a:rPr lang="uk-UA" sz="2800" dirty="0"/>
              <a:t>.</a:t>
            </a:r>
            <a:endParaRPr lang="ru-RU" sz="2800" dirty="0"/>
          </a:p>
          <a:p>
            <a:pPr lvl="0"/>
            <a:r>
              <a:rPr lang="uk-UA" sz="2800" dirty="0"/>
              <a:t>Перу, Бразилія, Ефіопія, Аргентина.</a:t>
            </a:r>
            <a:endParaRPr lang="ru-RU" sz="2800" dirty="0"/>
          </a:p>
          <a:p>
            <a:pPr lvl="0"/>
            <a:r>
              <a:rPr lang="uk-UA" sz="2800" dirty="0" err="1"/>
              <a:t>Лівінгстон</a:t>
            </a:r>
            <a:r>
              <a:rPr lang="uk-UA" sz="2800" dirty="0"/>
              <a:t>, Колумб, Гумбольдт, </a:t>
            </a:r>
            <a:r>
              <a:rPr lang="uk-UA" sz="2800" dirty="0" err="1"/>
              <a:t>Амеріго</a:t>
            </a:r>
            <a:r>
              <a:rPr lang="uk-UA" sz="2800" dirty="0"/>
              <a:t> </a:t>
            </a:r>
            <a:r>
              <a:rPr lang="uk-UA" sz="2800" dirty="0" err="1"/>
              <a:t>Веспуччі</a:t>
            </a:r>
            <a:r>
              <a:rPr lang="uk-UA" sz="2800" dirty="0"/>
              <a:t>.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5001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7169"/>
          </a:xfrm>
        </p:spPr>
        <p:txBody>
          <a:bodyPr/>
          <a:lstStyle/>
          <a:p>
            <a:r>
              <a:rPr lang="uk-UA" dirty="0" smtClean="0"/>
              <a:t>Пошта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06769"/>
            <a:ext cx="8596668" cy="46345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/>
              <a:t>В конверти з надписами природних зон «Сельва», «Савани», «Степи», «Пустелі та напівпустелі» треба відправити тварини та рослини, які там водяться)</a:t>
            </a:r>
            <a:endParaRPr lang="ru-RU" dirty="0"/>
          </a:p>
          <a:p>
            <a:r>
              <a:rPr lang="uk-UA" sz="2400" dirty="0" smtClean="0"/>
              <a:t>Броненосець</a:t>
            </a:r>
          </a:p>
          <a:p>
            <a:r>
              <a:rPr lang="uk-UA" sz="2400" dirty="0" smtClean="0"/>
              <a:t>Свині пекарі</a:t>
            </a:r>
          </a:p>
          <a:p>
            <a:r>
              <a:rPr lang="uk-UA" sz="2400" dirty="0" smtClean="0"/>
              <a:t>Страус Нанду</a:t>
            </a:r>
          </a:p>
          <a:p>
            <a:r>
              <a:rPr lang="uk-UA" sz="2400" dirty="0" smtClean="0"/>
              <a:t>Папуга Ара</a:t>
            </a:r>
          </a:p>
          <a:p>
            <a:r>
              <a:rPr lang="uk-UA" sz="2400" dirty="0" smtClean="0"/>
              <a:t>Анаконда</a:t>
            </a:r>
          </a:p>
          <a:p>
            <a:r>
              <a:rPr lang="uk-UA" sz="2400" dirty="0" smtClean="0"/>
              <a:t>Кактуси</a:t>
            </a:r>
          </a:p>
          <a:p>
            <a:r>
              <a:rPr lang="uk-UA" sz="2400" dirty="0" smtClean="0"/>
              <a:t>Молочаї</a:t>
            </a:r>
          </a:p>
          <a:p>
            <a:r>
              <a:rPr lang="uk-UA" sz="2400" dirty="0" smtClean="0"/>
              <a:t>Агава</a:t>
            </a:r>
          </a:p>
          <a:p>
            <a:endParaRPr lang="ru-RU" dirty="0"/>
          </a:p>
        </p:txBody>
      </p:sp>
      <p:sp>
        <p:nvSpPr>
          <p:cNvPr id="4" name="AutoShape 2" descr="Попугай ара - самый большой попугай: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661" y="2203938"/>
            <a:ext cx="3006969" cy="30751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738" y="2203938"/>
            <a:ext cx="3180933" cy="307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30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98231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Пошта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1759" y="1521070"/>
            <a:ext cx="8596668" cy="4766478"/>
          </a:xfrm>
        </p:spPr>
        <p:txBody>
          <a:bodyPr>
            <a:noAutofit/>
          </a:bodyPr>
          <a:lstStyle/>
          <a:p>
            <a:r>
              <a:rPr lang="uk-UA" sz="2000" dirty="0" smtClean="0"/>
              <a:t>Вікторія-</a:t>
            </a:r>
            <a:r>
              <a:rPr lang="uk-UA" sz="2000" dirty="0" err="1" smtClean="0"/>
              <a:t>регія</a:t>
            </a:r>
            <a:endParaRPr lang="uk-UA" sz="2000" dirty="0" smtClean="0"/>
          </a:p>
          <a:p>
            <a:r>
              <a:rPr lang="uk-UA" sz="2000" dirty="0" err="1" smtClean="0"/>
              <a:t>Сейба</a:t>
            </a:r>
            <a:endParaRPr lang="uk-UA" sz="2000" dirty="0" smtClean="0"/>
          </a:p>
          <a:p>
            <a:r>
              <a:rPr lang="uk-UA" sz="2000" dirty="0" smtClean="0"/>
              <a:t>Пампасний олень</a:t>
            </a:r>
          </a:p>
          <a:p>
            <a:r>
              <a:rPr lang="uk-UA" sz="2000" dirty="0" smtClean="0"/>
              <a:t>Гризун </a:t>
            </a:r>
            <a:r>
              <a:rPr lang="uk-UA" sz="2000" dirty="0" err="1" smtClean="0"/>
              <a:t>Віскаша</a:t>
            </a:r>
            <a:endParaRPr lang="uk-UA" sz="2000" dirty="0" smtClean="0"/>
          </a:p>
          <a:p>
            <a:r>
              <a:rPr lang="uk-UA" sz="2000" dirty="0" smtClean="0"/>
              <a:t>Гуанако</a:t>
            </a:r>
          </a:p>
          <a:p>
            <a:r>
              <a:rPr lang="uk-UA" sz="2000" dirty="0" smtClean="0"/>
              <a:t>Патагонська сіра лисиця</a:t>
            </a:r>
          </a:p>
          <a:p>
            <a:r>
              <a:rPr lang="uk-UA" sz="2000" dirty="0" smtClean="0"/>
              <a:t>Гевея</a:t>
            </a:r>
          </a:p>
          <a:p>
            <a:r>
              <a:rPr lang="uk-UA" sz="2000" dirty="0" smtClean="0"/>
              <a:t>Кавове дерево</a:t>
            </a:r>
          </a:p>
          <a:p>
            <a:r>
              <a:rPr lang="uk-UA" sz="2000" dirty="0" smtClean="0"/>
              <a:t>Гривастий вовк</a:t>
            </a:r>
          </a:p>
          <a:p>
            <a:r>
              <a:rPr lang="uk-UA" sz="2000" dirty="0" smtClean="0"/>
              <a:t>Бородач</a:t>
            </a:r>
          </a:p>
          <a:p>
            <a:r>
              <a:rPr lang="uk-UA" sz="2000" dirty="0" smtClean="0"/>
              <a:t>Подушкоподібні чагарники</a:t>
            </a:r>
          </a:p>
          <a:p>
            <a:endParaRPr lang="ru-RU" sz="2000" dirty="0"/>
          </a:p>
        </p:txBody>
      </p:sp>
      <p:pic>
        <p:nvPicPr>
          <p:cNvPr id="3074" name="Picture 2" descr="Гевея (Hevea brasiliensis), дерево гевея, древесина геве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138" y="1037859"/>
            <a:ext cx="5766289" cy="517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564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465" y="169984"/>
            <a:ext cx="8596668" cy="893885"/>
          </a:xfrm>
        </p:spPr>
        <p:txBody>
          <a:bodyPr/>
          <a:lstStyle/>
          <a:p>
            <a:r>
              <a:rPr lang="uk-UA" dirty="0" smtClean="0"/>
              <a:t>«Так чи ні»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84738"/>
            <a:ext cx="8596668" cy="50566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</a:t>
            </a:r>
            <a:r>
              <a:rPr lang="uk-UA" sz="2400" dirty="0"/>
              <a:t>Материк перетинає екватор. </a:t>
            </a:r>
            <a:endParaRPr lang="ru-RU" sz="2400" dirty="0"/>
          </a:p>
          <a:p>
            <a:r>
              <a:rPr lang="uk-UA" sz="2400" dirty="0"/>
              <a:t> Переважна частина материка розташована на південь від екватора.</a:t>
            </a:r>
            <a:endParaRPr lang="ru-RU" sz="2400" dirty="0"/>
          </a:p>
          <a:p>
            <a:r>
              <a:rPr lang="uk-UA" sz="2400" dirty="0"/>
              <a:t>Материк за площею поступається лише Євразії</a:t>
            </a:r>
            <a:r>
              <a:rPr lang="uk-UA" sz="2400" dirty="0" smtClean="0"/>
              <a:t>.</a:t>
            </a:r>
          </a:p>
          <a:p>
            <a:pPr lvl="0"/>
            <a:r>
              <a:rPr lang="uk-UA" sz="2400" dirty="0"/>
              <a:t>Материк розташований і Західній півкулі. </a:t>
            </a:r>
            <a:endParaRPr lang="ru-RU" sz="2400" dirty="0"/>
          </a:p>
          <a:p>
            <a:pPr lvl="0"/>
            <a:r>
              <a:rPr lang="uk-UA" sz="2400" dirty="0"/>
              <a:t> У рельєфі переважають рівнини. </a:t>
            </a:r>
            <a:endParaRPr lang="ru-RU" sz="2400" dirty="0"/>
          </a:p>
          <a:p>
            <a:r>
              <a:rPr lang="uk-UA" sz="2400" dirty="0"/>
              <a:t>Омивається Індійським океаном. </a:t>
            </a:r>
            <a:endParaRPr lang="ru-RU" sz="2400" dirty="0"/>
          </a:p>
          <a:p>
            <a:r>
              <a:rPr lang="uk-UA" sz="2400" dirty="0"/>
              <a:t> Найпотужніша гірська система простягнулася </a:t>
            </a:r>
            <a:r>
              <a:rPr lang="uk-UA" sz="2400" dirty="0" smtClean="0"/>
              <a:t>вздовж східного узбережжя материка.</a:t>
            </a:r>
          </a:p>
          <a:p>
            <a:r>
              <a:rPr lang="uk-UA" sz="2400" dirty="0"/>
              <a:t>Це найспокійніший з усіх материків Землі. </a:t>
            </a:r>
            <a:endParaRPr lang="uk-UA" sz="2400" dirty="0" smtClean="0"/>
          </a:p>
          <a:p>
            <a:r>
              <a:rPr lang="uk-UA" sz="2400" dirty="0"/>
              <a:t>Пустелі на материку займають велику площу.  </a:t>
            </a:r>
            <a:endParaRPr lang="ru-RU" sz="24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1098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27977"/>
            <a:ext cx="8596668" cy="645746"/>
          </a:xfrm>
        </p:spPr>
        <p:txBody>
          <a:bodyPr/>
          <a:lstStyle/>
          <a:p>
            <a:r>
              <a:rPr lang="uk-UA" dirty="0" smtClean="0"/>
              <a:t>«Так чи ні»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93531"/>
            <a:ext cx="8596668" cy="5047831"/>
          </a:xfrm>
        </p:spPr>
        <p:txBody>
          <a:bodyPr>
            <a:normAutofit/>
          </a:bodyPr>
          <a:lstStyle/>
          <a:p>
            <a:r>
              <a:rPr lang="uk-UA" sz="2400" dirty="0"/>
              <a:t>Омивається Атлантичним океаном.</a:t>
            </a:r>
            <a:endParaRPr lang="ru-RU" sz="2400" dirty="0"/>
          </a:p>
          <a:p>
            <a:r>
              <a:rPr lang="uk-UA" sz="2400" dirty="0"/>
              <a:t>Материк перетинає помірний кліматичний пояс. </a:t>
            </a:r>
            <a:endParaRPr lang="ru-RU" sz="2400" dirty="0"/>
          </a:p>
          <a:p>
            <a:r>
              <a:rPr lang="uk-UA" sz="2400" dirty="0"/>
              <a:t>Материк на півночі межує з великими масивами суходолу. </a:t>
            </a:r>
            <a:endParaRPr lang="ru-RU" sz="2400" dirty="0"/>
          </a:p>
          <a:p>
            <a:endParaRPr lang="ru-RU" sz="2400" dirty="0"/>
          </a:p>
        </p:txBody>
      </p:sp>
      <p:pic>
        <p:nvPicPr>
          <p:cNvPr id="4100" name="Picture 4" descr="Південна Амер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92" y="2751992"/>
            <a:ext cx="7825153" cy="350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705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26197"/>
            <a:ext cx="8596668" cy="713518"/>
          </a:xfrm>
        </p:spPr>
        <p:txBody>
          <a:bodyPr>
            <a:normAutofit/>
          </a:bodyPr>
          <a:lstStyle/>
          <a:p>
            <a:r>
              <a:rPr lang="uk-UA" dirty="0" smtClean="0"/>
              <a:t>Дерево знань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29863"/>
            <a:ext cx="8596668" cy="4511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/>
              <a:t>На дереві висять листочки різного кольору </a:t>
            </a:r>
            <a:r>
              <a:rPr lang="uk-UA" sz="2800" dirty="0" smtClean="0"/>
              <a:t>:</a:t>
            </a:r>
          </a:p>
          <a:p>
            <a:r>
              <a:rPr lang="uk-UA" sz="2800" dirty="0" smtClean="0"/>
              <a:t> зелені ( Рельєф </a:t>
            </a:r>
            <a:r>
              <a:rPr lang="uk-UA" sz="2800" dirty="0"/>
              <a:t>та корисні копалини</a:t>
            </a:r>
            <a:r>
              <a:rPr lang="uk-UA" sz="2800" dirty="0" smtClean="0"/>
              <a:t>)</a:t>
            </a:r>
          </a:p>
          <a:p>
            <a:r>
              <a:rPr lang="uk-UA" sz="2800" dirty="0" smtClean="0"/>
              <a:t> </a:t>
            </a:r>
            <a:r>
              <a:rPr lang="uk-UA" sz="2800" dirty="0"/>
              <a:t>жовті ( Води суходолу </a:t>
            </a:r>
            <a:r>
              <a:rPr lang="uk-UA" sz="2800" dirty="0" smtClean="0"/>
              <a:t>),</a:t>
            </a:r>
          </a:p>
          <a:p>
            <a:r>
              <a:rPr lang="uk-UA" sz="2800" dirty="0" smtClean="0"/>
              <a:t> червоні ( Природні </a:t>
            </a:r>
            <a:r>
              <a:rPr lang="uk-UA" sz="2800" dirty="0"/>
              <a:t>зони)</a:t>
            </a:r>
            <a:endParaRPr lang="ru-RU" sz="2800" dirty="0"/>
          </a:p>
          <a:p>
            <a:endParaRPr lang="ru-RU" sz="2800" dirty="0"/>
          </a:p>
        </p:txBody>
      </p:sp>
      <p:pic>
        <p:nvPicPr>
          <p:cNvPr id="5122" name="Picture 2" descr="Купить детскую картину Дерево знаний на холсте, фотокартина №psh_22000497  на заказ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685" y="2539635"/>
            <a:ext cx="4528037" cy="404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823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42900"/>
            <a:ext cx="8596668" cy="857738"/>
          </a:xfrm>
        </p:spPr>
        <p:txBody>
          <a:bodyPr/>
          <a:lstStyle/>
          <a:p>
            <a:r>
              <a:rPr lang="uk-UA" dirty="0" smtClean="0"/>
              <a:t>Злови помилку картографа</a:t>
            </a:r>
            <a:endParaRPr lang="ru-RU" dirty="0"/>
          </a:p>
        </p:txBody>
      </p:sp>
      <p:pic>
        <p:nvPicPr>
          <p:cNvPr id="8194" name="Picture 2" descr="Географі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24" y="1200150"/>
            <a:ext cx="2998176" cy="484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Америка :: Архіви :: Карти :: Південна Америка :: LightningMaps.o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618" y="1200149"/>
            <a:ext cx="4132384" cy="484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8052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6831"/>
          </a:xfrm>
        </p:spPr>
        <p:txBody>
          <a:bodyPr/>
          <a:lstStyle/>
          <a:p>
            <a:r>
              <a:rPr lang="uk-UA" dirty="0" smtClean="0"/>
              <a:t>«Впізнай нас»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36431"/>
            <a:ext cx="8596668" cy="4704931"/>
          </a:xfrm>
        </p:spPr>
        <p:txBody>
          <a:bodyPr>
            <a:noAutofit/>
          </a:bodyPr>
          <a:lstStyle/>
          <a:p>
            <a:pPr lvl="0"/>
            <a:r>
              <a:rPr lang="uk-UA" sz="2800" dirty="0"/>
              <a:t>Країна в Центральній Америці, літній крислатий капелюшок , місто , столиця однієї з </a:t>
            </a:r>
            <a:r>
              <a:rPr lang="uk-UA" sz="2800" dirty="0" smtClean="0"/>
              <a:t>країн</a:t>
            </a:r>
            <a:r>
              <a:rPr lang="uk-UA" sz="2800" dirty="0"/>
              <a:t>.</a:t>
            </a:r>
            <a:endParaRPr lang="ru-RU" sz="2800" dirty="0"/>
          </a:p>
          <a:p>
            <a:pPr lvl="0"/>
            <a:r>
              <a:rPr lang="uk-UA" sz="2800" dirty="0"/>
              <a:t>Друга країна за площею на материку</a:t>
            </a:r>
            <a:r>
              <a:rPr lang="uk-UA" sz="2800" dirty="0" smtClean="0"/>
              <a:t>.</a:t>
            </a:r>
            <a:endParaRPr lang="ru-RU" sz="2800" dirty="0"/>
          </a:p>
          <a:p>
            <a:pPr lvl="0"/>
            <a:r>
              <a:rPr lang="uk-UA" sz="2800" dirty="0"/>
              <a:t>Країна Південної Америки, річка  початком у Бразилії .</a:t>
            </a:r>
            <a:endParaRPr lang="ru-RU" sz="2800" dirty="0"/>
          </a:p>
          <a:p>
            <a:pPr lvl="0"/>
            <a:r>
              <a:rPr lang="uk-UA" sz="2800" dirty="0"/>
              <a:t>Країна яка має назву пекучого продукту </a:t>
            </a:r>
            <a:r>
              <a:rPr lang="uk-UA" sz="2800" dirty="0" smtClean="0"/>
              <a:t>.</a:t>
            </a:r>
            <a:endParaRPr lang="ru-RU" sz="2800" dirty="0"/>
          </a:p>
          <a:p>
            <a:pPr lvl="0"/>
            <a:r>
              <a:rPr lang="uk-UA" sz="2800" dirty="0"/>
              <a:t>У назву нульової паралелі змінити 5-ту літеру – і отримаєте назву країни</a:t>
            </a:r>
            <a:r>
              <a:rPr lang="uk-UA" sz="2800" dirty="0" smtClean="0"/>
              <a:t>.</a:t>
            </a:r>
            <a:endParaRPr lang="ru-RU" sz="2800" dirty="0"/>
          </a:p>
          <a:p>
            <a:pPr lvl="0"/>
            <a:r>
              <a:rPr lang="uk-UA" sz="2800" dirty="0"/>
              <a:t>Цю країну називають «землею зеленого золота» та «землею золотих плодів</a:t>
            </a:r>
            <a:r>
              <a:rPr lang="uk-UA" sz="2800" dirty="0" smtClean="0"/>
              <a:t>»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74839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0662"/>
            <a:ext cx="8596668" cy="788376"/>
          </a:xfrm>
        </p:spPr>
        <p:txBody>
          <a:bodyPr/>
          <a:lstStyle/>
          <a:p>
            <a:r>
              <a:rPr lang="uk-UA" dirty="0" smtClean="0"/>
              <a:t>«Впізнай нас»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0764" y="1099038"/>
            <a:ext cx="8596668" cy="4888524"/>
          </a:xfrm>
        </p:spPr>
        <p:txBody>
          <a:bodyPr>
            <a:normAutofit lnSpcReduction="10000"/>
          </a:bodyPr>
          <a:lstStyle/>
          <a:p>
            <a:pPr lvl="0"/>
            <a:r>
              <a:rPr lang="uk-UA" sz="2800" dirty="0"/>
              <a:t>Друга літера алфавіту + голосний звук + північна країна Африки</a:t>
            </a:r>
            <a:r>
              <a:rPr lang="uk-UA" sz="2800" dirty="0" smtClean="0"/>
              <a:t>.</a:t>
            </a:r>
            <a:endParaRPr lang="ru-RU" sz="2800" dirty="0"/>
          </a:p>
          <a:p>
            <a:pPr lvl="0"/>
            <a:r>
              <a:rPr lang="uk-UA" sz="2800" dirty="0"/>
              <a:t>Третя країна за площею на </a:t>
            </a:r>
            <a:r>
              <a:rPr lang="uk-UA" sz="2800" dirty="0" smtClean="0"/>
              <a:t>материку</a:t>
            </a:r>
            <a:endParaRPr lang="ru-RU" sz="2800" dirty="0"/>
          </a:p>
          <a:p>
            <a:pPr lvl="0"/>
            <a:r>
              <a:rPr lang="uk-UA" sz="2800" dirty="0"/>
              <a:t>Назвіть країну зі столицею Каракас</a:t>
            </a:r>
            <a:r>
              <a:rPr lang="uk-UA" sz="2800" dirty="0" smtClean="0"/>
              <a:t>.</a:t>
            </a:r>
            <a:endParaRPr lang="ru-RU" sz="2800" dirty="0"/>
          </a:p>
          <a:p>
            <a:pPr lvl="0"/>
            <a:r>
              <a:rPr lang="uk-UA" sz="2800" dirty="0"/>
              <a:t>Яку країну іспанці назвали «Країна казкових багатств</a:t>
            </a:r>
            <a:r>
              <a:rPr lang="uk-UA" sz="2800" dirty="0" smtClean="0"/>
              <a:t>»</a:t>
            </a:r>
            <a:endParaRPr lang="ru-RU" sz="2800" dirty="0"/>
          </a:p>
          <a:p>
            <a:pPr lvl="0"/>
            <a:r>
              <a:rPr lang="uk-UA" sz="2800" dirty="0"/>
              <a:t>Країна яка на сході межує з Суринамом </a:t>
            </a:r>
            <a:endParaRPr lang="ru-RU" sz="2800" dirty="0"/>
          </a:p>
          <a:p>
            <a:pPr lvl="0"/>
            <a:r>
              <a:rPr lang="uk-UA" sz="2800" dirty="0"/>
              <a:t>Країна у якої на південному сході кордон проходить по річці </a:t>
            </a:r>
            <a:r>
              <a:rPr lang="uk-UA" sz="2800" dirty="0" smtClean="0"/>
              <a:t>Парана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 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0615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890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Рекорди Південної Америки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77012"/>
            <a:ext cx="8596668" cy="4565526"/>
          </a:xfrm>
        </p:spPr>
        <p:txBody>
          <a:bodyPr/>
          <a:lstStyle/>
          <a:p>
            <a:pPr lvl="0"/>
            <a:r>
              <a:rPr lang="uk-UA" sz="2800" dirty="0"/>
              <a:t>Найвологіше місце на планеті – </a:t>
            </a:r>
            <a:r>
              <a:rPr lang="uk-UA" sz="2800" dirty="0" smtClean="0"/>
              <a:t> </a:t>
            </a:r>
            <a:endParaRPr lang="ru-RU" sz="2800" dirty="0"/>
          </a:p>
          <a:p>
            <a:pPr lvl="0"/>
            <a:r>
              <a:rPr lang="uk-UA" sz="2800" dirty="0"/>
              <a:t>Найсухіше місце на землі – </a:t>
            </a:r>
            <a:endParaRPr lang="ru-RU" sz="2800" dirty="0"/>
          </a:p>
          <a:p>
            <a:pPr lvl="0"/>
            <a:r>
              <a:rPr lang="uk-UA" sz="2800" dirty="0" err="1"/>
              <a:t>Найповноводніша</a:t>
            </a:r>
            <a:r>
              <a:rPr lang="uk-UA" sz="2800" dirty="0"/>
              <a:t> річка на землі - </a:t>
            </a:r>
            <a:endParaRPr lang="ru-RU" sz="2800" dirty="0"/>
          </a:p>
          <a:p>
            <a:pPr lvl="0"/>
            <a:r>
              <a:rPr lang="uk-UA" sz="2800" dirty="0"/>
              <a:t>Найвищій водоспад у світі – </a:t>
            </a:r>
            <a:endParaRPr lang="ru-RU" sz="2800" dirty="0"/>
          </a:p>
          <a:p>
            <a:pPr lvl="0"/>
            <a:r>
              <a:rPr lang="uk-UA" sz="2800" dirty="0"/>
              <a:t>Найширший водоспад у світі – </a:t>
            </a:r>
            <a:endParaRPr lang="ru-RU" sz="2800" dirty="0"/>
          </a:p>
          <a:p>
            <a:pPr lvl="0"/>
            <a:r>
              <a:rPr lang="uk-UA" sz="2800" dirty="0"/>
              <a:t>Найбільше високогірне озеро світу </a:t>
            </a:r>
            <a:r>
              <a:rPr lang="uk-UA" sz="2800" dirty="0" smtClean="0"/>
              <a:t>– </a:t>
            </a:r>
          </a:p>
          <a:p>
            <a:pPr lvl="0"/>
            <a:r>
              <a:rPr lang="uk-UA" sz="2800" dirty="0"/>
              <a:t>Найбільша низовина світу – </a:t>
            </a:r>
            <a:endParaRPr lang="ru-RU" sz="2800" dirty="0"/>
          </a:p>
          <a:p>
            <a:pPr lvl="0"/>
            <a:r>
              <a:rPr lang="uk-UA" sz="2800" dirty="0"/>
              <a:t>Найдовший гірський ланцюг – </a:t>
            </a:r>
            <a:endParaRPr lang="ru-RU" sz="2800" dirty="0"/>
          </a:p>
          <a:p>
            <a:pPr lvl="0"/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449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5315"/>
            <a:ext cx="8596668" cy="712178"/>
          </a:xfrm>
        </p:spPr>
        <p:txBody>
          <a:bodyPr/>
          <a:lstStyle/>
          <a:p>
            <a:r>
              <a:rPr lang="uk-UA" dirty="0" smtClean="0"/>
              <a:t>Рекорди Південної Америки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34209"/>
            <a:ext cx="8596668" cy="490715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sz="3000" dirty="0"/>
              <a:t>Найменший птах </a:t>
            </a:r>
            <a:r>
              <a:rPr lang="uk-UA" sz="3000" dirty="0" smtClean="0"/>
              <a:t>-</a:t>
            </a:r>
            <a:endParaRPr lang="ru-RU" sz="3000" dirty="0"/>
          </a:p>
          <a:p>
            <a:pPr lvl="0"/>
            <a:r>
              <a:rPr lang="uk-UA" sz="3000" dirty="0"/>
              <a:t>Найкровожерливіше риба – </a:t>
            </a:r>
            <a:endParaRPr lang="ru-RU" sz="3000" dirty="0"/>
          </a:p>
          <a:p>
            <a:pPr lvl="0"/>
            <a:r>
              <a:rPr lang="uk-UA" sz="3000" dirty="0"/>
              <a:t>Найбільше в світі плаваюча квіткова рослина на річці Амазонка </a:t>
            </a:r>
            <a:endParaRPr lang="ru-RU" sz="3000" dirty="0"/>
          </a:p>
          <a:p>
            <a:pPr lvl="0"/>
            <a:r>
              <a:rPr lang="uk-UA" sz="3000" dirty="0"/>
              <a:t>Найбільший птах Південної </a:t>
            </a:r>
            <a:r>
              <a:rPr lang="uk-UA" sz="3000" dirty="0" smtClean="0"/>
              <a:t>Америки-</a:t>
            </a:r>
            <a:endParaRPr lang="ru-RU" sz="3000" dirty="0"/>
          </a:p>
          <a:p>
            <a:pPr lvl="0"/>
            <a:r>
              <a:rPr lang="uk-UA" sz="3000" dirty="0"/>
              <a:t>Найменша країна на материку- </a:t>
            </a:r>
            <a:endParaRPr lang="ru-RU" sz="3000" dirty="0"/>
          </a:p>
          <a:p>
            <a:pPr lvl="0"/>
            <a:r>
              <a:rPr lang="uk-UA" sz="3000" dirty="0"/>
              <a:t>Найдовша змія світу- </a:t>
            </a:r>
            <a:endParaRPr lang="ru-RU" sz="3000" dirty="0"/>
          </a:p>
          <a:p>
            <a:pPr lvl="0"/>
            <a:r>
              <a:rPr lang="uk-UA" sz="3000" dirty="0"/>
              <a:t>Найбільший павук світу- </a:t>
            </a:r>
            <a:endParaRPr lang="ru-RU" sz="3000" dirty="0"/>
          </a:p>
          <a:p>
            <a:pPr lvl="0"/>
            <a:r>
              <a:rPr lang="uk-UA" sz="3000" dirty="0"/>
              <a:t>Найвідоміший танець Південної Америки- </a:t>
            </a:r>
            <a:endParaRPr lang="ru-RU" sz="3000" dirty="0"/>
          </a:p>
          <a:p>
            <a:pPr lvl="0"/>
            <a:r>
              <a:rPr lang="uk-UA" sz="3000" dirty="0"/>
              <a:t>Найвищій діючий вулкан світу- 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3101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9923"/>
          </a:xfrm>
        </p:spPr>
        <p:txBody>
          <a:bodyPr/>
          <a:lstStyle/>
          <a:p>
            <a:r>
              <a:rPr lang="uk-UA" dirty="0" smtClean="0"/>
              <a:t>Уявний лист другу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/>
              <a:t>Що найбільше сподобалося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  <a:endParaRPr lang="ru-RU" sz="2800" dirty="0"/>
          </a:p>
          <a:p>
            <a:r>
              <a:rPr lang="uk-UA" sz="2800" dirty="0"/>
              <a:t>2.Хто з однокласників був найактивнішим?</a:t>
            </a:r>
            <a:endParaRPr lang="ru-RU" sz="2800" dirty="0"/>
          </a:p>
          <a:p>
            <a:r>
              <a:rPr lang="uk-UA" sz="2800" dirty="0"/>
              <a:t>3. На яку оцінку працював сам учень?</a:t>
            </a:r>
            <a:endParaRPr lang="ru-RU" sz="2800" dirty="0"/>
          </a:p>
          <a:p>
            <a:endParaRPr lang="ru-RU" sz="2800" dirty="0"/>
          </a:p>
        </p:txBody>
      </p:sp>
      <p:pic>
        <p:nvPicPr>
          <p:cNvPr id="10242" name="Picture 2" descr="Скачать фото смайлики. Смайлик с конвертом — Векторное изображение ©  yayayoyo #63671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869" y="3833447"/>
            <a:ext cx="2795954" cy="272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36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 smtClean="0"/>
              <a:t>Дякую за урок!</a:t>
            </a:r>
            <a:endParaRPr lang="ru-RU" sz="4800" dirty="0"/>
          </a:p>
        </p:txBody>
      </p:sp>
      <p:pic>
        <p:nvPicPr>
          <p:cNvPr id="9222" name="Picture 6" descr="БЕЗ ГЕОГРАФИИ МЫ НИГДЕ | Автоинформатор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785144"/>
            <a:ext cx="6066692" cy="458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32651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159</TotalTime>
  <Words>474</Words>
  <Application>Microsoft Office PowerPoint</Application>
  <PresentationFormat>Широкоэкранный</PresentationFormat>
  <Paragraphs>113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Аспект</vt:lpstr>
      <vt:lpstr>Урок-подорож до Південної Америки</vt:lpstr>
      <vt:lpstr>Зупинки подорожі</vt:lpstr>
      <vt:lpstr>Цифровий лабіринт</vt:lpstr>
      <vt:lpstr>«Що зайве»</vt:lpstr>
      <vt:lpstr>Пошта</vt:lpstr>
      <vt:lpstr>Пошта</vt:lpstr>
      <vt:lpstr>«Так чи ні»</vt:lpstr>
      <vt:lpstr>«Так чи ні»</vt:lpstr>
      <vt:lpstr>Дерево знань</vt:lpstr>
      <vt:lpstr>Злови помилку картографа</vt:lpstr>
      <vt:lpstr>«Впізнай нас»</vt:lpstr>
      <vt:lpstr>«Впізнай нас»</vt:lpstr>
      <vt:lpstr>Рекорди Південної Америки</vt:lpstr>
      <vt:lpstr>Рекорди Південної Америки</vt:lpstr>
      <vt:lpstr>Уявний лист другу</vt:lpstr>
      <vt:lpstr>Дякую за урок!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Урок-подорож до Південної Америки</dc:title>
  <dc:creator>user</dc:creator>
  <cp:lastModifiedBy>user</cp:lastModifiedBy>
  <cp:revision>14</cp:revision>
  <dcterms:created xsi:type="dcterms:W3CDTF">2020-12-12T18:20:22Z</dcterms:created>
  <dcterms:modified xsi:type="dcterms:W3CDTF">2025-10-28T16:44:35Z</dcterms:modified>
</cp:coreProperties>
</file>