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7" r:id="rId4"/>
    <p:sldId id="258" r:id="rId5"/>
    <p:sldId id="260" r:id="rId6"/>
    <p:sldId id="261" r:id="rId7"/>
    <p:sldId id="288" r:id="rId8"/>
    <p:sldId id="262" r:id="rId9"/>
    <p:sldId id="263" r:id="rId10"/>
    <p:sldId id="264" r:id="rId11"/>
    <p:sldId id="265" r:id="rId12"/>
    <p:sldId id="266" r:id="rId13"/>
    <p:sldId id="270" r:id="rId14"/>
    <p:sldId id="271" r:id="rId15"/>
    <p:sldId id="272" r:id="rId16"/>
    <p:sldId id="273" r:id="rId17"/>
    <p:sldId id="274" r:id="rId18"/>
    <p:sldId id="275" r:id="rId19"/>
    <p:sldId id="279" r:id="rId20"/>
    <p:sldId id="280" r:id="rId21"/>
    <p:sldId id="281" r:id="rId22"/>
    <p:sldId id="282" r:id="rId23"/>
    <p:sldId id="286" r:id="rId24"/>
    <p:sldId id="285" r:id="rId25"/>
    <p:sldId id="284" r:id="rId26"/>
    <p:sldId id="283" r:id="rId27"/>
    <p:sldId id="267" r:id="rId28"/>
    <p:sldId id="268" r:id="rId29"/>
    <p:sldId id="269" r:id="rId30"/>
    <p:sldId id="289" r:id="rId31"/>
  </p:sldIdLst>
  <p:sldSz cx="9144000" cy="6858000" type="screen4x3"/>
  <p:notesSz cx="7105650" cy="102393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36DCB322-4865-443F-A3F4-5DA23D5BEC53}">
          <p14:sldIdLst>
            <p14:sldId id="256"/>
            <p14:sldId id="257"/>
            <p14:sldId id="277"/>
            <p14:sldId id="258"/>
            <p14:sldId id="260"/>
            <p14:sldId id="261"/>
            <p14:sldId id="288"/>
            <p14:sldId id="262"/>
            <p14:sldId id="263"/>
            <p14:sldId id="264"/>
            <p14:sldId id="265"/>
            <p14:sldId id="266"/>
            <p14:sldId id="270"/>
            <p14:sldId id="271"/>
            <p14:sldId id="272"/>
            <p14:sldId id="273"/>
            <p14:sldId id="274"/>
            <p14:sldId id="275"/>
            <p14:sldId id="279"/>
            <p14:sldId id="280"/>
            <p14:sldId id="281"/>
            <p14:sldId id="282"/>
            <p14:sldId id="286"/>
            <p14:sldId id="285"/>
            <p14:sldId id="284"/>
            <p14:sldId id="283"/>
            <p14:sldId id="267"/>
            <p14:sldId id="268"/>
            <p14:sldId id="269"/>
            <p14:sldId id="289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94660"/>
  </p:normalViewPr>
  <p:slideViewPr>
    <p:cSldViewPr>
      <p:cViewPr varScale="1">
        <p:scale>
          <a:sx n="70" d="100"/>
          <a:sy n="70" d="100"/>
        </p:scale>
        <p:origin x="-139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4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9DB2F-7F9D-4C20-A70B-4E25769ED2AD}" type="datetimeFigureOut">
              <a:rPr lang="ru-RU" smtClean="0"/>
              <a:pPr/>
              <a:t>16.12.2021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9DB2F-7F9D-4C20-A70B-4E25769ED2AD}" type="datetimeFigureOut">
              <a:rPr lang="ru-RU" smtClean="0"/>
              <a:pPr/>
              <a:t>16.12.2021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9DB2F-7F9D-4C20-A70B-4E25769ED2AD}" type="datetimeFigureOut">
              <a:rPr lang="ru-RU" smtClean="0"/>
              <a:pPr/>
              <a:t>16.12.2021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9DB2F-7F9D-4C20-A70B-4E25769ED2AD}" type="datetimeFigureOut">
              <a:rPr lang="ru-RU" smtClean="0"/>
              <a:pPr/>
              <a:t>16.12.2021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9DB2F-7F9D-4C20-A70B-4E25769ED2AD}" type="datetimeFigureOut">
              <a:rPr lang="ru-RU" smtClean="0"/>
              <a:pPr/>
              <a:t>16.12.2021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9DB2F-7F9D-4C20-A70B-4E25769ED2AD}" type="datetimeFigureOut">
              <a:rPr lang="ru-RU" smtClean="0"/>
              <a:pPr/>
              <a:t>16.12.2021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9DB2F-7F9D-4C20-A70B-4E25769ED2AD}" type="datetimeFigureOut">
              <a:rPr lang="ru-RU" smtClean="0"/>
              <a:pPr/>
              <a:t>16.12.2021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9DB2F-7F9D-4C20-A70B-4E25769ED2AD}" type="datetimeFigureOut">
              <a:rPr lang="ru-RU" smtClean="0"/>
              <a:pPr/>
              <a:t>16.12.2021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9DB2F-7F9D-4C20-A70B-4E25769ED2AD}" type="datetimeFigureOut">
              <a:rPr lang="ru-RU" smtClean="0"/>
              <a:pPr/>
              <a:t>16.12.2021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9DB2F-7F9D-4C20-A70B-4E25769ED2AD}" type="datetimeFigureOut">
              <a:rPr lang="ru-RU" smtClean="0"/>
              <a:pPr/>
              <a:t>16.12.2021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9DB2F-7F9D-4C20-A70B-4E25769ED2AD}" type="datetimeFigureOut">
              <a:rPr lang="ru-RU" smtClean="0"/>
              <a:pPr/>
              <a:t>16.12.2021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4261-60F6-4B48-B176-0250C824E6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0D9DB2F-7F9D-4C20-A70B-4E25769ED2AD}" type="datetimeFigureOut">
              <a:rPr lang="ru-RU" smtClean="0"/>
              <a:pPr/>
              <a:t>16.12.2021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E244261-60F6-4B48-B176-0250C824E6A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uk.wikipedia.org/wiki/%D0%9C%D0%B8%D0%BA%D0%BE%D0%BB%D0%B0%D1%97%D0%B2%D1%81%D1%8C%D0%BA%D0%B0_%D0%BE%D0%B1%D0%BB%D0%B0%D1%81%D1%82%D1%8C" TargetMode="External"/><Relationship Id="rId13" Type="http://schemas.openxmlformats.org/officeDocument/2006/relationships/hyperlink" Target="http://uk.wikipedia.org/wiki/%D0%9F%D1%96%D0%B2%D0%B4%D0%B5%D0%BD%D1%8C" TargetMode="External"/><Relationship Id="rId3" Type="http://schemas.openxmlformats.org/officeDocument/2006/relationships/image" Target="../media/image10.jpeg"/><Relationship Id="rId7" Type="http://schemas.openxmlformats.org/officeDocument/2006/relationships/hyperlink" Target="http://uk.wikipedia.org/wiki/%D0%9F%D1%80%D0%B8%D1%87%D0%BE%D1%80%D0%BD%D0%BE%D0%BC%D0%BE%D1%80%D1%81%D1%8C%D0%BA%D0%B0_%D0%BD%D0%B8%D0%B7%D0%BE%D0%B2%D0%B8%D0%BD%D0%B0" TargetMode="External"/><Relationship Id="rId12" Type="http://schemas.openxmlformats.org/officeDocument/2006/relationships/hyperlink" Target="http://uk.wikipedia.org/wiki/%D0%97%D0%B0%D0%BF%D0%BE%D1%80%D1%96%D0%B7%D1%8C%D0%BA%D0%B0_%D0%BE%D0%B1%D0%BB%D0%B0%D1%81%D1%82%D1%8C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uk.wikipedia.org/wiki/%D0%A3%D0%BA%D1%80%D0%B0%D1%97%D0%BD%D0%B0" TargetMode="External"/><Relationship Id="rId11" Type="http://schemas.openxmlformats.org/officeDocument/2006/relationships/hyperlink" Target="http://uk.wikipedia.org/wiki/%D0%A1%D1%85%D1%96%D0%B4" TargetMode="External"/><Relationship Id="rId5" Type="http://schemas.openxmlformats.org/officeDocument/2006/relationships/hyperlink" Target="http://uk.wikipedia.org/wiki/%D0%9E%D0%B1%D0%BB%D0%B0%D1%81%D1%82%D1%8C_(%D0%B0%D0%B4%D0%BC%D1%96%D0%BD%D1%96%D1%81%D1%82%D1%80%D0%B0%D1%82%D0%B8%D0%B2%D0%BD%D0%B0_%D0%BE%D0%B4%D0%B8%D0%BD%D0%B8%D1%86%D1%8F)" TargetMode="External"/><Relationship Id="rId10" Type="http://schemas.openxmlformats.org/officeDocument/2006/relationships/hyperlink" Target="http://uk.wikipedia.org/wiki/%D0%94%D0%BD%D1%96%D0%BF%D1%80%D0%BE%D0%BF%D0%B5%D1%82%D1%80%D0%BE%D0%B2%D1%81%D1%8C%D0%BA%D0%B0_%D0%BE%D0%B1%D0%BB%D0%B0%D1%81%D1%82%D1%8C" TargetMode="External"/><Relationship Id="rId4" Type="http://schemas.openxmlformats.org/officeDocument/2006/relationships/image" Target="../media/image11.jpeg"/><Relationship Id="rId9" Type="http://schemas.openxmlformats.org/officeDocument/2006/relationships/hyperlink" Target="http://uk.wikipedia.org/wiki/%D0%9F%D1%96%D0%B2%D0%BD%D1%96%D1%87" TargetMode="External"/><Relationship Id="rId14" Type="http://schemas.openxmlformats.org/officeDocument/2006/relationships/hyperlink" Target="http://uk.wikipedia.org/wiki/%D0%90%D0%B2%D1%82%D0%BE%D0%BD%D0%BE%D0%BC%D0%BD%D0%B0_%D0%A0%D0%B5%D1%81%D0%BF%D1%83%D0%B1%D0%BB%D1%96%D0%BA%D0%B0_%D0%9A%D1%80%D0%B8%D0%BC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12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.jpe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4.png"/><Relationship Id="rId9" Type="http://schemas.openxmlformats.org/officeDocument/2006/relationships/image" Target="../media/image1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hyperlink" Target="http://uk.wikipedia.org/wiki/%D0%A4%D0%B0%D0%B9%D0%BB:Flag_of_Kherson_Oblast.jp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uk.wikipedia.org/wiki/2001" TargetMode="External"/><Relationship Id="rId5" Type="http://schemas.openxmlformats.org/officeDocument/2006/relationships/hyperlink" Target="http://uk.wikipedia.org/wiki/25_%D0%B6%D0%BE%D0%B2%D1%82%D0%BD%D1%8F" TargetMode="External"/><Relationship Id="rId4" Type="http://schemas.openxmlformats.org/officeDocument/2006/relationships/hyperlink" Target="http://uk.wikipedia.org/wiki/%D0%A5%D0%B5%D1%80%D1%81%D0%BE%D0%BD%D1%81%D1%8C%D0%BA%D0%B0_%D0%BE%D0%B1%D0%BB%D0%B0%D1%81%D1%82%D1%8C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uk.wikipedia.org/wiki/%D0%9C%D0%BE%D0%BB%D0%B4%D0%B0%D0%B2%D0%B0%D0%BD%D0%B8" TargetMode="External"/><Relationship Id="rId3" Type="http://schemas.openxmlformats.org/officeDocument/2006/relationships/hyperlink" Target="http://uk.wikipedia.org/wiki/%D0%A3%D0%BA%D1%80%D0%B0%D1%97%D0%BD%D1%86%D1%96" TargetMode="External"/><Relationship Id="rId7" Type="http://schemas.openxmlformats.org/officeDocument/2006/relationships/hyperlink" Target="http://uk.wikipedia.org/wiki/%D0%92%D1%96%D1%80%D0%BC%D0%B5%D0%BD%D0%B8" TargetMode="External"/><Relationship Id="rId12" Type="http://schemas.openxmlformats.org/officeDocument/2006/relationships/hyperlink" Target="http://uk.wikipedia.org/wiki/%D0%84%D0%B2%D1%80%D0%B5%D1%97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uk.wikipedia.org/wiki/%D0%A2%D0%B0%D1%82%D0%B0%D1%80%D0%B8" TargetMode="External"/><Relationship Id="rId11" Type="http://schemas.openxmlformats.org/officeDocument/2006/relationships/hyperlink" Target="http://uk.wikipedia.org/wiki/%D0%A6%D0%B8%D0%B3%D0%B0%D0%BD%D0%B8" TargetMode="External"/><Relationship Id="rId5" Type="http://schemas.openxmlformats.org/officeDocument/2006/relationships/hyperlink" Target="http://uk.wikipedia.org/wiki/%D0%91%D1%96%D0%BB%D0%BE%D1%80%D1%83%D1%81%D0%B8" TargetMode="External"/><Relationship Id="rId10" Type="http://schemas.openxmlformats.org/officeDocument/2006/relationships/hyperlink" Target="http://uk.wikipedia.org/wiki/%D0%9A%D1%80%D0%B8%D0%BC%D1%81%D1%8C%D0%BA%D1%96_%D1%82%D0%B0%D1%82%D0%B0%D1%80%D0%B8" TargetMode="External"/><Relationship Id="rId4" Type="http://schemas.openxmlformats.org/officeDocument/2006/relationships/hyperlink" Target="http://uk.wikipedia.org/wiki/%D0%A0%D0%BE%D1%81%D1%96%D1%8F%D0%BD%D0%B8" TargetMode="External"/><Relationship Id="rId9" Type="http://schemas.openxmlformats.org/officeDocument/2006/relationships/hyperlink" Target="http://uk.wikipedia.org/wiki/%D0%A2%D1%83%D1%80%D0%BA%D0%B8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jpeg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jpeg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5" Type="http://schemas.openxmlformats.org/officeDocument/2006/relationships/image" Target="../media/image36.jpeg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3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3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3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4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4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4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4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00232" y="857232"/>
            <a:ext cx="5124909" cy="1470025"/>
          </a:xfrm>
        </p:spPr>
        <p:txBody>
          <a:bodyPr/>
          <a:lstStyle/>
          <a:p>
            <a:pPr marL="182880" indent="0" algn="ctr">
              <a:buNone/>
            </a:pPr>
            <a:r>
              <a:rPr lang="uk-UA" dirty="0" smtClean="0">
                <a:solidFill>
                  <a:srgbClr val="0070C0"/>
                </a:solidFill>
              </a:rPr>
              <a:t>Рідний край, де ми живемо, Херсонщиною звемо! </a:t>
            </a:r>
            <a:br>
              <a:rPr lang="uk-UA" dirty="0" smtClean="0">
                <a:solidFill>
                  <a:srgbClr val="0070C0"/>
                </a:solidFill>
              </a:rPr>
            </a:br>
            <a:r>
              <a:rPr lang="uk-UA" dirty="0" smtClean="0">
                <a:solidFill>
                  <a:srgbClr val="0070C0"/>
                </a:solidFill>
              </a:rPr>
              <a:t/>
            </a:r>
            <a:br>
              <a:rPr lang="uk-UA" dirty="0" smtClean="0">
                <a:solidFill>
                  <a:srgbClr val="0070C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030" name="Picture 6" descr="C:\Users\ТОЛЯ\Desktop\5555555555\ykryzorxark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 rot="5400000">
            <a:off x="-2456905" y="2421383"/>
            <a:ext cx="6857999" cy="2015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6" descr="C:\Users\ТОЛЯ\Desktop\5555555555\ykryzorxark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 rot="5400000" flipV="1">
            <a:off x="4711417" y="2456397"/>
            <a:ext cx="6857999" cy="1945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-99392"/>
            <a:ext cx="2664296" cy="2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2160" y="-99393"/>
            <a:ext cx="2592288" cy="2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0432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0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6" descr="C:\Users\ТОЛЯ\Desktop\5555555555\ykryzorxark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17625" y="6053936"/>
            <a:ext cx="2898191" cy="804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6" descr="C:\Users\ТОЛЯ\Desktop\5555555555\ykryzorxark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2915816" y="6053936"/>
            <a:ext cx="3168353" cy="804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6" descr="C:\Users\ТОЛЯ\Desktop\5555555555\ykryzorxark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6084169" y="6053936"/>
            <a:ext cx="3059832" cy="804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535" y="4959533"/>
            <a:ext cx="6419344" cy="193679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25" y="0"/>
            <a:ext cx="9126375" cy="52509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915817" y="1903750"/>
            <a:ext cx="5832648" cy="613245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 rtlCol="0">
            <a:spAutoFit/>
          </a:bodyPr>
          <a:lstStyle/>
          <a:p>
            <a:pPr indent="450215" algn="just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</a:pPr>
            <a:r>
              <a:rPr lang="uk-UA" sz="32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 </a:t>
            </a:r>
            <a:endParaRPr lang="uk-UA" sz="3200" b="1" dirty="0" smtClean="0">
              <a:solidFill>
                <a:schemeClr val="bg1"/>
              </a:solidFill>
              <a:latin typeface="Times New Roman"/>
              <a:ea typeface="Times New Roman"/>
              <a:cs typeface="Times New Roman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2329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7551683" y="-1"/>
            <a:ext cx="1592317" cy="6858001"/>
            <a:chOff x="27355" y="0"/>
            <a:chExt cx="2012853" cy="6858001"/>
          </a:xfrm>
        </p:grpSpPr>
        <p:pic>
          <p:nvPicPr>
            <p:cNvPr id="3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0"/>
              <a:ext cx="2012853" cy="3429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3429001"/>
              <a:ext cx="2012853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" name="Прямоугольник 4"/>
          <p:cNvSpPr/>
          <p:nvPr/>
        </p:nvSpPr>
        <p:spPr>
          <a:xfrm>
            <a:off x="1928794" y="1071546"/>
            <a:ext cx="6348775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3600" i="1" dirty="0" err="1" smtClean="0"/>
              <a:t>Південна</a:t>
            </a:r>
            <a:r>
              <a:rPr lang="ru-RU" sz="3600" i="1" dirty="0" smtClean="0"/>
              <a:t> краса </a:t>
            </a:r>
            <a:r>
              <a:rPr lang="ru-RU" sz="3600" i="1" dirty="0" err="1" smtClean="0"/>
              <a:t>України</a:t>
            </a:r>
            <a:r>
              <a:rPr lang="ru-RU" sz="3600" i="1" dirty="0" smtClean="0"/>
              <a:t>,</a:t>
            </a:r>
            <a:endParaRPr lang="ru-RU" sz="3600" dirty="0" smtClean="0"/>
          </a:p>
          <a:p>
            <a:r>
              <a:rPr lang="ru-RU" sz="3600" i="1" dirty="0" err="1" smtClean="0"/>
              <a:t>Смаглява</a:t>
            </a:r>
            <a:r>
              <a:rPr lang="ru-RU" sz="3600" i="1" dirty="0" smtClean="0"/>
              <a:t> моя сторона,</a:t>
            </a:r>
            <a:endParaRPr lang="ru-RU" sz="3600" dirty="0" smtClean="0"/>
          </a:p>
          <a:p>
            <a:r>
              <a:rPr lang="ru-RU" sz="3600" i="1" dirty="0" smtClean="0"/>
              <a:t>Земля, до </a:t>
            </a:r>
            <a:r>
              <a:rPr lang="ru-RU" sz="3600" i="1" dirty="0" err="1" smtClean="0"/>
              <a:t>якої</a:t>
            </a:r>
            <a:r>
              <a:rPr lang="ru-RU" sz="3600" i="1" dirty="0" smtClean="0"/>
              <a:t> ми линем</a:t>
            </a:r>
            <a:endParaRPr lang="ru-RU" sz="3600" dirty="0" smtClean="0"/>
          </a:p>
          <a:p>
            <a:r>
              <a:rPr lang="ru-RU" sz="3600" i="1" dirty="0" smtClean="0"/>
              <a:t>У </a:t>
            </a:r>
            <a:r>
              <a:rPr lang="ru-RU" sz="3600" i="1" dirty="0" err="1" smtClean="0"/>
              <a:t>цілому</a:t>
            </a:r>
            <a:r>
              <a:rPr lang="ru-RU" sz="3600" i="1" dirty="0" smtClean="0"/>
              <a:t> </a:t>
            </a:r>
            <a:r>
              <a:rPr lang="ru-RU" sz="3600" i="1" dirty="0" err="1" smtClean="0"/>
              <a:t>світі</a:t>
            </a:r>
            <a:r>
              <a:rPr lang="ru-RU" sz="3600" i="1" dirty="0" smtClean="0"/>
              <a:t> одна.</a:t>
            </a:r>
            <a:endParaRPr lang="ru-RU" sz="3600" dirty="0" smtClean="0"/>
          </a:p>
          <a:p>
            <a:r>
              <a:rPr lang="ru-RU" sz="3600" dirty="0" smtClean="0"/>
              <a:t>                                                               М.І. Братан</a:t>
            </a:r>
            <a:endParaRPr lang="ru-RU" sz="36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7562"/>
            <a:ext cx="8313543" cy="315124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Users\Анатолий\Desktop\urok_taras_shevchenko\Матеріали до уцроку\Рушник.jp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2EEEB"/>
              </a:clrFrom>
              <a:clrTo>
                <a:srgbClr val="F2EE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85" t="62453" r="60613"/>
          <a:stretch/>
        </p:blipFill>
        <p:spPr bwMode="auto">
          <a:xfrm>
            <a:off x="-285784" y="-214338"/>
            <a:ext cx="2825353" cy="234888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27355" y="0"/>
            <a:ext cx="1592317" cy="6858001"/>
            <a:chOff x="27355" y="0"/>
            <a:chExt cx="2012853" cy="6858001"/>
          </a:xfrm>
        </p:grpSpPr>
        <p:pic>
          <p:nvPicPr>
            <p:cNvPr id="4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0"/>
              <a:ext cx="2012853" cy="3429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3429001"/>
              <a:ext cx="2012853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Прямоугольник 6"/>
          <p:cNvSpPr/>
          <p:nvPr/>
        </p:nvSpPr>
        <p:spPr>
          <a:xfrm>
            <a:off x="1214414" y="357166"/>
            <a:ext cx="7215238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spcBef>
                <a:spcPts val="600"/>
              </a:spcBef>
              <a:spcAft>
                <a:spcPts val="600"/>
              </a:spcAft>
            </a:pPr>
            <a:r>
              <a:rPr lang="uk-UA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У</a:t>
            </a:r>
            <a:r>
              <a:rPr lang="uk-UA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 </a:t>
            </a:r>
            <a:r>
              <a:rPr lang="uk-UA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всіх людей одна святиня,</a:t>
            </a:r>
            <a:endParaRPr lang="ru-RU" sz="2800" b="1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/>
              <a:ea typeface="Times New Roman"/>
              <a:cs typeface="Times New Roman"/>
            </a:endParaRPr>
          </a:p>
          <a:p>
            <a:pPr indent="450215">
              <a:spcBef>
                <a:spcPts val="600"/>
              </a:spcBef>
              <a:spcAft>
                <a:spcPts val="600"/>
              </a:spcAft>
            </a:pPr>
            <a:r>
              <a:rPr lang="uk-UA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К</a:t>
            </a:r>
            <a:r>
              <a:rPr lang="uk-UA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уди не глянь, де не спитай,</a:t>
            </a:r>
            <a:endParaRPr lang="ru-RU" sz="2800" b="1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/>
              <a:ea typeface="Times New Roman"/>
              <a:cs typeface="Times New Roman"/>
            </a:endParaRPr>
          </a:p>
          <a:p>
            <a:pPr indent="450215">
              <a:spcBef>
                <a:spcPts val="600"/>
              </a:spcBef>
              <a:spcAft>
                <a:spcPts val="600"/>
              </a:spcAft>
            </a:pPr>
            <a:r>
              <a:rPr lang="uk-UA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Р</a:t>
            </a:r>
            <a:r>
              <a:rPr lang="uk-UA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ідніша їм своя пустиня,</a:t>
            </a:r>
            <a:endParaRPr lang="ru-RU" sz="2800" b="1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/>
              <a:ea typeface="Times New Roman"/>
              <a:cs typeface="Times New Roman"/>
            </a:endParaRPr>
          </a:p>
          <a:p>
            <a:pPr indent="450215">
              <a:spcBef>
                <a:spcPts val="600"/>
              </a:spcBef>
              <a:spcAft>
                <a:spcPts val="600"/>
              </a:spcAft>
            </a:pPr>
            <a:r>
              <a:rPr lang="uk-UA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А</a:t>
            </a:r>
            <a:r>
              <a:rPr lang="uk-UA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ніж земний в чужині рай.</a:t>
            </a:r>
            <a:endParaRPr lang="ru-RU" sz="2800" b="1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/>
              <a:ea typeface="Times New Roman"/>
              <a:cs typeface="Times New Roman"/>
            </a:endParaRPr>
          </a:p>
          <a:p>
            <a:pPr indent="450215">
              <a:spcBef>
                <a:spcPts val="600"/>
              </a:spcBef>
              <a:spcAft>
                <a:spcPts val="600"/>
              </a:spcAft>
            </a:pPr>
            <a:r>
              <a:rPr lang="uk-UA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Ї</a:t>
            </a:r>
            <a:r>
              <a:rPr lang="uk-UA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м</a:t>
            </a:r>
            <a:r>
              <a:rPr lang="uk-UA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uk-UA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красить все їх рідний край.</a:t>
            </a:r>
            <a:endParaRPr lang="ru-RU" sz="2800" b="1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/>
              <a:ea typeface="Times New Roman"/>
              <a:cs typeface="Times New Roman"/>
            </a:endParaRPr>
          </a:p>
          <a:p>
            <a:pPr indent="450215">
              <a:spcBef>
                <a:spcPts val="600"/>
              </a:spcBef>
              <a:spcAft>
                <a:spcPts val="600"/>
              </a:spcAft>
            </a:pPr>
            <a:r>
              <a:rPr lang="uk-UA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Н</a:t>
            </a:r>
            <a:r>
              <a:rPr lang="uk-UA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ема</a:t>
            </a:r>
            <a:r>
              <a:rPr lang="uk-UA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uk-UA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без кореня рослини,</a:t>
            </a:r>
            <a:endParaRPr lang="ru-RU" sz="2800" b="1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/>
              <a:ea typeface="Times New Roman"/>
              <a:cs typeface="Times New Roman"/>
            </a:endParaRPr>
          </a:p>
          <a:p>
            <a:pPr indent="450215">
              <a:spcBef>
                <a:spcPts val="600"/>
              </a:spcBef>
              <a:spcAft>
                <a:spcPts val="600"/>
              </a:spcAft>
            </a:pPr>
            <a:r>
              <a:rPr lang="uk-UA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А</a:t>
            </a:r>
            <a:r>
              <a:rPr lang="uk-UA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 </a:t>
            </a:r>
            <a:r>
              <a:rPr lang="uk-UA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нас,людей, без Батьківщини.</a:t>
            </a:r>
            <a:endParaRPr lang="ru-RU" sz="2800" b="1" dirty="0" smtClean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indent="450215">
              <a:spcBef>
                <a:spcPts val="600"/>
              </a:spcBef>
              <a:spcAft>
                <a:spcPts val="600"/>
              </a:spcAft>
            </a:pPr>
            <a:r>
              <a:rPr lang="uk-UA" sz="2400" i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                                            </a:t>
            </a:r>
            <a:r>
              <a:rPr lang="uk-UA" sz="2400" i="1" dirty="0" smtClean="0">
                <a:latin typeface="Times New Roman"/>
                <a:ea typeface="Times New Roman"/>
                <a:cs typeface="Times New Roman"/>
              </a:rPr>
              <a:t>М. </a:t>
            </a:r>
            <a:r>
              <a:rPr lang="uk-UA" sz="2400" i="1" dirty="0" err="1" smtClean="0">
                <a:latin typeface="Times New Roman"/>
                <a:ea typeface="Times New Roman"/>
                <a:cs typeface="Times New Roman"/>
              </a:rPr>
              <a:t>Чернявський</a:t>
            </a:r>
            <a:endParaRPr lang="ru-RU" sz="3600" dirty="0"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026" name="Picture 2" descr="C:\Users\Irina\Desktop\d3250fbf3dd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36777" y="4572008"/>
            <a:ext cx="1692610" cy="2071678"/>
          </a:xfrm>
          <a:prstGeom prst="rect">
            <a:avLst/>
          </a:prstGeom>
          <a:noFill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5046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27355" y="0"/>
            <a:ext cx="2012853" cy="6858001"/>
            <a:chOff x="27355" y="0"/>
            <a:chExt cx="2012853" cy="6858001"/>
          </a:xfrm>
        </p:grpSpPr>
        <p:pic>
          <p:nvPicPr>
            <p:cNvPr id="1026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0"/>
              <a:ext cx="2012853" cy="3429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3429001"/>
              <a:ext cx="2012853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Группа 6"/>
          <p:cNvGrpSpPr/>
          <p:nvPr/>
        </p:nvGrpSpPr>
        <p:grpSpPr>
          <a:xfrm flipH="1">
            <a:off x="7740352" y="23571"/>
            <a:ext cx="2088232" cy="6858001"/>
            <a:chOff x="27355" y="0"/>
            <a:chExt cx="2012853" cy="6858001"/>
          </a:xfrm>
        </p:grpSpPr>
        <p:pic>
          <p:nvPicPr>
            <p:cNvPr id="8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0"/>
              <a:ext cx="2012853" cy="3429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3429001"/>
              <a:ext cx="2012853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" name="Picture 2" descr="C:\Users\Анатолий\Desktop\urok_taras_shevchenko\Матеріали до уцроку\Рушник.jp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2EEEB"/>
              </a:clrFrom>
              <a:clrTo>
                <a:srgbClr val="F2EE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85" t="62453" r="60613"/>
          <a:stretch/>
        </p:blipFill>
        <p:spPr bwMode="auto">
          <a:xfrm>
            <a:off x="2040208" y="5649534"/>
            <a:ext cx="1481958" cy="1232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Анатолий\Desktop\urok_taras_shevchenko\Матеріали до уцроку\Рушник.jp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2EEEB"/>
              </a:clrFrom>
              <a:clrTo>
                <a:srgbClr val="F2EE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85" t="62453" r="60613"/>
          <a:stretch/>
        </p:blipFill>
        <p:spPr bwMode="auto">
          <a:xfrm rot="10800000">
            <a:off x="5563389" y="0"/>
            <a:ext cx="1481958" cy="1232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000232" y="1643050"/>
            <a:ext cx="5844160" cy="40836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</a:pPr>
            <a:r>
              <a:rPr lang="uk-UA" dirty="0">
                <a:latin typeface="Times New Roman"/>
                <a:ea typeface="Times New Roman"/>
                <a:cs typeface="Times New Roman"/>
              </a:rPr>
              <a:t> </a:t>
            </a:r>
            <a:endParaRPr lang="ru-RU" sz="1600" dirty="0">
              <a:latin typeface="Times New Roman"/>
              <a:ea typeface="Times New Roman"/>
              <a:cs typeface="Times New Roman"/>
            </a:endParaRPr>
          </a:p>
          <a:p>
            <a:pPr indent="450215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</a:pPr>
            <a:r>
              <a:rPr lang="uk-UA" sz="24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Історична довідка:                                                                                                                      </a:t>
            </a:r>
            <a:endParaRPr lang="ru-RU" sz="2000" dirty="0">
              <a:solidFill>
                <a:srgbClr val="0070C0"/>
              </a:solidFill>
              <a:latin typeface="Times New Roman"/>
              <a:ea typeface="Times New Roman"/>
              <a:cs typeface="Times New Roman"/>
            </a:endParaRPr>
          </a:p>
          <a:p>
            <a:pPr indent="450215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</a:pPr>
            <a:r>
              <a:rPr lang="ru-RU" sz="2000" b="1" dirty="0" err="1" smtClean="0">
                <a:latin typeface="Times New Roman"/>
                <a:ea typeface="Times New Roman"/>
                <a:cs typeface="Times New Roman"/>
              </a:rPr>
              <a:t>Херсо́нська</a:t>
            </a:r>
            <a:r>
              <a:rPr lang="ru-RU" sz="20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b="1" dirty="0" err="1" smtClean="0">
                <a:latin typeface="Times New Roman"/>
                <a:ea typeface="Times New Roman"/>
                <a:cs typeface="Times New Roman"/>
              </a:rPr>
              <a:t>о́бласть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 — 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  <a:hlinkClick r:id="rId5" tooltip="Область (адміністративна одиниця)"/>
              </a:rPr>
              <a:t>область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 у 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</a:rPr>
              <a:t>південній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</a:rPr>
              <a:t>частині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  <a:hlinkClick r:id="rId6" tooltip="Україна"/>
              </a:rPr>
              <a:t>України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</a:rPr>
              <a:t>у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 межах 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  <a:hlinkClick r:id="rId7" tooltip="Причорноморська низовина"/>
              </a:rPr>
              <a:t>Причорноморської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  <a:hlinkClick r:id="rId7" tooltip="Причорноморська низовина"/>
              </a:rPr>
              <a:t> 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  <a:hlinkClick r:id="rId7" tooltip="Причорноморська низовина"/>
              </a:rPr>
              <a:t>низовини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. На 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</a:rPr>
              <a:t>північному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</a:rPr>
              <a:t>заході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</a:rPr>
              <a:t>межує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</a:rPr>
              <a:t>з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  <a:hlinkClick r:id="rId8" tooltip="Миколаївська область"/>
              </a:rPr>
              <a:t>Миколаївською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</a:rPr>
              <a:t>на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  <a:hlinkClick r:id="rId9" tooltip="Північ"/>
              </a:rPr>
              <a:t>півночі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 — 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</a:rPr>
              <a:t>з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  <a:hlinkClick r:id="rId10" tooltip="Дніпропетровська область"/>
              </a:rPr>
              <a:t>Дніпропетровською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</a:rPr>
              <a:t>на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  <a:hlinkClick r:id="rId11" tooltip="Схід"/>
              </a:rPr>
              <a:t>сході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 — 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</a:rPr>
              <a:t>із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  <a:hlinkClick r:id="rId12" tooltip="Запорізька область"/>
              </a:rPr>
              <a:t>Запорізькою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 областями 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</a:rPr>
              <a:t>України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, на 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  <a:hlinkClick r:id="rId13" tooltip="Південь"/>
              </a:rPr>
              <a:t>півдні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</a:rPr>
              <a:t>з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  <a:hlinkClick r:id="rId14" tooltip="Автономна Республіка Крим"/>
              </a:rPr>
              <a:t>Автономною 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  <a:hlinkClick r:id="rId14" tooltip="Автономна Республіка Крим"/>
              </a:rPr>
              <a:t>Республікою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  <a:hlinkClick r:id="rId14" tooltip="Автономна Республіка Крим"/>
              </a:rPr>
              <a:t> 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  <a:hlinkClick r:id="rId14" tooltip="Автономна Республіка Крим"/>
              </a:rPr>
              <a:t>Крим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. </a:t>
            </a:r>
          </a:p>
          <a:p>
            <a:pPr indent="450215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</a:pPr>
            <a:r>
              <a:rPr lang="ru-RU" dirty="0" err="1" smtClean="0">
                <a:latin typeface="Times New Roman"/>
                <a:ea typeface="Times New Roman"/>
              </a:rPr>
              <a:t>Херсонську</a:t>
            </a:r>
            <a:r>
              <a:rPr lang="ru-RU" dirty="0" smtClean="0">
                <a:latin typeface="Times New Roman"/>
                <a:ea typeface="Times New Roman"/>
              </a:rPr>
              <a:t> область </a:t>
            </a:r>
            <a:r>
              <a:rPr lang="ru-RU" dirty="0" err="1" smtClean="0">
                <a:latin typeface="Times New Roman"/>
                <a:ea typeface="Times New Roman"/>
              </a:rPr>
              <a:t>було</a:t>
            </a:r>
            <a:r>
              <a:rPr lang="ru-RU" dirty="0" smtClean="0">
                <a:latin typeface="Times New Roman"/>
                <a:ea typeface="Times New Roman"/>
              </a:rPr>
              <a:t> </a:t>
            </a:r>
            <a:r>
              <a:rPr lang="ru-RU" dirty="0" err="1" smtClean="0">
                <a:latin typeface="Times New Roman"/>
                <a:ea typeface="Times New Roman"/>
              </a:rPr>
              <a:t>утворено</a:t>
            </a:r>
            <a:r>
              <a:rPr lang="ru-RU" dirty="0" smtClean="0">
                <a:latin typeface="Times New Roman"/>
                <a:ea typeface="Times New Roman"/>
              </a:rPr>
              <a:t> у </a:t>
            </a:r>
            <a:r>
              <a:rPr lang="ru-RU" dirty="0" smtClean="0">
                <a:solidFill>
                  <a:srgbClr val="FF0000"/>
                </a:solidFill>
                <a:latin typeface="Times New Roman"/>
                <a:ea typeface="Times New Roman"/>
              </a:rPr>
              <a:t>1944</a:t>
            </a:r>
            <a:r>
              <a:rPr lang="ru-RU" dirty="0" smtClean="0">
                <a:latin typeface="Times New Roman"/>
                <a:ea typeface="Times New Roman"/>
              </a:rPr>
              <a:t> </a:t>
            </a:r>
            <a:r>
              <a:rPr lang="ru-RU" dirty="0" err="1" smtClean="0">
                <a:latin typeface="Times New Roman"/>
                <a:ea typeface="Times New Roman"/>
              </a:rPr>
              <a:t>році</a:t>
            </a:r>
            <a:r>
              <a:rPr lang="ru-RU" dirty="0" smtClean="0">
                <a:latin typeface="Times New Roman"/>
                <a:ea typeface="Times New Roman"/>
              </a:rPr>
              <a:t>. </a:t>
            </a:r>
            <a:endParaRPr lang="ru-RU" dirty="0">
              <a:effectLst/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928794" y="571480"/>
            <a:ext cx="5715040" cy="172662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indent="450215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</a:pPr>
            <a:r>
              <a:rPr lang="uk-UA" sz="4400" b="1" u="sng" dirty="0" smtClean="0">
                <a:solidFill>
                  <a:schemeClr val="accent6"/>
                </a:solidFill>
                <a:latin typeface="Times New Roman"/>
                <a:ea typeface="Times New Roman"/>
                <a:cs typeface="Times New Roman"/>
              </a:rPr>
              <a:t>Перша зупинка</a:t>
            </a:r>
          </a:p>
          <a:p>
            <a:pPr indent="450215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</a:pPr>
            <a:r>
              <a:rPr lang="uk-UA" sz="4400" b="1" u="sng" dirty="0" smtClean="0">
                <a:solidFill>
                  <a:schemeClr val="accent6"/>
                </a:solidFill>
                <a:latin typeface="Times New Roman"/>
                <a:ea typeface="Times New Roman"/>
                <a:cs typeface="Times New Roman"/>
              </a:rPr>
              <a:t> «Історична»</a:t>
            </a:r>
            <a:endParaRPr lang="ru-RU" sz="4000" dirty="0" smtClean="0">
              <a:solidFill>
                <a:schemeClr val="accent6"/>
              </a:solidFill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86716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27355" y="0"/>
            <a:ext cx="1592317" cy="6858001"/>
            <a:chOff x="27355" y="0"/>
            <a:chExt cx="2012853" cy="6858001"/>
          </a:xfrm>
        </p:grpSpPr>
        <p:pic>
          <p:nvPicPr>
            <p:cNvPr id="4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0"/>
              <a:ext cx="2012853" cy="3429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3429001"/>
              <a:ext cx="2012853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" name="Picture 2" descr="C:\Users\Анатолий\Desktop\urok_taras_shevchenko\Матеріали до уцроку\Рушник.jp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2EEEB"/>
              </a:clrFrom>
              <a:clrTo>
                <a:srgbClr val="F2EE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85" t="62453" r="60613"/>
          <a:stretch/>
        </p:blipFill>
        <p:spPr bwMode="auto">
          <a:xfrm>
            <a:off x="39749" y="4509120"/>
            <a:ext cx="2825353" cy="234888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265276" y="184284"/>
            <a:ext cx="32403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uk-UA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Герб області </a:t>
            </a:r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7" name="Рисунок 6" descr="Coat of Arms of Kherson Oblast.pn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03400"/>
            <a:ext cx="2415189" cy="257752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0" y="533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483768" y="2765617"/>
            <a:ext cx="590465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Герб </a:t>
            </a:r>
            <a:r>
              <a:rPr lang="ru-RU" sz="2400" dirty="0" err="1">
                <a:solidFill>
                  <a:schemeClr val="accent5">
                    <a:lumMod val="75000"/>
                  </a:schemeClr>
                </a:solidFill>
              </a:rPr>
              <a:t>Херсонської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5">
                    <a:lumMod val="75000"/>
                  </a:schemeClr>
                </a:solidFill>
              </a:rPr>
              <a:t>області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 — символ, </a:t>
            </a:r>
            <a:r>
              <a:rPr lang="ru-RU" sz="2400" dirty="0" err="1">
                <a:solidFill>
                  <a:schemeClr val="accent5">
                    <a:lumMod val="75000"/>
                  </a:schemeClr>
                </a:solidFill>
              </a:rPr>
              <a:t>офіційна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5">
                    <a:lumMod val="75000"/>
                  </a:schemeClr>
                </a:solidFill>
              </a:rPr>
              <a:t>емблема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5">
                    <a:lumMod val="75000"/>
                  </a:schemeClr>
                </a:solidFill>
              </a:rPr>
              <a:t>області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, в </a:t>
            </a:r>
            <a:r>
              <a:rPr lang="ru-RU" sz="2400" dirty="0" err="1">
                <a:solidFill>
                  <a:schemeClr val="accent5">
                    <a:lumMod val="75000"/>
                  </a:schemeClr>
                </a:solidFill>
              </a:rPr>
              <a:t>якому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5">
                    <a:lumMod val="75000"/>
                  </a:schemeClr>
                </a:solidFill>
              </a:rPr>
              <a:t>відображаються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5">
                    <a:lumMod val="75000"/>
                  </a:schemeClr>
                </a:solidFill>
              </a:rPr>
              <a:t>історія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, </a:t>
            </a:r>
            <a:r>
              <a:rPr lang="ru-RU" sz="2400" dirty="0" err="1">
                <a:solidFill>
                  <a:schemeClr val="accent5">
                    <a:lumMod val="75000"/>
                  </a:schemeClr>
                </a:solidFill>
              </a:rPr>
              <a:t>особливості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 та </a:t>
            </a:r>
            <a:r>
              <a:rPr lang="ru-RU" sz="2400" dirty="0" err="1">
                <a:solidFill>
                  <a:schemeClr val="accent5">
                    <a:lumMod val="75000"/>
                  </a:schemeClr>
                </a:solidFill>
              </a:rPr>
              <a:t>традиції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5">
                    <a:lumMod val="75000"/>
                  </a:schemeClr>
                </a:solidFill>
              </a:rPr>
              <a:t>області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. </a:t>
            </a:r>
            <a:r>
              <a:rPr lang="ru-RU" sz="2400" dirty="0" err="1">
                <a:solidFill>
                  <a:schemeClr val="accent5">
                    <a:lumMod val="75000"/>
                  </a:schemeClr>
                </a:solidFill>
              </a:rPr>
              <a:t>Затверджений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5">
                    <a:lumMod val="75000"/>
                  </a:schemeClr>
                </a:solidFill>
              </a:rPr>
              <a:t>рішенням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5">
                    <a:lumMod val="75000"/>
                  </a:schemeClr>
                </a:solidFill>
              </a:rPr>
              <a:t>Херсонської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5">
                    <a:lumMod val="75000"/>
                  </a:schemeClr>
                </a:solidFill>
              </a:rPr>
              <a:t>обласної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 ради 25 </a:t>
            </a:r>
            <a:r>
              <a:rPr lang="ru-RU" sz="2400" dirty="0" err="1">
                <a:solidFill>
                  <a:schemeClr val="accent5">
                    <a:lumMod val="75000"/>
                  </a:schemeClr>
                </a:solidFill>
              </a:rPr>
              <a:t>жовтня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400" dirty="0">
                <a:solidFill>
                  <a:srgbClr val="0070C0"/>
                </a:solidFill>
              </a:rPr>
              <a:t>2001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 року. </a:t>
            </a:r>
            <a:endParaRPr lang="ru-RU" sz="2400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2000" dirty="0" err="1">
                <a:solidFill>
                  <a:srgbClr val="0070C0"/>
                </a:solidFill>
              </a:rPr>
              <a:t>Еталонний</a:t>
            </a:r>
            <a:r>
              <a:rPr lang="ru-RU" sz="2000" dirty="0">
                <a:solidFill>
                  <a:srgbClr val="0070C0"/>
                </a:solidFill>
              </a:rPr>
              <a:t> </a:t>
            </a:r>
            <a:r>
              <a:rPr lang="ru-RU" sz="2000" dirty="0" err="1">
                <a:solidFill>
                  <a:srgbClr val="0070C0"/>
                </a:solidFill>
              </a:rPr>
              <a:t>зразок</a:t>
            </a:r>
            <a:r>
              <a:rPr lang="ru-RU" sz="2000" dirty="0">
                <a:solidFill>
                  <a:srgbClr val="0070C0"/>
                </a:solidFill>
              </a:rPr>
              <a:t> Герба </a:t>
            </a:r>
            <a:r>
              <a:rPr lang="ru-RU" sz="2000" dirty="0" err="1">
                <a:solidFill>
                  <a:srgbClr val="0070C0"/>
                </a:solidFill>
              </a:rPr>
              <a:t>зберігається</a:t>
            </a:r>
            <a:r>
              <a:rPr lang="ru-RU" sz="2000" dirty="0">
                <a:solidFill>
                  <a:srgbClr val="0070C0"/>
                </a:solidFill>
              </a:rPr>
              <a:t> в </a:t>
            </a:r>
            <a:r>
              <a:rPr lang="ru-RU" sz="2000" dirty="0" err="1">
                <a:solidFill>
                  <a:srgbClr val="0070C0"/>
                </a:solidFill>
              </a:rPr>
              <a:t>Херсонській</a:t>
            </a:r>
            <a:r>
              <a:rPr lang="ru-RU" sz="2000" dirty="0">
                <a:solidFill>
                  <a:srgbClr val="0070C0"/>
                </a:solidFill>
              </a:rPr>
              <a:t> </a:t>
            </a:r>
            <a:r>
              <a:rPr lang="ru-RU" sz="2000" dirty="0" err="1">
                <a:solidFill>
                  <a:srgbClr val="0070C0"/>
                </a:solidFill>
              </a:rPr>
              <a:t>обласній</a:t>
            </a:r>
            <a:r>
              <a:rPr lang="ru-RU" sz="2000" dirty="0">
                <a:solidFill>
                  <a:srgbClr val="0070C0"/>
                </a:solidFill>
              </a:rPr>
              <a:t> </a:t>
            </a:r>
            <a:r>
              <a:rPr lang="ru-RU" sz="2000" dirty="0" err="1">
                <a:solidFill>
                  <a:srgbClr val="0070C0"/>
                </a:solidFill>
              </a:rPr>
              <a:t>раді</a:t>
            </a:r>
            <a:r>
              <a:rPr lang="ru-RU" sz="2000" dirty="0">
                <a:solidFill>
                  <a:srgbClr val="0070C0"/>
                </a:solidFill>
              </a:rPr>
              <a:t>. </a:t>
            </a:r>
            <a:r>
              <a:rPr lang="ru-RU" sz="2000" dirty="0" err="1">
                <a:solidFill>
                  <a:srgbClr val="0070C0"/>
                </a:solidFill>
              </a:rPr>
              <a:t>Автори</a:t>
            </a:r>
            <a:r>
              <a:rPr lang="ru-RU" sz="2000" dirty="0">
                <a:solidFill>
                  <a:srgbClr val="0070C0"/>
                </a:solidFill>
              </a:rPr>
              <a:t> </a:t>
            </a:r>
            <a:r>
              <a:rPr lang="ru-RU" sz="2000" dirty="0" err="1">
                <a:solidFill>
                  <a:srgbClr val="0070C0"/>
                </a:solidFill>
              </a:rPr>
              <a:t>обласної</a:t>
            </a:r>
            <a:r>
              <a:rPr lang="ru-RU" sz="2000" dirty="0">
                <a:solidFill>
                  <a:srgbClr val="0070C0"/>
                </a:solidFill>
              </a:rPr>
              <a:t> </a:t>
            </a:r>
            <a:r>
              <a:rPr lang="ru-RU" sz="2000" dirty="0" err="1">
                <a:solidFill>
                  <a:srgbClr val="0070C0"/>
                </a:solidFill>
              </a:rPr>
              <a:t>символіки</a:t>
            </a:r>
            <a:r>
              <a:rPr lang="ru-RU" sz="2000" dirty="0">
                <a:solidFill>
                  <a:srgbClr val="0070C0"/>
                </a:solidFill>
              </a:rPr>
              <a:t>: </a:t>
            </a:r>
            <a:r>
              <a:rPr lang="ru-RU" sz="2000" dirty="0" err="1">
                <a:solidFill>
                  <a:srgbClr val="0070C0"/>
                </a:solidFill>
              </a:rPr>
              <a:t>архітектор</a:t>
            </a:r>
            <a:r>
              <a:rPr lang="ru-RU" sz="2000" dirty="0">
                <a:solidFill>
                  <a:srgbClr val="0070C0"/>
                </a:solidFill>
              </a:rPr>
              <a:t> </a:t>
            </a:r>
            <a:r>
              <a:rPr lang="ru-RU" sz="2000" dirty="0" err="1">
                <a:solidFill>
                  <a:srgbClr val="0070C0"/>
                </a:solidFill>
              </a:rPr>
              <a:t>Сергій</a:t>
            </a:r>
            <a:r>
              <a:rPr lang="ru-RU" sz="2000" dirty="0">
                <a:solidFill>
                  <a:srgbClr val="0070C0"/>
                </a:solidFill>
              </a:rPr>
              <a:t> Сазонов і дизайнер </a:t>
            </a:r>
            <a:r>
              <a:rPr lang="ru-RU" sz="2000" dirty="0" err="1">
                <a:solidFill>
                  <a:srgbClr val="0070C0"/>
                </a:solidFill>
              </a:rPr>
              <a:t>Юрій</a:t>
            </a:r>
            <a:r>
              <a:rPr lang="ru-RU" sz="2000" dirty="0">
                <a:solidFill>
                  <a:srgbClr val="0070C0"/>
                </a:solidFill>
              </a:rPr>
              <a:t> </a:t>
            </a:r>
            <a:r>
              <a:rPr lang="ru-RU" sz="2000" dirty="0" err="1">
                <a:solidFill>
                  <a:srgbClr val="0070C0"/>
                </a:solidFill>
              </a:rPr>
              <a:t>Щепелев</a:t>
            </a:r>
            <a:r>
              <a:rPr lang="ru-RU" sz="2000" dirty="0">
                <a:solidFill>
                  <a:srgbClr val="0070C0"/>
                </a:solidFill>
              </a:rPr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5046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6" descr="C:\Users\ТОЛЯ\Desktop\5555555555\ykryzorxark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17625" y="6053936"/>
            <a:ext cx="2898191" cy="804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6" descr="C:\Users\ТОЛЯ\Desktop\5555555555\ykryzorxark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2915816" y="6053936"/>
            <a:ext cx="3168353" cy="804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6" descr="C:\Users\ТОЛЯ\Desktop\5555555555\ykryzorxark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6084169" y="6053936"/>
            <a:ext cx="3059832" cy="804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43512"/>
            <a:ext cx="7283217" cy="193679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857356" y="0"/>
            <a:ext cx="6858048" cy="808619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 rtlCol="0">
            <a:spAutoFit/>
          </a:bodyPr>
          <a:lstStyle/>
          <a:p>
            <a:pPr indent="450215" algn="just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</a:pPr>
            <a:r>
              <a:rPr lang="uk-UA" sz="3200" b="1" dirty="0">
                <a:solidFill>
                  <a:schemeClr val="bg1"/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/>
                <a:ea typeface="Times New Roman"/>
                <a:cs typeface="Times New Roman"/>
              </a:rPr>
              <a:t> </a:t>
            </a:r>
            <a:r>
              <a:rPr lang="uk-UA" sz="4400" b="1" dirty="0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/>
                <a:ea typeface="Times New Roman"/>
                <a:cs typeface="Times New Roman"/>
              </a:rPr>
              <a:t>ВИДИ  ГЕРБІВ</a:t>
            </a:r>
            <a:endParaRPr lang="ru-RU" sz="2000" b="1" dirty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45058" name="Picture 2" descr="C:\Users\Irina\Desktop\Kherson180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1285860"/>
            <a:ext cx="1695450" cy="190500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214282" y="785794"/>
            <a:ext cx="25138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Перший герб Херсона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928926" y="928670"/>
            <a:ext cx="35718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Герб </a:t>
            </a:r>
            <a:r>
              <a:rPr lang="ru-RU" dirty="0" err="1" smtClean="0"/>
              <a:t>часів</a:t>
            </a:r>
            <a:r>
              <a:rPr lang="ru-RU" dirty="0" smtClean="0"/>
              <a:t> </a:t>
            </a:r>
            <a:r>
              <a:rPr lang="ru-RU" dirty="0" err="1" smtClean="0"/>
              <a:t>існування</a:t>
            </a:r>
            <a:r>
              <a:rPr lang="ru-RU" dirty="0" smtClean="0"/>
              <a:t> </a:t>
            </a:r>
            <a:r>
              <a:rPr lang="ru-RU" dirty="0" err="1" smtClean="0"/>
              <a:t>Херсонської</a:t>
            </a:r>
            <a:r>
              <a:rPr lang="ru-RU" dirty="0" smtClean="0"/>
              <a:t> </a:t>
            </a:r>
            <a:r>
              <a:rPr lang="ru-RU" dirty="0" err="1" smtClean="0"/>
              <a:t>губернії</a:t>
            </a:r>
            <a:endParaRPr lang="ru-RU" dirty="0"/>
          </a:p>
        </p:txBody>
      </p:sp>
      <p:pic>
        <p:nvPicPr>
          <p:cNvPr id="45059" name="Picture 3" descr="C:\Users\Irina\Desktop\вапр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14678" y="1571612"/>
            <a:ext cx="1666875" cy="2162175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5929322" y="785794"/>
            <a:ext cx="26084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 smtClean="0"/>
              <a:t>Радянський</a:t>
            </a:r>
            <a:r>
              <a:rPr lang="ru-RU" dirty="0" smtClean="0"/>
              <a:t> герб </a:t>
            </a:r>
            <a:r>
              <a:rPr lang="ru-RU" dirty="0" err="1" smtClean="0"/>
              <a:t>міста</a:t>
            </a:r>
            <a:endParaRPr lang="ru-RU" dirty="0"/>
          </a:p>
        </p:txBody>
      </p:sp>
      <p:pic>
        <p:nvPicPr>
          <p:cNvPr id="45060" name="Picture 4" descr="C:\Users\Irina\Desktop\Kherson1978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15074" y="1214422"/>
            <a:ext cx="1752600" cy="2657475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214282" y="3643314"/>
            <a:ext cx="23807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Герб Херсона 1995 </a:t>
            </a:r>
            <a:r>
              <a:rPr lang="ru-RU" dirty="0" err="1" smtClean="0"/>
              <a:t>р</a:t>
            </a:r>
            <a:endParaRPr lang="ru-RU" dirty="0"/>
          </a:p>
        </p:txBody>
      </p:sp>
      <p:pic>
        <p:nvPicPr>
          <p:cNvPr id="45061" name="Picture 5" descr="C:\Users\Irina\Desktop\Kherson1995_city_coa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14282" y="4071942"/>
            <a:ext cx="1666875" cy="1743075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3071802" y="4071942"/>
            <a:ext cx="160653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 smtClean="0"/>
              <a:t>Сучасний</a:t>
            </a:r>
            <a:r>
              <a:rPr lang="ru-RU" dirty="0" smtClean="0"/>
              <a:t> </a:t>
            </a:r>
          </a:p>
          <a:p>
            <a:r>
              <a:rPr lang="ru-RU" dirty="0" smtClean="0"/>
              <a:t>герб Херсона</a:t>
            </a:r>
            <a:endParaRPr lang="ru-RU" dirty="0"/>
          </a:p>
        </p:txBody>
      </p:sp>
      <p:pic>
        <p:nvPicPr>
          <p:cNvPr id="45062" name="Picture 6" descr="C:\Users\Irina\Desktop\Coat_of_arms_of_Kherson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786314" y="3643314"/>
            <a:ext cx="1905000" cy="2428875"/>
          </a:xfrm>
          <a:prstGeom prst="rect">
            <a:avLst/>
          </a:prstGeom>
          <a:noFill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329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90490" y="188640"/>
            <a:ext cx="6368889" cy="977538"/>
          </a:xfrm>
        </p:spPr>
        <p:txBody>
          <a:bodyPr/>
          <a:lstStyle/>
          <a:p>
            <a:pPr indent="450215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  <a:buNone/>
            </a:pPr>
            <a:r>
              <a:rPr lang="uk-UA" dirty="0">
                <a:solidFill>
                  <a:srgbClr val="FFC000"/>
                </a:solidFill>
                <a:effectLst/>
                <a:latin typeface="Times New Roman"/>
                <a:ea typeface="Calibri"/>
                <a:cs typeface="Times New Roman"/>
              </a:rPr>
              <a:t>Прапор області</a:t>
            </a:r>
            <a:r>
              <a:rPr lang="ru-RU" sz="4800" dirty="0">
                <a:effectLst/>
                <a:latin typeface="Times New Roman"/>
                <a:ea typeface="Times New Roman"/>
                <a:cs typeface="Times New Roman"/>
              </a:rPr>
              <a:t/>
            </a:r>
            <a:br>
              <a:rPr lang="ru-RU" sz="4800" dirty="0">
                <a:effectLst/>
                <a:latin typeface="Times New Roman"/>
                <a:ea typeface="Times New Roman"/>
                <a:cs typeface="Times New Roman"/>
              </a:rPr>
            </a:br>
            <a:endParaRPr lang="ru-RU" dirty="0"/>
          </a:p>
        </p:txBody>
      </p:sp>
      <p:pic>
        <p:nvPicPr>
          <p:cNvPr id="39" name="Picture 6" descr="C:\Users\ТОЛЯ\Desktop\5555555555\ykryzorxark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17625" y="6053936"/>
            <a:ext cx="2898191" cy="804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6" descr="C:\Users\ТОЛЯ\Desktop\5555555555\ykryzorxark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2915816" y="6053936"/>
            <a:ext cx="3168353" cy="804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6" descr="C:\Users\ТОЛЯ\Desktop\5555555555\ykryzorxark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6084169" y="6053936"/>
            <a:ext cx="3059832" cy="804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535" y="4959533"/>
            <a:ext cx="6419344" cy="193679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 descr="Flag of Kherson Oblast.jpg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971">
            <a:off x="1746912" y="1379058"/>
            <a:ext cx="5772648" cy="37412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329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ТОЛЯ\Desktop\5555555555\ykryzorxark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 rot="5400000">
            <a:off x="-2456905" y="2421383"/>
            <a:ext cx="6857999" cy="2015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6" descr="C:\Users\ТОЛЯ\Desktop\5555555555\ykryzorxark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 rot="5400000" flipV="1">
            <a:off x="4711417" y="2456397"/>
            <a:ext cx="6857999" cy="1945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-99392"/>
            <a:ext cx="2664296" cy="2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286000" y="1425631"/>
            <a:ext cx="4572000" cy="4565865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15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</a:pPr>
            <a:r>
              <a:rPr lang="uk-UA" sz="20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Прапор </a:t>
            </a:r>
            <a:r>
              <a:rPr lang="uk-UA" sz="2000" b="1" u="sng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  <a:hlinkClick r:id="rId4" tooltip="Херсонська область"/>
              </a:rPr>
              <a:t>Херсонської області</a:t>
            </a:r>
            <a:r>
              <a:rPr lang="uk-UA" sz="2000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є символом, що відображає історію й традиції області. Затверджений рішенням Херсонської обласної </a:t>
            </a:r>
            <a:r>
              <a:rPr lang="uk-UA" sz="2000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ради</a:t>
            </a:r>
          </a:p>
          <a:p>
            <a:pPr indent="450215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</a:pPr>
            <a:r>
              <a:rPr lang="uk-UA" sz="2000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uk-UA" sz="2000" u="sng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  <a:hlinkClick r:id="rId5" tooltip="25 жовтня"/>
              </a:rPr>
              <a:t>25 жовтня</a:t>
            </a:r>
            <a:r>
              <a:rPr lang="uk-UA" sz="2000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uk-UA" sz="2000" u="sng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  <a:hlinkClick r:id="rId6" tooltip="2001"/>
              </a:rPr>
              <a:t>2001</a:t>
            </a:r>
            <a:r>
              <a:rPr lang="uk-UA" sz="2000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року.</a:t>
            </a:r>
            <a:endParaRPr lang="ru-RU" dirty="0">
              <a:solidFill>
                <a:srgbClr val="002060"/>
              </a:solidFill>
              <a:latin typeface="Times New Roman"/>
              <a:ea typeface="Times New Roman"/>
              <a:cs typeface="Times New Roman"/>
            </a:endParaRPr>
          </a:p>
          <a:p>
            <a:pPr indent="450215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</a:pPr>
            <a:r>
              <a:rPr lang="uk-UA" sz="2000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Прапор складається з трьох горизонтальних смуг: </a:t>
            </a:r>
            <a:r>
              <a:rPr lang="uk-UA" sz="2000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синьої, </a:t>
            </a:r>
            <a:r>
              <a:rPr lang="uk-UA" sz="2000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білої (яка удвічі </a:t>
            </a:r>
            <a:r>
              <a:rPr lang="uk-UA" sz="2000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ширша </a:t>
            </a:r>
            <a:r>
              <a:rPr lang="uk-UA" sz="2000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за </a:t>
            </a:r>
            <a:r>
              <a:rPr lang="uk-UA" sz="2000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інші) </a:t>
            </a:r>
            <a:r>
              <a:rPr lang="uk-UA" sz="2000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і </a:t>
            </a:r>
            <a:r>
              <a:rPr lang="uk-UA" sz="2000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синьої. </a:t>
            </a:r>
            <a:r>
              <a:rPr lang="uk-UA" sz="2000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На білу смугу в </a:t>
            </a:r>
            <a:r>
              <a:rPr lang="uk-UA" sz="2000" dirty="0" err="1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древковій</a:t>
            </a:r>
            <a:r>
              <a:rPr lang="uk-UA" sz="2000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частині </a:t>
            </a:r>
            <a:r>
              <a:rPr lang="uk-UA" sz="2000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полотнища накладений герб Херсонської області</a:t>
            </a:r>
            <a:r>
              <a:rPr lang="uk-UA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1600" dirty="0">
              <a:solidFill>
                <a:srgbClr val="002060"/>
              </a:solidFill>
              <a:latin typeface="Times New Roman"/>
              <a:ea typeface="Times New Roman"/>
              <a:cs typeface="Times New Roman"/>
            </a:endParaRPr>
          </a:p>
          <a:p>
            <a:pPr indent="450215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</a:pPr>
            <a:r>
              <a:rPr lang="uk-UA" dirty="0">
                <a:latin typeface="Times New Roman"/>
                <a:ea typeface="Calibri"/>
                <a:cs typeface="Times New Roman"/>
              </a:rPr>
              <a:t> </a:t>
            </a:r>
            <a:endParaRPr lang="ru-RU" sz="1600" dirty="0">
              <a:effectLst/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63181">
            <a:off x="6555082" y="264381"/>
            <a:ext cx="2396160" cy="2123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0432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Группа 20"/>
          <p:cNvGrpSpPr/>
          <p:nvPr/>
        </p:nvGrpSpPr>
        <p:grpSpPr>
          <a:xfrm>
            <a:off x="8334165" y="-3482"/>
            <a:ext cx="809835" cy="3536622"/>
            <a:chOff x="-6" y="1938"/>
            <a:chExt cx="1619677" cy="6856062"/>
          </a:xfrm>
        </p:grpSpPr>
        <p:pic>
          <p:nvPicPr>
            <p:cNvPr id="22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38"/>
              <a:ext cx="1619671" cy="1986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" y="1530243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" y="4581128"/>
              <a:ext cx="1619671" cy="2276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" y="3067207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6" name="Группа 25"/>
          <p:cNvGrpSpPr/>
          <p:nvPr/>
        </p:nvGrpSpPr>
        <p:grpSpPr>
          <a:xfrm>
            <a:off x="8334168" y="3321378"/>
            <a:ext cx="809835" cy="3536622"/>
            <a:chOff x="-6" y="1938"/>
            <a:chExt cx="1619677" cy="6856062"/>
          </a:xfrm>
        </p:grpSpPr>
        <p:pic>
          <p:nvPicPr>
            <p:cNvPr id="27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38"/>
              <a:ext cx="1619671" cy="1986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" y="1530243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" y="4581128"/>
              <a:ext cx="1619671" cy="2276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" y="3067207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3" descr="C:\Users\ТОЛЯ\Desktop\5555555555\5353207_353198be(1)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0" y="4411001"/>
            <a:ext cx="1872206" cy="244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83568" y="155035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 err="1">
                <a:solidFill>
                  <a:srgbClr val="0070C0"/>
                </a:solidFill>
              </a:rPr>
              <a:t>Площа</a:t>
            </a:r>
            <a:r>
              <a:rPr lang="ru-RU" sz="2000" dirty="0">
                <a:solidFill>
                  <a:srgbClr val="0070C0"/>
                </a:solidFill>
              </a:rPr>
              <a:t>:	28461 км² </a:t>
            </a:r>
            <a:r>
              <a:rPr lang="ru-RU" sz="2000" dirty="0" err="1">
                <a:solidFill>
                  <a:srgbClr val="0070C0"/>
                </a:solidFill>
              </a:rPr>
              <a:t>Обласний</a:t>
            </a:r>
            <a:r>
              <a:rPr lang="ru-RU" sz="2000" dirty="0">
                <a:solidFill>
                  <a:srgbClr val="0070C0"/>
                </a:solidFill>
              </a:rPr>
              <a:t> центр:	Херсон</a:t>
            </a:r>
          </a:p>
        </p:txBody>
      </p:sp>
      <p:pic>
        <p:nvPicPr>
          <p:cNvPr id="16" name="irc_mi" descr="http://sportforall.info/pic/map_bg.gif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21439"/>
            <a:ext cx="8226661" cy="57199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329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Группа 20"/>
          <p:cNvGrpSpPr/>
          <p:nvPr/>
        </p:nvGrpSpPr>
        <p:grpSpPr>
          <a:xfrm>
            <a:off x="8334165" y="-3482"/>
            <a:ext cx="809835" cy="3536622"/>
            <a:chOff x="-6" y="1938"/>
            <a:chExt cx="1619677" cy="6856062"/>
          </a:xfrm>
        </p:grpSpPr>
        <p:pic>
          <p:nvPicPr>
            <p:cNvPr id="22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38"/>
              <a:ext cx="1619671" cy="1986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" y="1530243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" y="4581128"/>
              <a:ext cx="1619671" cy="2276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" y="3067207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6" name="Группа 25"/>
          <p:cNvGrpSpPr/>
          <p:nvPr/>
        </p:nvGrpSpPr>
        <p:grpSpPr>
          <a:xfrm>
            <a:off x="8334168" y="3321378"/>
            <a:ext cx="809835" cy="3536622"/>
            <a:chOff x="-6" y="1938"/>
            <a:chExt cx="1619677" cy="6856062"/>
          </a:xfrm>
        </p:grpSpPr>
        <p:pic>
          <p:nvPicPr>
            <p:cNvPr id="27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38"/>
              <a:ext cx="1619671" cy="1986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" y="1530243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" y="4581128"/>
              <a:ext cx="1619671" cy="2276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" y="3067207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Прямоугольник 3"/>
          <p:cNvSpPr/>
          <p:nvPr/>
        </p:nvSpPr>
        <p:spPr>
          <a:xfrm>
            <a:off x="3428992" y="285728"/>
            <a:ext cx="4572000" cy="60016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err="1">
                <a:solidFill>
                  <a:srgbClr val="0070C0"/>
                </a:solidFill>
              </a:rPr>
              <a:t>Райони</a:t>
            </a:r>
            <a:r>
              <a:rPr lang="ru-RU" sz="2400" dirty="0">
                <a:solidFill>
                  <a:srgbClr val="0070C0"/>
                </a:solidFill>
              </a:rPr>
              <a:t>:	</a:t>
            </a:r>
            <a:r>
              <a:rPr lang="ru-RU" sz="2400" dirty="0" smtClean="0">
                <a:solidFill>
                  <a:srgbClr val="0070C0"/>
                </a:solidFill>
              </a:rPr>
              <a:t>18</a:t>
            </a:r>
          </a:p>
          <a:p>
            <a:endParaRPr lang="ru-RU" sz="2400" dirty="0">
              <a:solidFill>
                <a:srgbClr val="0070C0"/>
              </a:solidFill>
            </a:endParaRPr>
          </a:p>
          <a:p>
            <a:r>
              <a:rPr lang="ru-RU" sz="2400" dirty="0" err="1">
                <a:solidFill>
                  <a:srgbClr val="0070C0"/>
                </a:solidFill>
              </a:rPr>
              <a:t>Міста</a:t>
            </a:r>
            <a:r>
              <a:rPr lang="ru-RU" sz="2400" dirty="0">
                <a:solidFill>
                  <a:srgbClr val="0070C0"/>
                </a:solidFill>
              </a:rPr>
              <a:t>:</a:t>
            </a:r>
          </a:p>
          <a:p>
            <a:r>
              <a:rPr lang="ru-RU" sz="2400" dirty="0" err="1">
                <a:solidFill>
                  <a:srgbClr val="0070C0"/>
                </a:solidFill>
              </a:rPr>
              <a:t>обласного</a:t>
            </a:r>
            <a:r>
              <a:rPr lang="ru-RU" sz="2400" dirty="0">
                <a:solidFill>
                  <a:srgbClr val="0070C0"/>
                </a:solidFill>
              </a:rPr>
              <a:t> </a:t>
            </a:r>
            <a:r>
              <a:rPr lang="ru-RU" sz="2400" dirty="0" err="1">
                <a:solidFill>
                  <a:srgbClr val="0070C0"/>
                </a:solidFill>
              </a:rPr>
              <a:t>значення</a:t>
            </a:r>
            <a:r>
              <a:rPr lang="ru-RU" sz="2400" dirty="0">
                <a:solidFill>
                  <a:srgbClr val="0070C0"/>
                </a:solidFill>
              </a:rPr>
              <a:t>   </a:t>
            </a:r>
            <a:r>
              <a:rPr lang="ru-RU" sz="2400" dirty="0" smtClean="0">
                <a:solidFill>
                  <a:srgbClr val="0070C0"/>
                </a:solidFill>
              </a:rPr>
              <a:t>3</a:t>
            </a:r>
          </a:p>
          <a:p>
            <a:endParaRPr lang="ru-RU" sz="2400" dirty="0">
              <a:solidFill>
                <a:srgbClr val="0070C0"/>
              </a:solidFill>
            </a:endParaRPr>
          </a:p>
          <a:p>
            <a:r>
              <a:rPr lang="ru-RU" sz="2400" dirty="0">
                <a:solidFill>
                  <a:srgbClr val="0070C0"/>
                </a:solidFill>
              </a:rPr>
              <a:t>районного </a:t>
            </a:r>
            <a:r>
              <a:rPr lang="ru-RU" sz="2400" dirty="0" err="1">
                <a:solidFill>
                  <a:srgbClr val="0070C0"/>
                </a:solidFill>
              </a:rPr>
              <a:t>значення</a:t>
            </a:r>
            <a:r>
              <a:rPr lang="ru-RU" sz="2400" dirty="0">
                <a:solidFill>
                  <a:srgbClr val="0070C0"/>
                </a:solidFill>
              </a:rPr>
              <a:t>  6	</a:t>
            </a:r>
          </a:p>
          <a:p>
            <a:endParaRPr lang="ru-RU" sz="2400" dirty="0" smtClean="0">
              <a:solidFill>
                <a:srgbClr val="0070C0"/>
              </a:solidFill>
            </a:endParaRPr>
          </a:p>
          <a:p>
            <a:r>
              <a:rPr lang="ru-RU" sz="2400" dirty="0" err="1" smtClean="0">
                <a:solidFill>
                  <a:srgbClr val="0070C0"/>
                </a:solidFill>
              </a:rPr>
              <a:t>Райони</a:t>
            </a:r>
            <a:r>
              <a:rPr lang="ru-RU" sz="2400" dirty="0" smtClean="0">
                <a:solidFill>
                  <a:srgbClr val="0070C0"/>
                </a:solidFill>
              </a:rPr>
              <a:t> </a:t>
            </a:r>
            <a:r>
              <a:rPr lang="ru-RU" sz="2400" dirty="0">
                <a:solidFill>
                  <a:srgbClr val="0070C0"/>
                </a:solidFill>
              </a:rPr>
              <a:t>в </a:t>
            </a:r>
            <a:r>
              <a:rPr lang="ru-RU" sz="2400" dirty="0" err="1">
                <a:solidFill>
                  <a:srgbClr val="0070C0"/>
                </a:solidFill>
              </a:rPr>
              <a:t>містах</a:t>
            </a:r>
            <a:r>
              <a:rPr lang="ru-RU" sz="2400" dirty="0">
                <a:solidFill>
                  <a:srgbClr val="0070C0"/>
                </a:solidFill>
              </a:rPr>
              <a:t>:	3</a:t>
            </a:r>
            <a:endParaRPr lang="ru-RU" sz="2400" dirty="0" smtClean="0">
              <a:solidFill>
                <a:srgbClr val="0070C0"/>
              </a:solidFill>
            </a:endParaRPr>
          </a:p>
          <a:p>
            <a:endParaRPr lang="ru-RU" sz="2400" dirty="0">
              <a:solidFill>
                <a:srgbClr val="0070C0"/>
              </a:solidFill>
            </a:endParaRPr>
          </a:p>
          <a:p>
            <a:r>
              <a:rPr lang="ru-RU" sz="2400" dirty="0" err="1">
                <a:solidFill>
                  <a:srgbClr val="0070C0"/>
                </a:solidFill>
              </a:rPr>
              <a:t>Смт</a:t>
            </a:r>
            <a:r>
              <a:rPr lang="ru-RU" sz="2400" dirty="0">
                <a:solidFill>
                  <a:srgbClr val="0070C0"/>
                </a:solidFill>
              </a:rPr>
              <a:t>:	</a:t>
            </a:r>
            <a:r>
              <a:rPr lang="ru-RU" sz="2400" dirty="0" smtClean="0">
                <a:solidFill>
                  <a:srgbClr val="0070C0"/>
                </a:solidFill>
              </a:rPr>
              <a:t>31</a:t>
            </a:r>
          </a:p>
          <a:p>
            <a:endParaRPr lang="ru-RU" sz="2400" dirty="0">
              <a:solidFill>
                <a:srgbClr val="0070C0"/>
              </a:solidFill>
            </a:endParaRPr>
          </a:p>
          <a:p>
            <a:r>
              <a:rPr lang="ru-RU" sz="2400" dirty="0">
                <a:solidFill>
                  <a:srgbClr val="0070C0"/>
                </a:solidFill>
              </a:rPr>
              <a:t>Села:	</a:t>
            </a:r>
            <a:r>
              <a:rPr lang="ru-RU" sz="2400" dirty="0" smtClean="0">
                <a:solidFill>
                  <a:srgbClr val="0070C0"/>
                </a:solidFill>
              </a:rPr>
              <a:t>568</a:t>
            </a:r>
          </a:p>
          <a:p>
            <a:endParaRPr lang="ru-RU" sz="2400" dirty="0">
              <a:solidFill>
                <a:srgbClr val="0070C0"/>
              </a:solidFill>
            </a:endParaRPr>
          </a:p>
          <a:p>
            <a:r>
              <a:rPr lang="ru-RU" sz="2400" dirty="0" err="1">
                <a:solidFill>
                  <a:srgbClr val="0070C0"/>
                </a:solidFill>
              </a:rPr>
              <a:t>Загальна</a:t>
            </a:r>
            <a:r>
              <a:rPr lang="ru-RU" sz="2400" dirty="0">
                <a:solidFill>
                  <a:srgbClr val="0070C0"/>
                </a:solidFill>
              </a:rPr>
              <a:t> </a:t>
            </a:r>
            <a:r>
              <a:rPr lang="ru-RU" sz="2400" dirty="0" err="1">
                <a:solidFill>
                  <a:srgbClr val="0070C0"/>
                </a:solidFill>
              </a:rPr>
              <a:t>кількість</a:t>
            </a:r>
            <a:r>
              <a:rPr lang="ru-RU" sz="2400" dirty="0">
                <a:solidFill>
                  <a:srgbClr val="0070C0"/>
                </a:solidFill>
              </a:rPr>
              <a:t> </a:t>
            </a:r>
            <a:r>
              <a:rPr lang="ru-RU" sz="2400" dirty="0" err="1" smtClean="0">
                <a:solidFill>
                  <a:srgbClr val="0070C0"/>
                </a:solidFill>
              </a:rPr>
              <a:t>населення</a:t>
            </a:r>
            <a:r>
              <a:rPr lang="ru-RU" sz="2400" dirty="0" smtClean="0">
                <a:solidFill>
                  <a:srgbClr val="0070C0"/>
                </a:solidFill>
              </a:rPr>
              <a:t> </a:t>
            </a:r>
            <a:r>
              <a:rPr lang="ru-RU" sz="2400" dirty="0" err="1">
                <a:solidFill>
                  <a:srgbClr val="0070C0"/>
                </a:solidFill>
              </a:rPr>
              <a:t>області</a:t>
            </a:r>
            <a:r>
              <a:rPr lang="ru-RU" sz="2400" dirty="0">
                <a:solidFill>
                  <a:srgbClr val="0070C0"/>
                </a:solidFill>
              </a:rPr>
              <a:t> становить </a:t>
            </a:r>
            <a:endParaRPr lang="ru-RU" sz="2400" dirty="0" smtClean="0">
              <a:solidFill>
                <a:srgbClr val="0070C0"/>
              </a:solidFill>
            </a:endParaRPr>
          </a:p>
          <a:p>
            <a:r>
              <a:rPr lang="ru-RU" sz="2400" dirty="0" smtClean="0">
                <a:solidFill>
                  <a:srgbClr val="0070C0"/>
                </a:solidFill>
              </a:rPr>
              <a:t>1 </a:t>
            </a:r>
            <a:r>
              <a:rPr lang="ru-RU" sz="2400" dirty="0">
                <a:solidFill>
                  <a:srgbClr val="0070C0"/>
                </a:solidFill>
              </a:rPr>
              <a:t>076 147 (на 1.05.2013)</a:t>
            </a:r>
          </a:p>
        </p:txBody>
      </p:sp>
      <p:pic>
        <p:nvPicPr>
          <p:cNvPr id="1026" name="Picture 2" descr="D:\РАМОЧКИ\ВСТАВКИ\0_7c677_28f32b9d_L.jpg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8604"/>
            <a:ext cx="3086100" cy="59293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2329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Группа 20"/>
          <p:cNvGrpSpPr/>
          <p:nvPr/>
        </p:nvGrpSpPr>
        <p:grpSpPr>
          <a:xfrm>
            <a:off x="8334165" y="-3482"/>
            <a:ext cx="809835" cy="3536622"/>
            <a:chOff x="-6" y="1938"/>
            <a:chExt cx="1619677" cy="6856062"/>
          </a:xfrm>
        </p:grpSpPr>
        <p:pic>
          <p:nvPicPr>
            <p:cNvPr id="22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38"/>
              <a:ext cx="1619671" cy="1986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" y="1530243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" y="4581128"/>
              <a:ext cx="1619671" cy="2276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" y="3067207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6" name="Группа 25"/>
          <p:cNvGrpSpPr/>
          <p:nvPr/>
        </p:nvGrpSpPr>
        <p:grpSpPr>
          <a:xfrm>
            <a:off x="8334168" y="3321378"/>
            <a:ext cx="809835" cy="3536622"/>
            <a:chOff x="-6" y="1938"/>
            <a:chExt cx="1619677" cy="6856062"/>
          </a:xfrm>
        </p:grpSpPr>
        <p:pic>
          <p:nvPicPr>
            <p:cNvPr id="27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38"/>
              <a:ext cx="1619671" cy="1986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" y="1530243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" y="4581128"/>
              <a:ext cx="1619671" cy="2276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" y="3067207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2842571"/>
              </p:ext>
            </p:extLst>
          </p:nvPr>
        </p:nvGraphicFramePr>
        <p:xfrm>
          <a:off x="0" y="3"/>
          <a:ext cx="8226664" cy="68579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436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06972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05666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05666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911186"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№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Національність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Кількість осіб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Відсоток до загальної кількості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7784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800" b="1" u="sng" dirty="0" err="1">
                          <a:solidFill>
                            <a:srgbClr val="FF0000"/>
                          </a:solidFill>
                          <a:effectLst/>
                          <a:hlinkClick r:id="rId3" tooltip="Українці"/>
                        </a:rPr>
                        <a:t>Українці</a:t>
                      </a:r>
                      <a:endParaRPr lang="ru-RU" sz="1600" b="1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961 584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82,00 %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57784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800" b="1" u="sng" dirty="0" err="1">
                          <a:solidFill>
                            <a:srgbClr val="FF0000"/>
                          </a:solidFill>
                          <a:effectLst/>
                          <a:hlinkClick r:id="rId4" tooltip="Росіяни"/>
                        </a:rPr>
                        <a:t>Росіяни</a:t>
                      </a:r>
                      <a:endParaRPr lang="ru-RU" sz="1600" b="1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165 211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14,09 %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57784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800" b="1" u="sng" dirty="0" err="1">
                          <a:solidFill>
                            <a:srgbClr val="FF0000"/>
                          </a:solidFill>
                          <a:effectLst/>
                          <a:hlinkClick r:id="rId5" tooltip="Білоруси"/>
                        </a:rPr>
                        <a:t>Білоруси</a:t>
                      </a:r>
                      <a:endParaRPr lang="ru-RU" sz="1600" b="1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8 186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0,70 %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57784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800" b="1" u="sng" dirty="0" err="1">
                          <a:solidFill>
                            <a:srgbClr val="FF0000"/>
                          </a:solidFill>
                          <a:effectLst/>
                          <a:hlinkClick r:id="rId6" tooltip="Татари"/>
                        </a:rPr>
                        <a:t>Татари</a:t>
                      </a:r>
                      <a:endParaRPr lang="ru-RU" sz="1600" b="1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5 353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0,46 %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57784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800" b="1" u="sng" dirty="0" err="1">
                          <a:solidFill>
                            <a:srgbClr val="FF0000"/>
                          </a:solidFill>
                          <a:effectLst/>
                          <a:hlinkClick r:id="rId7" tooltip="Вірмени"/>
                        </a:rPr>
                        <a:t>Вірмени</a:t>
                      </a:r>
                      <a:endParaRPr lang="ru-RU" sz="1600" b="1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4 548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0,39 %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57784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6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800" b="1" u="sng" dirty="0" err="1">
                          <a:solidFill>
                            <a:srgbClr val="FF0000"/>
                          </a:solidFill>
                          <a:effectLst/>
                          <a:hlinkClick r:id="rId8" tooltip="Молдавани"/>
                        </a:rPr>
                        <a:t>Молдавани</a:t>
                      </a:r>
                      <a:endParaRPr lang="ru-RU" sz="1600" b="1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4 179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0,36 %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57784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7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800" b="1" u="sng" dirty="0">
                          <a:solidFill>
                            <a:srgbClr val="FF0000"/>
                          </a:solidFill>
                          <a:effectLst/>
                          <a:hlinkClick r:id="rId9" tooltip="Турки"/>
                        </a:rPr>
                        <a:t>Турки</a:t>
                      </a:r>
                      <a:endParaRPr lang="ru-RU" sz="1600" b="1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3 736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0,32 %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911186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8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800" b="1" u="sng" dirty="0" err="1">
                          <a:solidFill>
                            <a:srgbClr val="FF0000"/>
                          </a:solidFill>
                          <a:effectLst/>
                          <a:hlinkClick r:id="rId10" tooltip="Кримські татари"/>
                        </a:rPr>
                        <a:t>Кримські</a:t>
                      </a:r>
                      <a:r>
                        <a:rPr lang="ru-RU" sz="1800" b="1" u="sng" dirty="0">
                          <a:solidFill>
                            <a:srgbClr val="FF0000"/>
                          </a:solidFill>
                          <a:effectLst/>
                          <a:hlinkClick r:id="rId10" tooltip="Кримські татари"/>
                        </a:rPr>
                        <a:t> </a:t>
                      </a:r>
                      <a:r>
                        <a:rPr lang="ru-RU" sz="1800" b="1" u="sng" dirty="0" err="1">
                          <a:solidFill>
                            <a:srgbClr val="FF0000"/>
                          </a:solidFill>
                          <a:effectLst/>
                          <a:hlinkClick r:id="rId10" tooltip="Кримські татари"/>
                        </a:rPr>
                        <a:t>татари</a:t>
                      </a:r>
                      <a:endParaRPr lang="ru-RU" sz="1600" b="1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2 072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0,18 %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57784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9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800" b="1" u="sng" dirty="0" err="1">
                          <a:solidFill>
                            <a:srgbClr val="FF0000"/>
                          </a:solidFill>
                          <a:effectLst/>
                          <a:hlinkClick r:id="rId11" tooltip="Цигани"/>
                        </a:rPr>
                        <a:t>Цигани</a:t>
                      </a:r>
                      <a:endParaRPr lang="ru-RU" sz="1600" b="1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1 752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0,15 %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457784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800" b="1" u="sng" dirty="0" err="1">
                          <a:solidFill>
                            <a:srgbClr val="FF0000"/>
                          </a:solidFill>
                          <a:effectLst/>
                          <a:hlinkClick r:id="rId12" tooltip="Євреї"/>
                        </a:rPr>
                        <a:t>Євреї</a:t>
                      </a:r>
                      <a:endParaRPr lang="ru-RU" sz="1600" b="1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1 732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0,15 %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457784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11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Інші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14 336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1,22 %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457784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Разом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1 172 689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100 %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329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3391" y="20786"/>
            <a:ext cx="6800937" cy="977538"/>
          </a:xfrm>
        </p:spPr>
        <p:txBody>
          <a:bodyPr/>
          <a:lstStyle/>
          <a:p>
            <a:pPr marL="182880" indent="0" algn="ctr">
              <a:buNone/>
            </a:pPr>
            <a:r>
              <a:rPr lang="uk-UA" sz="2800" u="sng" dirty="0" smtClean="0">
                <a:effectLst/>
                <a:latin typeface="Times New Roman"/>
                <a:ea typeface="Times New Roman"/>
              </a:rPr>
              <a:t>Друга зупинка  </a:t>
            </a:r>
            <a:br>
              <a:rPr lang="uk-UA" sz="2800" u="sng" dirty="0" smtClean="0">
                <a:effectLst/>
                <a:latin typeface="Times New Roman"/>
                <a:ea typeface="Times New Roman"/>
              </a:rPr>
            </a:br>
            <a:r>
              <a:rPr lang="uk-UA" sz="2800" u="sng" dirty="0" smtClean="0">
                <a:solidFill>
                  <a:srgbClr val="00B050"/>
                </a:solidFill>
                <a:effectLst/>
                <a:latin typeface="Times New Roman"/>
                <a:ea typeface="Times New Roman"/>
              </a:rPr>
              <a:t>«</a:t>
            </a:r>
            <a:r>
              <a:rPr lang="uk-UA" sz="2800" u="sng" dirty="0">
                <a:solidFill>
                  <a:srgbClr val="00B050"/>
                </a:solidFill>
                <a:effectLst/>
                <a:latin typeface="Times New Roman"/>
                <a:ea typeface="Times New Roman"/>
              </a:rPr>
              <a:t>Визначні місця </a:t>
            </a:r>
            <a:r>
              <a:rPr lang="uk-UA" sz="2800" u="sng" dirty="0" smtClean="0">
                <a:solidFill>
                  <a:srgbClr val="00B050"/>
                </a:solidFill>
                <a:effectLst/>
                <a:latin typeface="Times New Roman"/>
                <a:ea typeface="Times New Roman"/>
              </a:rPr>
              <a:t>Херсонщини»</a:t>
            </a:r>
            <a:endParaRPr lang="ru-RU" sz="2800" dirty="0">
              <a:solidFill>
                <a:srgbClr val="00B050"/>
              </a:solidFill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0" y="1738"/>
            <a:ext cx="720080" cy="3499270"/>
            <a:chOff x="-31259" y="0"/>
            <a:chExt cx="1722939" cy="6830624"/>
          </a:xfrm>
        </p:grpSpPr>
        <p:pic>
          <p:nvPicPr>
            <p:cNvPr id="15" name="Picture 2" descr="C:\Users\ТОЛЯ\Desktop\5555555555\stock-vector-vector-illustration-of-ukrainian-national-pattern-ornament-eps-105031679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546" b="8855"/>
            <a:stretch/>
          </p:blipFill>
          <p:spPr bwMode="auto">
            <a:xfrm rot="5400000">
              <a:off x="-308225" y="276968"/>
              <a:ext cx="2276874" cy="17229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2" descr="C:\Users\ТОЛЯ\Desktop\5555555555\stock-vector-vector-illustration-of-ukrainian-national-pattern-ornament-eps-105031679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546" b="8855"/>
            <a:stretch/>
          </p:blipFill>
          <p:spPr bwMode="auto">
            <a:xfrm rot="5400000">
              <a:off x="-308226" y="2553843"/>
              <a:ext cx="2276874" cy="17229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2" descr="C:\Users\ТОЛЯ\Desktop\5555555555\stock-vector-vector-illustration-of-ukrainian-national-pattern-ornament-eps-105031679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546" b="8855"/>
            <a:stretch/>
          </p:blipFill>
          <p:spPr bwMode="auto">
            <a:xfrm rot="5400000">
              <a:off x="-308227" y="4830718"/>
              <a:ext cx="2276874" cy="17229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8" name="Группа 17"/>
          <p:cNvGrpSpPr/>
          <p:nvPr/>
        </p:nvGrpSpPr>
        <p:grpSpPr>
          <a:xfrm>
            <a:off x="3311" y="3501008"/>
            <a:ext cx="720080" cy="3356992"/>
            <a:chOff x="-31259" y="0"/>
            <a:chExt cx="1722939" cy="6830624"/>
          </a:xfrm>
        </p:grpSpPr>
        <p:pic>
          <p:nvPicPr>
            <p:cNvPr id="19" name="Picture 2" descr="C:\Users\ТОЛЯ\Desktop\5555555555\stock-vector-vector-illustration-of-ukrainian-national-pattern-ornament-eps-105031679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546" b="8855"/>
            <a:stretch/>
          </p:blipFill>
          <p:spPr bwMode="auto">
            <a:xfrm rot="5400000">
              <a:off x="-308225" y="276968"/>
              <a:ext cx="2276874" cy="17229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2" descr="C:\Users\ТОЛЯ\Desktop\5555555555\stock-vector-vector-illustration-of-ukrainian-national-pattern-ornament-eps-105031679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546" b="8855"/>
            <a:stretch/>
          </p:blipFill>
          <p:spPr bwMode="auto">
            <a:xfrm rot="5400000">
              <a:off x="-308226" y="2553843"/>
              <a:ext cx="2276874" cy="17229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2" descr="C:\Users\ТОЛЯ\Desktop\5555555555\stock-vector-vector-illustration-of-ukrainian-national-pattern-ornament-eps-105031679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546" b="8855"/>
            <a:stretch/>
          </p:blipFill>
          <p:spPr bwMode="auto">
            <a:xfrm rot="5400000">
              <a:off x="-308227" y="4830718"/>
              <a:ext cx="2276874" cy="17229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50" name="Picture 2" descr="C:\Users\ТОЛЯ\Desktop\5555555555\ukraine-mai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-232261"/>
            <a:ext cx="2605915" cy="261112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28662" y="1000108"/>
            <a:ext cx="65726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err="1">
                <a:solidFill>
                  <a:srgbClr val="FF0000"/>
                </a:solidFill>
              </a:rPr>
              <a:t>Біосферний</a:t>
            </a:r>
            <a:r>
              <a:rPr lang="ru-RU" sz="2800" dirty="0">
                <a:solidFill>
                  <a:srgbClr val="FF0000"/>
                </a:solidFill>
              </a:rPr>
              <a:t> </a:t>
            </a:r>
            <a:r>
              <a:rPr lang="ru-RU" sz="2800" dirty="0" err="1">
                <a:solidFill>
                  <a:srgbClr val="FF0000"/>
                </a:solidFill>
              </a:rPr>
              <a:t>заповідник</a:t>
            </a:r>
            <a:r>
              <a:rPr lang="ru-RU" sz="2800" dirty="0">
                <a:solidFill>
                  <a:srgbClr val="FF0000"/>
                </a:solidFill>
              </a:rPr>
              <a:t> "</a:t>
            </a:r>
            <a:r>
              <a:rPr lang="ru-RU" sz="2800" dirty="0" err="1">
                <a:solidFill>
                  <a:srgbClr val="FF0000"/>
                </a:solidFill>
              </a:rPr>
              <a:t>Асканія</a:t>
            </a:r>
            <a:r>
              <a:rPr lang="ru-RU" sz="2800" dirty="0">
                <a:solidFill>
                  <a:srgbClr val="FF0000"/>
                </a:solidFill>
              </a:rPr>
              <a:t> Нова"</a:t>
            </a:r>
          </a:p>
        </p:txBody>
      </p:sp>
      <p:pic>
        <p:nvPicPr>
          <p:cNvPr id="4" name="Picture 2" descr="C:\Users\Irina\Desktop\askaniya-nova-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57224" y="1643050"/>
            <a:ext cx="8072494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2329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3391" y="20786"/>
            <a:ext cx="7063319" cy="1336512"/>
          </a:xfrm>
        </p:spPr>
        <p:txBody>
          <a:bodyPr/>
          <a:lstStyle/>
          <a:p>
            <a:pPr indent="450215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ru-RU" sz="4000" dirty="0">
                <a:solidFill>
                  <a:srgbClr val="FF0000"/>
                </a:solidFill>
                <a:effectLst/>
                <a:latin typeface="Times New Roman"/>
                <a:ea typeface="Times New Roman"/>
                <a:cs typeface="Times New Roman"/>
              </a:rPr>
              <a:t>«Легендарна тачанка» </a:t>
            </a:r>
            <a:r>
              <a:rPr lang="ru-RU" sz="3200" dirty="0">
                <a:solidFill>
                  <a:srgbClr val="00B050"/>
                </a:solidFill>
                <a:effectLst/>
                <a:latin typeface="Times New Roman"/>
                <a:ea typeface="Times New Roman"/>
                <a:cs typeface="Times New Roman"/>
              </a:rPr>
              <a:t/>
            </a:r>
            <a:br>
              <a:rPr lang="ru-RU" sz="3200" dirty="0">
                <a:solidFill>
                  <a:srgbClr val="00B050"/>
                </a:solidFill>
                <a:effectLst/>
                <a:latin typeface="Times New Roman"/>
                <a:ea typeface="Times New Roman"/>
                <a:cs typeface="Times New Roman"/>
              </a:rPr>
            </a:br>
            <a:endParaRPr lang="ru-RU" sz="3600" dirty="0">
              <a:solidFill>
                <a:srgbClr val="00B050"/>
              </a:solidFill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0" y="1738"/>
            <a:ext cx="720080" cy="3499270"/>
            <a:chOff x="-31259" y="0"/>
            <a:chExt cx="1722939" cy="6830624"/>
          </a:xfrm>
        </p:grpSpPr>
        <p:pic>
          <p:nvPicPr>
            <p:cNvPr id="15" name="Picture 2" descr="C:\Users\ТОЛЯ\Desktop\5555555555\stock-vector-vector-illustration-of-ukrainian-national-pattern-ornament-eps-105031679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546" b="8855"/>
            <a:stretch/>
          </p:blipFill>
          <p:spPr bwMode="auto">
            <a:xfrm rot="5400000">
              <a:off x="-308225" y="276968"/>
              <a:ext cx="2276874" cy="17229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2" descr="C:\Users\ТОЛЯ\Desktop\5555555555\stock-vector-vector-illustration-of-ukrainian-national-pattern-ornament-eps-105031679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546" b="8855"/>
            <a:stretch/>
          </p:blipFill>
          <p:spPr bwMode="auto">
            <a:xfrm rot="5400000">
              <a:off x="-308226" y="2553843"/>
              <a:ext cx="2276874" cy="17229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2" descr="C:\Users\ТОЛЯ\Desktop\5555555555\stock-vector-vector-illustration-of-ukrainian-national-pattern-ornament-eps-105031679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546" b="8855"/>
            <a:stretch/>
          </p:blipFill>
          <p:spPr bwMode="auto">
            <a:xfrm rot="5400000">
              <a:off x="-308227" y="4830718"/>
              <a:ext cx="2276874" cy="17229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8" name="Группа 17"/>
          <p:cNvGrpSpPr/>
          <p:nvPr/>
        </p:nvGrpSpPr>
        <p:grpSpPr>
          <a:xfrm>
            <a:off x="3311" y="3501008"/>
            <a:ext cx="720080" cy="3356992"/>
            <a:chOff x="-31259" y="0"/>
            <a:chExt cx="1722939" cy="6830624"/>
          </a:xfrm>
        </p:grpSpPr>
        <p:pic>
          <p:nvPicPr>
            <p:cNvPr id="19" name="Picture 2" descr="C:\Users\ТОЛЯ\Desktop\5555555555\stock-vector-vector-illustration-of-ukrainian-national-pattern-ornament-eps-105031679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546" b="8855"/>
            <a:stretch/>
          </p:blipFill>
          <p:spPr bwMode="auto">
            <a:xfrm rot="5400000">
              <a:off x="-308225" y="276968"/>
              <a:ext cx="2276874" cy="17229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2" descr="C:\Users\ТОЛЯ\Desktop\5555555555\stock-vector-vector-illustration-of-ukrainian-national-pattern-ornament-eps-105031679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546" b="8855"/>
            <a:stretch/>
          </p:blipFill>
          <p:spPr bwMode="auto">
            <a:xfrm rot="5400000">
              <a:off x="-308226" y="2553843"/>
              <a:ext cx="2276874" cy="17229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2" descr="C:\Users\ТОЛЯ\Desktop\5555555555\stock-vector-vector-illustration-of-ukrainian-national-pattern-ornament-eps-105031679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546" b="8855"/>
            <a:stretch/>
          </p:blipFill>
          <p:spPr bwMode="auto">
            <a:xfrm rot="5400000">
              <a:off x="-308227" y="4830718"/>
              <a:ext cx="2276874" cy="17229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50" name="Picture 2" descr="C:\Users\ТОЛЯ\Desktop\5555555555\ukraine-mai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-232261"/>
            <a:ext cx="2605915" cy="261112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 descr="http://svoimirykami.at.ua/_fr/0/7832541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390" y="1340768"/>
            <a:ext cx="8097081" cy="55172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329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3391" y="20786"/>
            <a:ext cx="6368889" cy="977538"/>
          </a:xfrm>
        </p:spPr>
        <p:txBody>
          <a:bodyPr/>
          <a:lstStyle/>
          <a:p>
            <a:pPr indent="450215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ru-RU" sz="2800" dirty="0" err="1">
                <a:solidFill>
                  <a:srgbClr val="FF0000"/>
                </a:solidFill>
                <a:effectLst/>
                <a:latin typeface="Times New Roman"/>
                <a:ea typeface="Times New Roman"/>
                <a:cs typeface="Times New Roman"/>
              </a:rPr>
              <a:t>Свято-Катериненський</a:t>
            </a:r>
            <a:r>
              <a:rPr lang="ru-RU" sz="2800" dirty="0">
                <a:solidFill>
                  <a:srgbClr val="FF0000"/>
                </a:solidFill>
                <a:effectLst/>
                <a:latin typeface="Times New Roman"/>
                <a:ea typeface="Times New Roman"/>
                <a:cs typeface="Times New Roman"/>
              </a:rPr>
              <a:t> собор та пантеон </a:t>
            </a:r>
            <a:r>
              <a:rPr lang="ru-RU" sz="2800" dirty="0" err="1">
                <a:solidFill>
                  <a:srgbClr val="FF0000"/>
                </a:solidFill>
                <a:effectLst/>
                <a:latin typeface="Times New Roman"/>
                <a:ea typeface="Times New Roman"/>
                <a:cs typeface="Times New Roman"/>
              </a:rPr>
              <a:t>Херсонської</a:t>
            </a:r>
            <a:r>
              <a:rPr lang="ru-RU" sz="2800" dirty="0">
                <a:solidFill>
                  <a:srgbClr val="FF0000"/>
                </a:solidFill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  <a:effectLst/>
                <a:latin typeface="Times New Roman"/>
                <a:ea typeface="Times New Roman"/>
                <a:cs typeface="Times New Roman"/>
              </a:rPr>
              <a:t>фортеці</a:t>
            </a:r>
            <a:r>
              <a:rPr lang="ru-RU" sz="2800" dirty="0">
                <a:solidFill>
                  <a:srgbClr val="FF0000"/>
                </a:solidFill>
                <a:effectLst/>
                <a:latin typeface="Times New Roman"/>
                <a:ea typeface="Times New Roman"/>
                <a:cs typeface="Times New Roman"/>
              </a:rPr>
              <a:t>.</a:t>
            </a:r>
            <a:r>
              <a:rPr lang="ru-RU" sz="2400" dirty="0">
                <a:solidFill>
                  <a:srgbClr val="00B050"/>
                </a:solidFill>
                <a:effectLst/>
                <a:latin typeface="Times New Roman"/>
                <a:ea typeface="Times New Roman"/>
                <a:cs typeface="Times New Roman"/>
              </a:rPr>
              <a:t/>
            </a:r>
            <a:br>
              <a:rPr lang="ru-RU" sz="2400" dirty="0">
                <a:solidFill>
                  <a:srgbClr val="00B050"/>
                </a:solidFill>
                <a:effectLst/>
                <a:latin typeface="Times New Roman"/>
                <a:ea typeface="Times New Roman"/>
                <a:cs typeface="Times New Roman"/>
              </a:rPr>
            </a:br>
            <a:endParaRPr lang="ru-RU" sz="2800" dirty="0">
              <a:solidFill>
                <a:srgbClr val="00B050"/>
              </a:solidFill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0" y="1738"/>
            <a:ext cx="720080" cy="3499270"/>
            <a:chOff x="-31259" y="0"/>
            <a:chExt cx="1722939" cy="6830624"/>
          </a:xfrm>
        </p:grpSpPr>
        <p:pic>
          <p:nvPicPr>
            <p:cNvPr id="15" name="Picture 2" descr="C:\Users\ТОЛЯ\Desktop\5555555555\stock-vector-vector-illustration-of-ukrainian-national-pattern-ornament-eps-105031679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546" b="8855"/>
            <a:stretch/>
          </p:blipFill>
          <p:spPr bwMode="auto">
            <a:xfrm rot="5400000">
              <a:off x="-308225" y="276968"/>
              <a:ext cx="2276874" cy="17229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2" descr="C:\Users\ТОЛЯ\Desktop\5555555555\stock-vector-vector-illustration-of-ukrainian-national-pattern-ornament-eps-105031679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546" b="8855"/>
            <a:stretch/>
          </p:blipFill>
          <p:spPr bwMode="auto">
            <a:xfrm rot="5400000">
              <a:off x="-308226" y="2553843"/>
              <a:ext cx="2276874" cy="17229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2" descr="C:\Users\ТОЛЯ\Desktop\5555555555\stock-vector-vector-illustration-of-ukrainian-national-pattern-ornament-eps-105031679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546" b="8855"/>
            <a:stretch/>
          </p:blipFill>
          <p:spPr bwMode="auto">
            <a:xfrm rot="5400000">
              <a:off x="-308227" y="4830718"/>
              <a:ext cx="2276874" cy="17229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8" name="Группа 17"/>
          <p:cNvGrpSpPr/>
          <p:nvPr/>
        </p:nvGrpSpPr>
        <p:grpSpPr>
          <a:xfrm>
            <a:off x="3311" y="3501008"/>
            <a:ext cx="720080" cy="3356992"/>
            <a:chOff x="-31259" y="0"/>
            <a:chExt cx="1722939" cy="6830624"/>
          </a:xfrm>
        </p:grpSpPr>
        <p:pic>
          <p:nvPicPr>
            <p:cNvPr id="19" name="Picture 2" descr="C:\Users\ТОЛЯ\Desktop\5555555555\stock-vector-vector-illustration-of-ukrainian-national-pattern-ornament-eps-105031679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546" b="8855"/>
            <a:stretch/>
          </p:blipFill>
          <p:spPr bwMode="auto">
            <a:xfrm rot="5400000">
              <a:off x="-308225" y="276968"/>
              <a:ext cx="2276874" cy="17229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2" descr="C:\Users\ТОЛЯ\Desktop\5555555555\stock-vector-vector-illustration-of-ukrainian-national-pattern-ornament-eps-105031679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546" b="8855"/>
            <a:stretch/>
          </p:blipFill>
          <p:spPr bwMode="auto">
            <a:xfrm rot="5400000">
              <a:off x="-308226" y="2553843"/>
              <a:ext cx="2276874" cy="17229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2" descr="C:\Users\ТОЛЯ\Desktop\5555555555\stock-vector-vector-illustration-of-ukrainian-national-pattern-ornament-eps-105031679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546" b="8855"/>
            <a:stretch/>
          </p:blipFill>
          <p:spPr bwMode="auto">
            <a:xfrm rot="5400000">
              <a:off x="-308227" y="4830718"/>
              <a:ext cx="2276874" cy="17229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50" name="Picture 2" descr="C:\Users\ТОЛЯ\Desktop\5555555555\ukraine-mai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-232261"/>
            <a:ext cx="2605915" cy="261112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 descr="http://im4-tub-ua.yandex.net/i?id=115442230-51-73&amp;n=21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391" y="1268760"/>
            <a:ext cx="8313105" cy="55892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329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142852"/>
            <a:ext cx="8391210" cy="1175966"/>
          </a:xfrm>
        </p:spPr>
        <p:txBody>
          <a:bodyPr/>
          <a:lstStyle/>
          <a:p>
            <a:pPr indent="450215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ru-RU" sz="3200" dirty="0" err="1">
                <a:solidFill>
                  <a:srgbClr val="FF0000"/>
                </a:solidFill>
                <a:effectLst/>
                <a:latin typeface="Segoe Script" pitchFamily="34" charset="0"/>
                <a:ea typeface="Times New Roman"/>
                <a:cs typeface="Times New Roman"/>
              </a:rPr>
              <a:t>Херсонський</a:t>
            </a:r>
            <a:r>
              <a:rPr lang="ru-RU" sz="3200" dirty="0">
                <a:solidFill>
                  <a:srgbClr val="FF0000"/>
                </a:solidFill>
                <a:effectLst/>
                <a:latin typeface="Segoe Script" pitchFamily="34" charset="0"/>
                <a:ea typeface="Times New Roman"/>
                <a:cs typeface="Times New Roman"/>
              </a:rPr>
              <a:t> </a:t>
            </a:r>
            <a:r>
              <a:rPr lang="ru-RU" sz="3200" dirty="0" err="1">
                <a:solidFill>
                  <a:srgbClr val="FF0000"/>
                </a:solidFill>
                <a:effectLst/>
                <a:latin typeface="Segoe Script" pitchFamily="34" charset="0"/>
                <a:ea typeface="Times New Roman"/>
                <a:cs typeface="Times New Roman"/>
              </a:rPr>
              <a:t>художній</a:t>
            </a:r>
            <a:r>
              <a:rPr lang="ru-RU" sz="3200" dirty="0">
                <a:solidFill>
                  <a:srgbClr val="FF0000"/>
                </a:solidFill>
                <a:effectLst/>
                <a:latin typeface="Segoe Script" pitchFamily="34" charset="0"/>
                <a:ea typeface="Times New Roman"/>
                <a:cs typeface="Times New Roman"/>
              </a:rPr>
              <a:t> музей </a:t>
            </a:r>
            <a:r>
              <a:rPr lang="ru-RU" sz="3200" dirty="0" err="1">
                <a:solidFill>
                  <a:srgbClr val="FF0000"/>
                </a:solidFill>
                <a:effectLst/>
                <a:latin typeface="Segoe Script" pitchFamily="34" charset="0"/>
                <a:ea typeface="Times New Roman"/>
                <a:cs typeface="Times New Roman"/>
              </a:rPr>
              <a:t>iмені</a:t>
            </a:r>
            <a:r>
              <a:rPr lang="ru-RU" sz="3200" dirty="0">
                <a:solidFill>
                  <a:srgbClr val="FF0000"/>
                </a:solidFill>
                <a:effectLst/>
                <a:latin typeface="Segoe Script" pitchFamily="34" charset="0"/>
                <a:ea typeface="Times New Roman"/>
                <a:cs typeface="Times New Roman"/>
              </a:rPr>
              <a:t> </a:t>
            </a:r>
            <a:r>
              <a:rPr lang="ru-RU" sz="3200" dirty="0" err="1" smtClean="0">
                <a:solidFill>
                  <a:srgbClr val="FF0000"/>
                </a:solidFill>
                <a:effectLst/>
                <a:latin typeface="Segoe Script" pitchFamily="34" charset="0"/>
                <a:ea typeface="Times New Roman"/>
                <a:cs typeface="Times New Roman"/>
              </a:rPr>
              <a:t>Олексія</a:t>
            </a:r>
            <a:r>
              <a:rPr lang="ru-RU" sz="3200" dirty="0">
                <a:solidFill>
                  <a:srgbClr val="FF0000"/>
                </a:solidFill>
                <a:effectLst/>
                <a:latin typeface="Segoe Script" pitchFamily="34" charset="0"/>
                <a:ea typeface="Times New Roman"/>
                <a:cs typeface="Times New Roman"/>
              </a:rPr>
              <a:t> </a:t>
            </a:r>
            <a:r>
              <a:rPr lang="ru-RU" sz="3200" dirty="0" err="1" smtClean="0">
                <a:solidFill>
                  <a:srgbClr val="FF0000"/>
                </a:solidFill>
                <a:effectLst/>
                <a:latin typeface="Segoe Script" pitchFamily="34" charset="0"/>
                <a:ea typeface="Times New Roman"/>
                <a:cs typeface="Times New Roman"/>
              </a:rPr>
              <a:t>Шовкуненка</a:t>
            </a:r>
            <a:r>
              <a:rPr lang="ru-RU" sz="3200" dirty="0">
                <a:solidFill>
                  <a:srgbClr val="FF0000"/>
                </a:solidFill>
                <a:effectLst/>
                <a:latin typeface="Segoe Script" pitchFamily="34" charset="0"/>
                <a:ea typeface="Times New Roman"/>
                <a:cs typeface="Times New Roman"/>
              </a:rPr>
              <a:t> </a:t>
            </a:r>
            <a:r>
              <a:rPr lang="ru-RU" sz="2800" dirty="0">
                <a:solidFill>
                  <a:srgbClr val="FF0000"/>
                </a:solidFill>
                <a:effectLst/>
                <a:latin typeface="Times New Roman"/>
                <a:ea typeface="Times New Roman"/>
                <a:cs typeface="Times New Roman"/>
              </a:rPr>
              <a:t/>
            </a:r>
            <a:br>
              <a:rPr lang="ru-RU" sz="2800" dirty="0">
                <a:solidFill>
                  <a:srgbClr val="FF0000"/>
                </a:solidFill>
                <a:effectLst/>
                <a:latin typeface="Times New Roman"/>
                <a:ea typeface="Times New Roman"/>
                <a:cs typeface="Times New Roman"/>
              </a:rPr>
            </a:br>
            <a:r>
              <a:rPr lang="uk-UA" dirty="0">
                <a:solidFill>
                  <a:srgbClr val="FF0000"/>
                </a:solidFill>
                <a:effectLst/>
                <a:latin typeface="Times New Roman"/>
                <a:ea typeface="Times New Roman"/>
                <a:cs typeface="Times New Roman"/>
              </a:rPr>
              <a:t> </a:t>
            </a:r>
            <a:r>
              <a:rPr lang="ru-RU" sz="4800" dirty="0">
                <a:solidFill>
                  <a:srgbClr val="FF0000"/>
                </a:solidFill>
                <a:effectLst/>
                <a:latin typeface="Times New Roman"/>
                <a:ea typeface="Times New Roman"/>
                <a:cs typeface="Times New Roman"/>
              </a:rPr>
              <a:t/>
            </a:r>
            <a:br>
              <a:rPr lang="ru-RU" sz="4800" dirty="0">
                <a:solidFill>
                  <a:srgbClr val="FF0000"/>
                </a:solidFill>
                <a:effectLst/>
                <a:latin typeface="Times New Roman"/>
                <a:ea typeface="Times New Roman"/>
                <a:cs typeface="Times New Roman"/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grpSp>
        <p:nvGrpSpPr>
          <p:cNvPr id="14" name="Группа 13"/>
          <p:cNvGrpSpPr/>
          <p:nvPr/>
        </p:nvGrpSpPr>
        <p:grpSpPr>
          <a:xfrm rot="16200000">
            <a:off x="2160240" y="3942182"/>
            <a:ext cx="755577" cy="5076058"/>
            <a:chOff x="-1" y="0"/>
            <a:chExt cx="1671378" cy="6885713"/>
          </a:xfrm>
        </p:grpSpPr>
        <p:pic>
          <p:nvPicPr>
            <p:cNvPr id="15" name="Picture 5" descr="C:\Users\ТОЛЯ\Desktop\5555555555\22ab11e336c5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-986823" y="986823"/>
              <a:ext cx="3645024" cy="16713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5" descr="C:\Users\ТОЛЯ\Desktop\5555555555\22ab11e336c5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-986824" y="4227512"/>
              <a:ext cx="3645024" cy="16713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7" name="Группа 16"/>
          <p:cNvGrpSpPr/>
          <p:nvPr/>
        </p:nvGrpSpPr>
        <p:grpSpPr>
          <a:xfrm rot="16200000">
            <a:off x="6228183" y="3962976"/>
            <a:ext cx="755577" cy="5076058"/>
            <a:chOff x="-1" y="0"/>
            <a:chExt cx="1671378" cy="6885713"/>
          </a:xfrm>
        </p:grpSpPr>
        <p:pic>
          <p:nvPicPr>
            <p:cNvPr id="18" name="Picture 5" descr="C:\Users\ТОЛЯ\Desktop\5555555555\22ab11e336c5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-986823" y="986823"/>
              <a:ext cx="3645024" cy="16713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5" descr="C:\Users\ТОЛЯ\Desktop\5555555555\22ab11e336c5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-986824" y="4227512"/>
              <a:ext cx="3645024" cy="16713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" name="Picture 6" descr="C:\Users\ТОЛЯ\Desktop\5555555555\410807_zolotaya_ukraina._podsolnuhi.jpg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4F6F3"/>
              </a:clrFrom>
              <a:clrTo>
                <a:srgbClr val="F4F6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0" t="14965" r="4536" b="6410"/>
          <a:stretch/>
        </p:blipFill>
        <p:spPr bwMode="auto">
          <a:xfrm rot="21418469">
            <a:off x="-165503" y="4513772"/>
            <a:ext cx="3258416" cy="19368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Irina\Desktop\250px-Kherson_Town_hal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1285860"/>
            <a:ext cx="7929586" cy="4892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2329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20786"/>
            <a:ext cx="6748136" cy="977538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4800" dirty="0" err="1" smtClean="0">
                <a:solidFill>
                  <a:srgbClr val="FF0000"/>
                </a:solidFill>
                <a:latin typeface="Monotype Corsiva" pitchFamily="66" charset="0"/>
              </a:rPr>
              <a:t>Олешківські</a:t>
            </a:r>
            <a:r>
              <a:rPr lang="ru-RU" sz="4800" dirty="0" smtClean="0">
                <a:solidFill>
                  <a:srgbClr val="FF0000"/>
                </a:solidFill>
                <a:latin typeface="Monotype Corsiva" pitchFamily="66" charset="0"/>
              </a:rPr>
              <a:t>   </a:t>
            </a:r>
            <a:r>
              <a:rPr lang="ru-RU" sz="4800" dirty="0" err="1" smtClean="0">
                <a:solidFill>
                  <a:srgbClr val="FF0000"/>
                </a:solidFill>
                <a:latin typeface="Monotype Corsiva" pitchFamily="66" charset="0"/>
              </a:rPr>
              <a:t>піски</a:t>
            </a:r>
            <a:endParaRPr lang="ru-RU" sz="8800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 rot="16200000">
            <a:off x="2160240" y="3942182"/>
            <a:ext cx="755577" cy="5076058"/>
            <a:chOff x="-1" y="0"/>
            <a:chExt cx="1671378" cy="6885713"/>
          </a:xfrm>
        </p:grpSpPr>
        <p:pic>
          <p:nvPicPr>
            <p:cNvPr id="15" name="Picture 5" descr="C:\Users\ТОЛЯ\Desktop\5555555555\22ab11e336c5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-986823" y="986823"/>
              <a:ext cx="3645024" cy="16713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5" descr="C:\Users\ТОЛЯ\Desktop\5555555555\22ab11e336c5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-986824" y="4227512"/>
              <a:ext cx="3645024" cy="16713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7" name="Группа 16"/>
          <p:cNvGrpSpPr/>
          <p:nvPr/>
        </p:nvGrpSpPr>
        <p:grpSpPr>
          <a:xfrm rot="16200000">
            <a:off x="6228183" y="3962976"/>
            <a:ext cx="755577" cy="5076058"/>
            <a:chOff x="-1" y="0"/>
            <a:chExt cx="1671378" cy="6885713"/>
          </a:xfrm>
        </p:grpSpPr>
        <p:pic>
          <p:nvPicPr>
            <p:cNvPr id="18" name="Picture 5" descr="C:\Users\ТОЛЯ\Desktop\5555555555\22ab11e336c5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-986823" y="986823"/>
              <a:ext cx="3645024" cy="16713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5" descr="C:\Users\ТОЛЯ\Desktop\5555555555\22ab11e336c5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-986824" y="4227512"/>
              <a:ext cx="3645024" cy="16713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" name="Picture 6" descr="C:\Users\ТОЛЯ\Desktop\5555555555\410807_zolotaya_ukraina._podsolnuhi.jpg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4F6F3"/>
              </a:clrFrom>
              <a:clrTo>
                <a:srgbClr val="F4F6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0" t="14965" r="4536" b="6410"/>
          <a:stretch/>
        </p:blipFill>
        <p:spPr bwMode="auto">
          <a:xfrm>
            <a:off x="-86781" y="4725144"/>
            <a:ext cx="3258416" cy="19368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Irina\Desktop\imag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07291" y="642918"/>
            <a:ext cx="7836709" cy="5214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2329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20786"/>
            <a:ext cx="6748136" cy="599902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3200" dirty="0" err="1" smtClean="0">
                <a:solidFill>
                  <a:srgbClr val="FF0000"/>
                </a:solidFill>
                <a:effectLst/>
                <a:latin typeface="Segoe UI Light" pitchFamily="34" charset="0"/>
                <a:ea typeface="Times New Roman"/>
              </a:rPr>
              <a:t>Ландшафтний</a:t>
            </a:r>
            <a:r>
              <a:rPr lang="ru-RU" sz="3200" dirty="0" smtClean="0">
                <a:solidFill>
                  <a:srgbClr val="FF0000"/>
                </a:solidFill>
                <a:effectLst/>
                <a:latin typeface="Segoe UI Light" pitchFamily="34" charset="0"/>
                <a:ea typeface="Times New Roman"/>
              </a:rPr>
              <a:t>  </a:t>
            </a:r>
            <a:r>
              <a:rPr lang="ru-RU" sz="3200" dirty="0" err="1" smtClean="0">
                <a:solidFill>
                  <a:srgbClr val="FF0000"/>
                </a:solidFill>
                <a:effectLst/>
                <a:latin typeface="Segoe UI Light" pitchFamily="34" charset="0"/>
                <a:ea typeface="Times New Roman"/>
              </a:rPr>
              <a:t>заповідник</a:t>
            </a:r>
            <a:r>
              <a:rPr lang="ru-RU" sz="3200" dirty="0" smtClean="0">
                <a:solidFill>
                  <a:srgbClr val="FF0000"/>
                </a:solidFill>
                <a:effectLst/>
                <a:latin typeface="Segoe UI Light" pitchFamily="34" charset="0"/>
                <a:ea typeface="Times New Roman"/>
              </a:rPr>
              <a:t>  «</a:t>
            </a:r>
            <a:r>
              <a:rPr lang="ru-RU" sz="3200" dirty="0">
                <a:solidFill>
                  <a:srgbClr val="FF0000"/>
                </a:solidFill>
                <a:effectLst/>
                <a:latin typeface="Segoe UI Light" pitchFamily="34" charset="0"/>
                <a:ea typeface="Times New Roman"/>
              </a:rPr>
              <a:t>Саги</a:t>
            </a:r>
            <a:r>
              <a:rPr lang="ru-RU" sz="3200" dirty="0" smtClean="0">
                <a:solidFill>
                  <a:srgbClr val="FF0000"/>
                </a:solidFill>
                <a:effectLst/>
                <a:latin typeface="Segoe UI Light" pitchFamily="34" charset="0"/>
                <a:ea typeface="Times New Roman"/>
              </a:rPr>
              <a:t>» </a:t>
            </a:r>
            <a:endParaRPr lang="ru-RU" sz="3200" dirty="0">
              <a:solidFill>
                <a:srgbClr val="FF0000"/>
              </a:solidFill>
              <a:latin typeface="Segoe UI Light" pitchFamily="34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 rot="16200000">
            <a:off x="2160240" y="3942182"/>
            <a:ext cx="755577" cy="5076058"/>
            <a:chOff x="-1" y="0"/>
            <a:chExt cx="1671378" cy="6885713"/>
          </a:xfrm>
        </p:grpSpPr>
        <p:pic>
          <p:nvPicPr>
            <p:cNvPr id="15" name="Picture 5" descr="C:\Users\ТОЛЯ\Desktop\5555555555\22ab11e336c5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-986823" y="986823"/>
              <a:ext cx="3645024" cy="16713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5" descr="C:\Users\ТОЛЯ\Desktop\5555555555\22ab11e336c5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-986824" y="4227512"/>
              <a:ext cx="3645024" cy="16713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7" name="Группа 16"/>
          <p:cNvGrpSpPr/>
          <p:nvPr/>
        </p:nvGrpSpPr>
        <p:grpSpPr>
          <a:xfrm rot="16200000">
            <a:off x="6228183" y="3962976"/>
            <a:ext cx="755577" cy="5076058"/>
            <a:chOff x="-1" y="0"/>
            <a:chExt cx="1671378" cy="6885713"/>
          </a:xfrm>
        </p:grpSpPr>
        <p:pic>
          <p:nvPicPr>
            <p:cNvPr id="18" name="Picture 5" descr="C:\Users\ТОЛЯ\Desktop\5555555555\22ab11e336c5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-986823" y="986823"/>
              <a:ext cx="3645024" cy="16713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5" descr="C:\Users\ТОЛЯ\Desktop\5555555555\22ab11e336c5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-986824" y="4227512"/>
              <a:ext cx="3645024" cy="16713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" name="Picture 6" descr="C:\Users\ТОЛЯ\Desktop\5555555555\410807_zolotaya_ukraina._podsolnuhi.jpg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4F6F3"/>
              </a:clrFrom>
              <a:clrTo>
                <a:srgbClr val="F4F6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0" t="14965" r="4536" b="6410"/>
          <a:stretch/>
        </p:blipFill>
        <p:spPr bwMode="auto">
          <a:xfrm>
            <a:off x="-86781" y="4725144"/>
            <a:ext cx="3258416" cy="19368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 descr="&amp;Acy;&amp;lcy;&amp;iecy;&amp;shcy;&amp;kcy;&amp;ocy;&amp;vcy;&amp;scy;&amp;kcy;&amp;icy;&amp;iecy; &amp;pcy;&amp;iecy;&amp;scy;&amp;kcy;&amp;icy; (&amp;icy;&amp;scy;&amp;tcy;&amp;ocy;&amp;chcy;&amp;ncy;&amp;icy;&amp;kcy; www.panoramio.com)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764704"/>
            <a:ext cx="8136904" cy="48074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2329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 rot="16200000">
            <a:off x="2160240" y="3942182"/>
            <a:ext cx="755577" cy="5076058"/>
            <a:chOff x="-1" y="0"/>
            <a:chExt cx="1671378" cy="6885713"/>
          </a:xfrm>
        </p:grpSpPr>
        <p:pic>
          <p:nvPicPr>
            <p:cNvPr id="3" name="Picture 5" descr="C:\Users\ТОЛЯ\Desktop\5555555555\22ab11e336c5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-986823" y="986823"/>
              <a:ext cx="3645024" cy="16713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5" descr="C:\Users\ТОЛЯ\Desktop\5555555555\22ab11e336c5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-986824" y="4227512"/>
              <a:ext cx="3645024" cy="16713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" name="Picture 6" descr="C:\Users\ТОЛЯ\Desktop\5555555555\410807_zolotaya_ukraina._podsolnuhi.jpg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4F6F3"/>
              </a:clrFrom>
              <a:clrTo>
                <a:srgbClr val="F4F6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0" t="14965" r="4536" b="6410"/>
          <a:stretch/>
        </p:blipFill>
        <p:spPr bwMode="auto">
          <a:xfrm>
            <a:off x="-86781" y="4725144"/>
            <a:ext cx="3258416" cy="19368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5"/>
          <p:cNvGrpSpPr/>
          <p:nvPr/>
        </p:nvGrpSpPr>
        <p:grpSpPr>
          <a:xfrm rot="16200000">
            <a:off x="6228183" y="3942182"/>
            <a:ext cx="755577" cy="5076058"/>
            <a:chOff x="-1" y="0"/>
            <a:chExt cx="1671378" cy="6885713"/>
          </a:xfrm>
        </p:grpSpPr>
        <p:pic>
          <p:nvPicPr>
            <p:cNvPr id="7" name="Picture 5" descr="C:\Users\ТОЛЯ\Desktop\5555555555\22ab11e336c5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-986823" y="986823"/>
              <a:ext cx="3645024" cy="16713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5" descr="C:\Users\ТОЛЯ\Desktop\5555555555\22ab11e336c5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-986824" y="4227512"/>
              <a:ext cx="3645024" cy="16713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9" name="Рисунок 8" descr="C:\Users\Irina\Desktop\897099_3.gif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00" y="857232"/>
            <a:ext cx="7143800" cy="5214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22" name="WordArt 2"/>
          <p:cNvSpPr>
            <a:spLocks noChangeArrowheads="1" noChangeShapeType="1" noTextEdit="1"/>
          </p:cNvSpPr>
          <p:nvPr/>
        </p:nvSpPr>
        <p:spPr bwMode="auto">
          <a:xfrm>
            <a:off x="428596" y="214290"/>
            <a:ext cx="6858048" cy="1214446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 fromWordArt="1">
            <a:prstTxWarp prst="textCurveUp">
              <a:avLst>
                <a:gd name="adj" fmla="val 45977"/>
              </a:avLst>
            </a:prstTxWarp>
          </a:bodyPr>
          <a:lstStyle/>
          <a:p>
            <a:pPr algn="ctr" rtl="0"/>
            <a:r>
              <a:rPr lang="ru-RU" sz="3600" kern="10" spc="0" dirty="0" err="1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/>
                <a:latin typeface="Arial Black"/>
              </a:rPr>
              <a:t>Каховська</a:t>
            </a:r>
            <a:r>
              <a:rPr lang="ru-RU" sz="3600" kern="10" spc="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/>
                <a:latin typeface="Arial Black"/>
              </a:rPr>
              <a:t> ГЕС</a:t>
            </a:r>
            <a:endParaRPr lang="ru-RU" sz="3600" kern="10" spc="0" dirty="0">
              <a:ln w="9525">
                <a:solidFill>
                  <a:srgbClr val="FF0000"/>
                </a:solidFill>
                <a:round/>
                <a:headEnd/>
                <a:tailEnd/>
              </a:ln>
              <a:solidFill>
                <a:srgbClr val="00B050"/>
              </a:solidFill>
              <a:effectLst/>
              <a:latin typeface="Arial Black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0"/>
            <a:ext cx="7744373" cy="977538"/>
          </a:xfrm>
        </p:spPr>
        <p:txBody>
          <a:bodyPr/>
          <a:lstStyle/>
          <a:p>
            <a:pPr indent="0" algn="ctr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uk-UA" sz="3200" dirty="0" smtClean="0">
                <a:solidFill>
                  <a:srgbClr val="FF0000"/>
                </a:solidFill>
              </a:rPr>
              <a:t>ТРЕТЯ   ЗУПИНКА </a:t>
            </a:r>
            <a:br>
              <a:rPr lang="uk-UA" sz="3200" dirty="0" smtClean="0">
                <a:solidFill>
                  <a:srgbClr val="FF0000"/>
                </a:solidFill>
              </a:rPr>
            </a:br>
            <a:r>
              <a:rPr lang="uk-UA" sz="3200" dirty="0" smtClean="0">
                <a:solidFill>
                  <a:srgbClr val="FF0000"/>
                </a:solidFill>
              </a:rPr>
              <a:t>«Видатні постаті Херсонщини» </a:t>
            </a:r>
            <a:endParaRPr lang="ru-RU" sz="4800" dirty="0">
              <a:solidFill>
                <a:srgbClr val="FF0000"/>
              </a:solidFill>
            </a:endParaRPr>
          </a:p>
        </p:txBody>
      </p:sp>
      <p:grpSp>
        <p:nvGrpSpPr>
          <p:cNvPr id="6" name="Группа 20"/>
          <p:cNvGrpSpPr/>
          <p:nvPr/>
        </p:nvGrpSpPr>
        <p:grpSpPr>
          <a:xfrm>
            <a:off x="8334165" y="-3482"/>
            <a:ext cx="809835" cy="3536622"/>
            <a:chOff x="-6" y="1938"/>
            <a:chExt cx="1619677" cy="6856062"/>
          </a:xfrm>
        </p:grpSpPr>
        <p:pic>
          <p:nvPicPr>
            <p:cNvPr id="22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38"/>
              <a:ext cx="1619671" cy="1986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" y="1530243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" y="4581128"/>
              <a:ext cx="1619671" cy="2276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" y="3067207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Группа 25"/>
          <p:cNvGrpSpPr/>
          <p:nvPr/>
        </p:nvGrpSpPr>
        <p:grpSpPr>
          <a:xfrm>
            <a:off x="8334168" y="3321378"/>
            <a:ext cx="809835" cy="3536622"/>
            <a:chOff x="-6" y="1938"/>
            <a:chExt cx="1619677" cy="6856062"/>
          </a:xfrm>
        </p:grpSpPr>
        <p:pic>
          <p:nvPicPr>
            <p:cNvPr id="27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38"/>
              <a:ext cx="1619671" cy="1986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" y="1530243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" y="4581128"/>
              <a:ext cx="1619671" cy="2276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" y="3067207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3" descr="C:\Users\ТОЛЯ\Desktop\5555555555\5353207_353198be(1)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14818"/>
            <a:ext cx="1872206" cy="244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Users\ТОЛЯ\Desktop\5555555555\5353207_353198be(1)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12" y="4214818"/>
            <a:ext cx="1872206" cy="244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Irina\Desktop\main_peopl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14480" y="1357298"/>
            <a:ext cx="5010150" cy="4972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329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20"/>
          <p:cNvGrpSpPr/>
          <p:nvPr/>
        </p:nvGrpSpPr>
        <p:grpSpPr>
          <a:xfrm>
            <a:off x="8334165" y="-3482"/>
            <a:ext cx="809835" cy="3536622"/>
            <a:chOff x="-6" y="1938"/>
            <a:chExt cx="1619677" cy="6856062"/>
          </a:xfrm>
        </p:grpSpPr>
        <p:pic>
          <p:nvPicPr>
            <p:cNvPr id="22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38"/>
              <a:ext cx="1619671" cy="1986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" y="1530243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" y="4581128"/>
              <a:ext cx="1619671" cy="2276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" y="3067207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Группа 25"/>
          <p:cNvGrpSpPr/>
          <p:nvPr/>
        </p:nvGrpSpPr>
        <p:grpSpPr>
          <a:xfrm>
            <a:off x="8334168" y="3321378"/>
            <a:ext cx="809835" cy="3536622"/>
            <a:chOff x="-6" y="1938"/>
            <a:chExt cx="1619677" cy="6856062"/>
          </a:xfrm>
        </p:grpSpPr>
        <p:pic>
          <p:nvPicPr>
            <p:cNvPr id="27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38"/>
              <a:ext cx="1619671" cy="1986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" y="1530243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" y="4581128"/>
              <a:ext cx="1619671" cy="2276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" y="3067207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" name="Рисунок 14" descr="C:\Users\Irina\Desktop\img0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44" y="214290"/>
            <a:ext cx="8001056" cy="63579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329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0"/>
          <p:cNvGrpSpPr/>
          <p:nvPr/>
        </p:nvGrpSpPr>
        <p:grpSpPr>
          <a:xfrm>
            <a:off x="8334165" y="-3482"/>
            <a:ext cx="809835" cy="3536622"/>
            <a:chOff x="-6" y="1938"/>
            <a:chExt cx="1619677" cy="6856062"/>
          </a:xfrm>
        </p:grpSpPr>
        <p:pic>
          <p:nvPicPr>
            <p:cNvPr id="22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38"/>
              <a:ext cx="1619671" cy="1986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" y="1530243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" y="4581128"/>
              <a:ext cx="1619671" cy="2276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" y="3067207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Группа 25"/>
          <p:cNvGrpSpPr/>
          <p:nvPr/>
        </p:nvGrpSpPr>
        <p:grpSpPr>
          <a:xfrm>
            <a:off x="8334168" y="3321378"/>
            <a:ext cx="809835" cy="3536622"/>
            <a:chOff x="-6" y="1938"/>
            <a:chExt cx="1619677" cy="6856062"/>
          </a:xfrm>
        </p:grpSpPr>
        <p:pic>
          <p:nvPicPr>
            <p:cNvPr id="27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38"/>
              <a:ext cx="1619671" cy="1986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" y="1530243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" y="4581128"/>
              <a:ext cx="1619671" cy="2276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" y="3067207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6" name="Рисунок 15" descr="C:\Users\Irina\Desktop\img1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8215338" cy="6643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329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0"/>
          <p:cNvGrpSpPr/>
          <p:nvPr/>
        </p:nvGrpSpPr>
        <p:grpSpPr>
          <a:xfrm>
            <a:off x="8334165" y="-3482"/>
            <a:ext cx="809835" cy="3536622"/>
            <a:chOff x="-6" y="1938"/>
            <a:chExt cx="1619677" cy="6856062"/>
          </a:xfrm>
        </p:grpSpPr>
        <p:pic>
          <p:nvPicPr>
            <p:cNvPr id="22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38"/>
              <a:ext cx="1619671" cy="1986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" y="1530243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" y="4581128"/>
              <a:ext cx="1619671" cy="2276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" y="3067207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Группа 25"/>
          <p:cNvGrpSpPr/>
          <p:nvPr/>
        </p:nvGrpSpPr>
        <p:grpSpPr>
          <a:xfrm>
            <a:off x="8334168" y="3321378"/>
            <a:ext cx="809835" cy="3536622"/>
            <a:chOff x="-6" y="1938"/>
            <a:chExt cx="1619677" cy="6856062"/>
          </a:xfrm>
        </p:grpSpPr>
        <p:pic>
          <p:nvPicPr>
            <p:cNvPr id="27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38"/>
              <a:ext cx="1619671" cy="1986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" y="1530243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" y="4581128"/>
              <a:ext cx="1619671" cy="2276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" y="3067207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Рисунок 11" descr="C:\Users\Irina\Desktop\img2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14290"/>
            <a:ext cx="8001056" cy="628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329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0"/>
          <p:cNvGrpSpPr/>
          <p:nvPr/>
        </p:nvGrpSpPr>
        <p:grpSpPr>
          <a:xfrm>
            <a:off x="8334165" y="-3482"/>
            <a:ext cx="809835" cy="3536622"/>
            <a:chOff x="-6" y="1938"/>
            <a:chExt cx="1619677" cy="6856062"/>
          </a:xfrm>
        </p:grpSpPr>
        <p:pic>
          <p:nvPicPr>
            <p:cNvPr id="22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38"/>
              <a:ext cx="1619671" cy="1986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" y="1530243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" y="4581128"/>
              <a:ext cx="1619671" cy="2276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" y="3067207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Группа 25"/>
          <p:cNvGrpSpPr/>
          <p:nvPr/>
        </p:nvGrpSpPr>
        <p:grpSpPr>
          <a:xfrm>
            <a:off x="8334168" y="3321378"/>
            <a:ext cx="809835" cy="3536622"/>
            <a:chOff x="-6" y="1938"/>
            <a:chExt cx="1619677" cy="6856062"/>
          </a:xfrm>
        </p:grpSpPr>
        <p:pic>
          <p:nvPicPr>
            <p:cNvPr id="27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38"/>
              <a:ext cx="1619671" cy="1986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" y="1530243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" y="4581128"/>
              <a:ext cx="1619671" cy="2276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" y="3067207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Рисунок 11" descr="C:\Users\Irina\Desktop\img3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14290"/>
            <a:ext cx="8001056" cy="64294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329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0"/>
          <p:cNvGrpSpPr/>
          <p:nvPr/>
        </p:nvGrpSpPr>
        <p:grpSpPr>
          <a:xfrm>
            <a:off x="8334165" y="-3482"/>
            <a:ext cx="809835" cy="3536622"/>
            <a:chOff x="-6" y="1938"/>
            <a:chExt cx="1619677" cy="6856062"/>
          </a:xfrm>
        </p:grpSpPr>
        <p:pic>
          <p:nvPicPr>
            <p:cNvPr id="22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38"/>
              <a:ext cx="1619671" cy="1986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" y="1530243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" y="4581128"/>
              <a:ext cx="1619671" cy="2276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" y="3067207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Группа 25"/>
          <p:cNvGrpSpPr/>
          <p:nvPr/>
        </p:nvGrpSpPr>
        <p:grpSpPr>
          <a:xfrm>
            <a:off x="8334168" y="3321378"/>
            <a:ext cx="809835" cy="3536622"/>
            <a:chOff x="-6" y="1938"/>
            <a:chExt cx="1619677" cy="6856062"/>
          </a:xfrm>
        </p:grpSpPr>
        <p:pic>
          <p:nvPicPr>
            <p:cNvPr id="27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38"/>
              <a:ext cx="1619671" cy="1986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" y="1530243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" y="4581128"/>
              <a:ext cx="1619671" cy="2276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" y="3067207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Рисунок 11" descr="C:\Users\Irina\Desktop\img4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14290"/>
            <a:ext cx="8001056" cy="64294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329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0"/>
          <p:cNvGrpSpPr/>
          <p:nvPr/>
        </p:nvGrpSpPr>
        <p:grpSpPr>
          <a:xfrm>
            <a:off x="8334165" y="-3482"/>
            <a:ext cx="809835" cy="3536622"/>
            <a:chOff x="-6" y="1938"/>
            <a:chExt cx="1619677" cy="6856062"/>
          </a:xfrm>
        </p:grpSpPr>
        <p:pic>
          <p:nvPicPr>
            <p:cNvPr id="22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38"/>
              <a:ext cx="1619671" cy="1986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" y="1530243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" y="4581128"/>
              <a:ext cx="1619671" cy="2276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" y="3067207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Группа 25"/>
          <p:cNvGrpSpPr/>
          <p:nvPr/>
        </p:nvGrpSpPr>
        <p:grpSpPr>
          <a:xfrm>
            <a:off x="8334168" y="3321378"/>
            <a:ext cx="809835" cy="3536622"/>
            <a:chOff x="-6" y="1938"/>
            <a:chExt cx="1619677" cy="6856062"/>
          </a:xfrm>
        </p:grpSpPr>
        <p:pic>
          <p:nvPicPr>
            <p:cNvPr id="27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38"/>
              <a:ext cx="1619671" cy="1986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" y="1530243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" y="4581128"/>
              <a:ext cx="1619671" cy="2276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" y="3067207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Рисунок 11" descr="C:\Users\Irina\Desktop\img5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2820" y="148157"/>
            <a:ext cx="8052518" cy="64955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329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2976" y="0"/>
            <a:ext cx="6748136" cy="977538"/>
          </a:xfrm>
        </p:spPr>
        <p:txBody>
          <a:bodyPr/>
          <a:lstStyle/>
          <a:p>
            <a:pPr indent="0" algn="ctr">
              <a:spcBef>
                <a:spcPts val="600"/>
              </a:spcBef>
              <a:spcAft>
                <a:spcPts val="0"/>
              </a:spcAft>
              <a:buNone/>
            </a:pPr>
            <a:r>
              <a:rPr lang="uk-UA" sz="6600" dirty="0" smtClean="0">
                <a:solidFill>
                  <a:srgbClr val="0070C0"/>
                </a:solidFill>
                <a:effectLst/>
                <a:latin typeface="Monotype Corsiva" pitchFamily="66" charset="0"/>
                <a:ea typeface="Segoe UI Symbol" pitchFamily="34" charset="0"/>
                <a:cs typeface="Times New Roman"/>
              </a:rPr>
              <a:t/>
            </a:r>
            <a:br>
              <a:rPr lang="uk-UA" sz="6600" dirty="0" smtClean="0">
                <a:solidFill>
                  <a:srgbClr val="0070C0"/>
                </a:solidFill>
                <a:effectLst/>
                <a:latin typeface="Monotype Corsiva" pitchFamily="66" charset="0"/>
                <a:ea typeface="Segoe UI Symbol" pitchFamily="34" charset="0"/>
                <a:cs typeface="Times New Roman"/>
              </a:rPr>
            </a:br>
            <a:r>
              <a:rPr lang="uk-UA" sz="6600" dirty="0" smtClean="0">
                <a:solidFill>
                  <a:srgbClr val="0070C0"/>
                </a:solidFill>
                <a:effectLst/>
                <a:latin typeface="Monotype Corsiva" pitchFamily="66" charset="0"/>
                <a:ea typeface="Segoe UI Symbol" pitchFamily="34" charset="0"/>
                <a:cs typeface="Times New Roman"/>
              </a:rPr>
              <a:t>Четверта зупинка</a:t>
            </a:r>
            <a:r>
              <a:rPr lang="uk-UA" sz="6600" dirty="0" smtClean="0">
                <a:solidFill>
                  <a:srgbClr val="0070C0"/>
                </a:solidFill>
                <a:effectLst/>
                <a:latin typeface="Monotype Corsiva" pitchFamily="66" charset="0"/>
                <a:ea typeface="Segoe UI Symbol" pitchFamily="34" charset="0"/>
                <a:cs typeface="Times New Roman"/>
              </a:rPr>
              <a:t/>
            </a:r>
            <a:br>
              <a:rPr lang="uk-UA" sz="6600" dirty="0" smtClean="0">
                <a:solidFill>
                  <a:srgbClr val="0070C0"/>
                </a:solidFill>
                <a:effectLst/>
                <a:latin typeface="Monotype Corsiva" pitchFamily="66" charset="0"/>
                <a:ea typeface="Segoe UI Symbol" pitchFamily="34" charset="0"/>
                <a:cs typeface="Times New Roman"/>
              </a:rPr>
            </a:br>
            <a:r>
              <a:rPr lang="uk-UA" sz="6600" dirty="0" smtClean="0">
                <a:solidFill>
                  <a:srgbClr val="00B050"/>
                </a:solidFill>
                <a:effectLst/>
                <a:latin typeface="Monotype Corsiva" pitchFamily="66" charset="0"/>
                <a:ea typeface="Segoe UI Symbol" pitchFamily="34" charset="0"/>
                <a:cs typeface="Times New Roman"/>
              </a:rPr>
              <a:t>«Змагальна</a:t>
            </a:r>
            <a:r>
              <a:rPr lang="uk-UA" sz="6600" dirty="0">
                <a:solidFill>
                  <a:srgbClr val="00B050"/>
                </a:solidFill>
                <a:effectLst/>
                <a:latin typeface="Monotype Corsiva" pitchFamily="66" charset="0"/>
                <a:ea typeface="Segoe UI Symbol" pitchFamily="34" charset="0"/>
                <a:cs typeface="Times New Roman"/>
              </a:rPr>
              <a:t>»</a:t>
            </a:r>
            <a:r>
              <a:rPr lang="ru-RU" sz="3600" dirty="0">
                <a:solidFill>
                  <a:srgbClr val="00B050"/>
                </a:solidFill>
                <a:effectLst/>
                <a:latin typeface="Times New Roman"/>
                <a:ea typeface="Times New Roman"/>
                <a:cs typeface="Times New Roman"/>
              </a:rPr>
              <a:t/>
            </a:r>
            <a:br>
              <a:rPr lang="ru-RU" sz="3600" dirty="0">
                <a:solidFill>
                  <a:srgbClr val="00B050"/>
                </a:solidFill>
                <a:effectLst/>
                <a:latin typeface="Times New Roman"/>
                <a:ea typeface="Times New Roman"/>
                <a:cs typeface="Times New Roman"/>
              </a:rPr>
            </a:br>
            <a:endParaRPr lang="ru-RU" sz="4000" dirty="0">
              <a:solidFill>
                <a:srgbClr val="00B050"/>
              </a:solidFill>
            </a:endParaRPr>
          </a:p>
        </p:txBody>
      </p:sp>
      <p:grpSp>
        <p:nvGrpSpPr>
          <p:cNvPr id="21" name="Группа 20"/>
          <p:cNvGrpSpPr/>
          <p:nvPr/>
        </p:nvGrpSpPr>
        <p:grpSpPr>
          <a:xfrm>
            <a:off x="8334165" y="-3482"/>
            <a:ext cx="809835" cy="3536622"/>
            <a:chOff x="-6" y="1938"/>
            <a:chExt cx="1619677" cy="6856062"/>
          </a:xfrm>
        </p:grpSpPr>
        <p:pic>
          <p:nvPicPr>
            <p:cNvPr id="22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38"/>
              <a:ext cx="1619671" cy="1986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" y="1530243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" y="4581128"/>
              <a:ext cx="1619671" cy="2276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" y="3067207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6" name="Группа 25"/>
          <p:cNvGrpSpPr/>
          <p:nvPr/>
        </p:nvGrpSpPr>
        <p:grpSpPr>
          <a:xfrm>
            <a:off x="8334168" y="3321378"/>
            <a:ext cx="809835" cy="3536622"/>
            <a:chOff x="-6" y="1938"/>
            <a:chExt cx="1619677" cy="6856062"/>
          </a:xfrm>
        </p:grpSpPr>
        <p:pic>
          <p:nvPicPr>
            <p:cNvPr id="27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38"/>
              <a:ext cx="1619671" cy="1986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" y="1530243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" y="4581128"/>
              <a:ext cx="1619671" cy="2276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" y="3067207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074" name="Picture 2" descr="D:\РАМОЧКИ\ВСТАВКИ\0_3c6b8_b867a89b_L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357157" y="3588366"/>
            <a:ext cx="3071834" cy="3039460"/>
          </a:xfrm>
          <a:prstGeom prst="rect">
            <a:avLst/>
          </a:prstGeom>
          <a:noFill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329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Группа 20"/>
          <p:cNvGrpSpPr/>
          <p:nvPr/>
        </p:nvGrpSpPr>
        <p:grpSpPr>
          <a:xfrm>
            <a:off x="8334165" y="-3482"/>
            <a:ext cx="809835" cy="3536622"/>
            <a:chOff x="-6" y="1938"/>
            <a:chExt cx="1619677" cy="6856062"/>
          </a:xfrm>
        </p:grpSpPr>
        <p:pic>
          <p:nvPicPr>
            <p:cNvPr id="22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38"/>
              <a:ext cx="1619671" cy="1986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" y="1530243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" y="4581128"/>
              <a:ext cx="1619671" cy="2276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" y="3067207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6" name="Группа 25"/>
          <p:cNvGrpSpPr/>
          <p:nvPr/>
        </p:nvGrpSpPr>
        <p:grpSpPr>
          <a:xfrm>
            <a:off x="8334168" y="3321378"/>
            <a:ext cx="809835" cy="3536622"/>
            <a:chOff x="-6" y="1938"/>
            <a:chExt cx="1619677" cy="6856062"/>
          </a:xfrm>
        </p:grpSpPr>
        <p:pic>
          <p:nvPicPr>
            <p:cNvPr id="27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38"/>
              <a:ext cx="1619671" cy="19869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" y="1530243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" y="4581128"/>
              <a:ext cx="1619671" cy="2276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7" descr="C:\Users\ТОЛЯ\Desktop\5555555555\8121_128862537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" y="3067207"/>
              <a:ext cx="1619671" cy="1910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3" descr="C:\Users\ТОЛЯ\Desktop\5555555555\5353207_353198be(1)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3143248"/>
            <a:ext cx="2500330" cy="3267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39552" y="436327"/>
            <a:ext cx="62953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smtClean="0">
                <a:solidFill>
                  <a:srgbClr val="FF0000"/>
                </a:solidFill>
              </a:rPr>
              <a:t>                             </a:t>
            </a:r>
            <a:r>
              <a:rPr lang="ru-RU" dirty="0">
                <a:solidFill>
                  <a:srgbClr val="FF0000"/>
                </a:solidFill>
              </a:rPr>
              <a:t>	</a:t>
            </a:r>
            <a:r>
              <a:rPr lang="ru-RU" sz="2400" dirty="0">
                <a:solidFill>
                  <a:srgbClr val="FF0000"/>
                </a:solidFill>
              </a:rPr>
              <a:t>Конкурс «</a:t>
            </a:r>
            <a:r>
              <a:rPr lang="ru-RU" sz="2400" dirty="0" err="1">
                <a:solidFill>
                  <a:srgbClr val="FF0000"/>
                </a:solidFill>
              </a:rPr>
              <a:t>Хто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більше</a:t>
            </a:r>
            <a:r>
              <a:rPr lang="ru-RU" sz="2400" dirty="0">
                <a:solidFill>
                  <a:srgbClr val="FF0000"/>
                </a:solidFill>
              </a:rPr>
              <a:t>».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51720" y="1116037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</a:rPr>
              <a:t>І </a:t>
            </a:r>
            <a:r>
              <a:rPr lang="ru-RU" sz="2400" dirty="0" err="1">
                <a:solidFill>
                  <a:srgbClr val="FF0000"/>
                </a:solidFill>
              </a:rPr>
              <a:t>завдання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/>
              <a:t>– </a:t>
            </a:r>
            <a:r>
              <a:rPr lang="ru-RU" sz="2400" dirty="0" err="1"/>
              <a:t>назвати</a:t>
            </a:r>
            <a:r>
              <a:rPr lang="ru-RU" sz="2400" dirty="0"/>
              <a:t> </a:t>
            </a:r>
            <a:r>
              <a:rPr lang="ru-RU" sz="2400" dirty="0" err="1"/>
              <a:t>якнайбільше</a:t>
            </a:r>
            <a:r>
              <a:rPr lang="ru-RU" sz="2400" dirty="0"/>
              <a:t> </a:t>
            </a:r>
            <a:r>
              <a:rPr lang="ru-RU" sz="2400" dirty="0" err="1"/>
              <a:t>тварин</a:t>
            </a:r>
            <a:r>
              <a:rPr lang="ru-RU" sz="2400" dirty="0"/>
              <a:t> і </a:t>
            </a:r>
            <a:r>
              <a:rPr lang="ru-RU" sz="2400" dirty="0" err="1"/>
              <a:t>птахів</a:t>
            </a:r>
            <a:r>
              <a:rPr lang="ru-RU" sz="2400" dirty="0"/>
              <a:t>, що </a:t>
            </a:r>
            <a:r>
              <a:rPr lang="ru-RU" sz="2400" dirty="0" err="1"/>
              <a:t>водяться</a:t>
            </a:r>
            <a:r>
              <a:rPr lang="ru-RU" sz="2400" dirty="0"/>
              <a:t> на </a:t>
            </a:r>
            <a:r>
              <a:rPr lang="ru-RU" sz="2400" dirty="0" err="1"/>
              <a:t>території</a:t>
            </a:r>
            <a:r>
              <a:rPr lang="ru-RU" sz="2400" dirty="0"/>
              <a:t> </a:t>
            </a:r>
            <a:r>
              <a:rPr lang="ru-RU" sz="2400" dirty="0" err="1"/>
              <a:t>Херсонської</a:t>
            </a:r>
            <a:r>
              <a:rPr lang="ru-RU" sz="2400" dirty="0"/>
              <a:t> </a:t>
            </a:r>
            <a:r>
              <a:rPr lang="ru-RU" sz="2400" dirty="0" err="1"/>
              <a:t>області</a:t>
            </a:r>
            <a:r>
              <a:rPr lang="ru-RU" sz="2400" dirty="0"/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571736" y="2928934"/>
            <a:ext cx="55983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ІІ </a:t>
            </a:r>
            <a:r>
              <a:rPr lang="ru-RU" sz="2400" dirty="0" err="1" smtClean="0">
                <a:solidFill>
                  <a:srgbClr val="FF0000"/>
                </a:solidFill>
              </a:rPr>
              <a:t>завдання</a:t>
            </a:r>
            <a:r>
              <a:rPr lang="ru-RU" sz="2400" dirty="0" smtClean="0">
                <a:solidFill>
                  <a:srgbClr val="FF0000"/>
                </a:solidFill>
              </a:rPr>
              <a:t> </a:t>
            </a:r>
            <a:r>
              <a:rPr lang="ru-RU" sz="2400" dirty="0" smtClean="0"/>
              <a:t>- </a:t>
            </a:r>
            <a:r>
              <a:rPr lang="ru-RU" sz="2400" dirty="0" err="1" smtClean="0"/>
              <a:t>назвати</a:t>
            </a:r>
            <a:r>
              <a:rPr lang="ru-RU" sz="2400" dirty="0" smtClean="0"/>
              <a:t> </a:t>
            </a:r>
            <a:r>
              <a:rPr lang="ru-RU" sz="2400" dirty="0"/>
              <a:t>страви </a:t>
            </a:r>
            <a:r>
              <a:rPr lang="ru-RU" sz="2400" dirty="0" err="1"/>
              <a:t>національної</a:t>
            </a:r>
            <a:r>
              <a:rPr lang="ru-RU" sz="2400" dirty="0"/>
              <a:t> </a:t>
            </a:r>
            <a:r>
              <a:rPr lang="ru-RU" sz="2400" dirty="0" err="1"/>
              <a:t>кухні</a:t>
            </a:r>
            <a:r>
              <a:rPr lang="ru-RU" sz="2400" dirty="0"/>
              <a:t>, </a:t>
            </a:r>
            <a:r>
              <a:rPr lang="ru-RU" sz="2400" dirty="0" err="1"/>
              <a:t>традиційні</a:t>
            </a:r>
            <a:r>
              <a:rPr lang="ru-RU" sz="2400" dirty="0"/>
              <a:t> для </a:t>
            </a:r>
            <a:r>
              <a:rPr lang="ru-RU" sz="2400" dirty="0" err="1"/>
              <a:t>нашої</a:t>
            </a:r>
            <a:r>
              <a:rPr lang="ru-RU" sz="2400" dirty="0"/>
              <a:t> </a:t>
            </a:r>
            <a:r>
              <a:rPr lang="ru-RU" sz="2400" dirty="0" err="1" smtClean="0"/>
              <a:t>області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02329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3391" y="20786"/>
            <a:ext cx="6368889" cy="564163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2400" dirty="0" smtClean="0">
                <a:solidFill>
                  <a:srgbClr val="00B050"/>
                </a:solidFill>
              </a:rPr>
              <a:t>                  Конкурс </a:t>
            </a:r>
            <a:r>
              <a:rPr lang="ru-RU" sz="2400" dirty="0">
                <a:solidFill>
                  <a:srgbClr val="00B050"/>
                </a:solidFill>
              </a:rPr>
              <a:t>«Народна </a:t>
            </a:r>
            <a:r>
              <a:rPr lang="ru-RU" sz="2400" dirty="0" err="1">
                <a:solidFill>
                  <a:srgbClr val="00B050"/>
                </a:solidFill>
              </a:rPr>
              <a:t>мудрість</a:t>
            </a:r>
            <a:r>
              <a:rPr lang="ru-RU" sz="2400" dirty="0" smtClean="0">
                <a:solidFill>
                  <a:srgbClr val="00B050"/>
                </a:solidFill>
              </a:rPr>
              <a:t>»</a:t>
            </a:r>
            <a:endParaRPr lang="ru-RU" sz="2400" dirty="0">
              <a:solidFill>
                <a:srgbClr val="00B050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8029887"/>
              </p:ext>
            </p:extLst>
          </p:nvPr>
        </p:nvGraphicFramePr>
        <p:xfrm>
          <a:off x="107504" y="428604"/>
          <a:ext cx="9036496" cy="6236460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433879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69769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284959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600" b="0" dirty="0">
                          <a:effectLst/>
                        </a:rPr>
                        <a:t>Можеш вибирати друзів і дружину</a:t>
                      </a:r>
                      <a:r>
                        <a:rPr lang="uk-UA" sz="1600" dirty="0">
                          <a:effectLst/>
                        </a:rPr>
                        <a:t>, 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любов до вітчизни. 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80005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Людина без Вітчизни, як </a:t>
                      </a:r>
                      <a:endParaRPr lang="ru-RU" sz="1400" dirty="0">
                        <a:effectLst/>
                      </a:endParaRPr>
                    </a:p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корені росте. 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80005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Радше </a:t>
                      </a:r>
                      <a:r>
                        <a:rPr lang="uk-UA" sz="1400" dirty="0" err="1">
                          <a:effectLst/>
                        </a:rPr>
                        <a:t>впадь</a:t>
                      </a:r>
                      <a:r>
                        <a:rPr lang="uk-UA" sz="1400" dirty="0">
                          <a:effectLst/>
                        </a:rPr>
                        <a:t>, але</a:t>
                      </a:r>
                      <a:endParaRPr lang="ru-RU" sz="1400" dirty="0">
                        <a:effectLst/>
                      </a:endParaRPr>
                    </a:p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вибрати не можна тільки Батьківщину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80005">
                <a:tc>
                  <a:txBody>
                    <a:bodyPr/>
                    <a:lstStyle/>
                    <a:p>
                      <a:pPr marL="228600"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Патріотизм — це не любов до ідеї, а </a:t>
                      </a:r>
                      <a:endParaRPr lang="ru-RU" sz="1400" dirty="0">
                        <a:effectLst/>
                      </a:endParaRPr>
                    </a:p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служить. 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84959">
                <a:tc>
                  <a:txBody>
                    <a:bodyPr/>
                    <a:lstStyle/>
                    <a:p>
                      <a:pPr marL="228600"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Забудеш рідний край — 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а за те, що своя.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39111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uk-UA" sz="1400" dirty="0">
                          <a:effectLst/>
                        </a:rPr>
                        <a:t>Добре тому, 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не зрадь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84959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uk-UA" sz="1400" dirty="0">
                          <a:effectLst/>
                        </a:rPr>
                        <a:t>Кожна травичка на своєму 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соловей без пісні. 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84959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uk-UA" sz="1400" dirty="0">
                          <a:effectLst/>
                        </a:rPr>
                        <a:t>Краще вмерти стоячи, як жити 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дома найкраще.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39111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uk-UA" sz="1400" dirty="0" err="1">
                          <a:effectLst/>
                        </a:rPr>
                        <a:t>Жить</a:t>
                      </a:r>
                      <a:r>
                        <a:rPr lang="uk-UA" sz="1400" dirty="0">
                          <a:effectLst/>
                        </a:rPr>
                        <a:t> — Вітчизні 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пиріг.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39111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uk-UA" sz="1400" dirty="0">
                          <a:effectLst/>
                        </a:rPr>
                        <a:t>Батьківщина - мати, умій 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свій  кут  не  </a:t>
                      </a:r>
                      <a:r>
                        <a:rPr lang="uk-UA" sz="1400" dirty="0" err="1">
                          <a:effectLst/>
                        </a:rPr>
                        <a:t>гудь</a:t>
                      </a:r>
                      <a:r>
                        <a:rPr lang="uk-UA" sz="1400" dirty="0">
                          <a:effectLst/>
                        </a:rPr>
                        <a:t>.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499225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uk-UA" sz="1400" dirty="0">
                          <a:effectLst/>
                        </a:rPr>
                        <a:t>Люблять Батьківщину не за те, що </a:t>
                      </a:r>
                      <a:r>
                        <a:rPr lang="uk-UA" sz="1400" dirty="0" smtClean="0">
                          <a:effectLst/>
                        </a:rPr>
                        <a:t>вона     велика</a:t>
                      </a:r>
                      <a:r>
                        <a:rPr lang="uk-UA" sz="1400" dirty="0">
                          <a:effectLst/>
                        </a:rPr>
                        <a:t>, 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твоє всохне коріння.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39111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Удома і 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на колінах. 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84959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Ліпше своя сяка-така хата, як 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за неї - постояти. 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284959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На Батьківщині і шкоринка — 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сонце ясніше світить.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239111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Кожному мила 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стіни помагають.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284959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•   Де  був,   там  будь,   а  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мати    народила.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239111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Усюди добре, а 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хто в своєму дому. 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  <a:tr h="239111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У рідному краю і 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своя сторона.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extLst>
                  <a:ext uri="{0D108BD9-81ED-4DB2-BD59-A6C34878D82A}">
                    <a16:rowId xmlns="" xmlns:a16="http://schemas.microsoft.com/office/drawing/2014/main" val="10017"/>
                  </a:ext>
                </a:extLst>
              </a:tr>
              <a:tr h="284959">
                <a:tc>
                  <a:txBody>
                    <a:bodyPr/>
                    <a:lstStyle/>
                    <a:p>
                      <a:pPr indent="450215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• Там   земля    мила,    де   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чужа хата.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208" marR="47208" marT="0" marB="0"/>
                </a:tc>
                <a:extLst>
                  <a:ext uri="{0D108BD9-81ED-4DB2-BD59-A6C34878D82A}">
                    <a16:rowId xmlns="" xmlns:a16="http://schemas.microsoft.com/office/drawing/2014/main" val="100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329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86050" y="928670"/>
            <a:ext cx="5124909" cy="1470025"/>
          </a:xfrm>
        </p:spPr>
        <p:txBody>
          <a:bodyPr/>
          <a:lstStyle/>
          <a:p>
            <a:pPr>
              <a:buNone/>
            </a:pPr>
            <a:r>
              <a:rPr lang="ru-RU" sz="2000" smtClean="0">
                <a:solidFill>
                  <a:srgbClr val="FF0000"/>
                </a:solidFill>
              </a:rPr>
              <a:t>  </a:t>
            </a:r>
            <a:r>
              <a:rPr lang="ru-RU" sz="2800" i="1" dirty="0" smtClean="0">
                <a:solidFill>
                  <a:srgbClr val="FF0000"/>
                </a:solidFill>
              </a:rPr>
              <a:t>Моя </a:t>
            </a:r>
            <a:r>
              <a:rPr lang="ru-RU" sz="2800" i="1" dirty="0" err="1" smtClean="0">
                <a:solidFill>
                  <a:srgbClr val="FF0000"/>
                </a:solidFill>
              </a:rPr>
              <a:t>Херсонщина</a:t>
            </a:r>
            <a:r>
              <a:rPr lang="ru-RU" sz="2000" b="0" dirty="0" smtClean="0"/>
              <a:t/>
            </a:r>
            <a:br>
              <a:rPr lang="ru-RU" sz="2000" b="0" dirty="0" smtClean="0"/>
            </a:br>
            <a:r>
              <a:rPr lang="ru-RU" sz="2000" b="0" dirty="0" err="1" smtClean="0"/>
              <a:t>Херсонщино</a:t>
            </a:r>
            <a:r>
              <a:rPr lang="ru-RU" sz="2000" b="0" dirty="0" smtClean="0"/>
              <a:t> люба, </a:t>
            </a:r>
            <a:br>
              <a:rPr lang="ru-RU" sz="2000" b="0" dirty="0" smtClean="0"/>
            </a:br>
            <a:r>
              <a:rPr lang="ru-RU" sz="2000" b="0" dirty="0" smtClean="0"/>
              <a:t>Моя </a:t>
            </a:r>
            <a:r>
              <a:rPr lang="ru-RU" sz="2000" b="0" dirty="0" err="1" smtClean="0"/>
              <a:t>ти</a:t>
            </a:r>
            <a:r>
              <a:rPr lang="ru-RU" sz="2000" b="0" dirty="0" smtClean="0"/>
              <a:t> </a:t>
            </a:r>
            <a:r>
              <a:rPr lang="ru-RU" sz="2000" b="0" dirty="0" err="1" smtClean="0"/>
              <a:t>перлино</a:t>
            </a:r>
            <a:r>
              <a:rPr lang="ru-RU" sz="2000" b="0" dirty="0" smtClean="0"/>
              <a:t>!</a:t>
            </a:r>
            <a:br>
              <a:rPr lang="ru-RU" sz="2000" b="0" dirty="0" smtClean="0"/>
            </a:br>
            <a:r>
              <a:rPr lang="ru-RU" sz="2000" b="0" dirty="0" smtClean="0"/>
              <a:t>До </a:t>
            </a:r>
            <a:r>
              <a:rPr lang="ru-RU" sz="2000" b="0" dirty="0" err="1" smtClean="0"/>
              <a:t>твоїх</a:t>
            </a:r>
            <a:r>
              <a:rPr lang="ru-RU" sz="2000" b="0" dirty="0" smtClean="0"/>
              <a:t> </a:t>
            </a:r>
            <a:r>
              <a:rPr lang="ru-RU" sz="2000" b="0" dirty="0" err="1" smtClean="0"/>
              <a:t>просторів</a:t>
            </a:r>
            <a:r>
              <a:rPr lang="ru-RU" sz="2000" b="0" dirty="0" smtClean="0"/>
              <a:t> </a:t>
            </a:r>
            <a:br>
              <a:rPr lang="ru-RU" sz="2000" b="0" dirty="0" smtClean="0"/>
            </a:br>
            <a:r>
              <a:rPr lang="ru-RU" sz="2000" b="0" dirty="0" smtClean="0"/>
              <a:t>У </a:t>
            </a:r>
            <a:r>
              <a:rPr lang="ru-RU" sz="2000" b="0" dirty="0" err="1" smtClean="0"/>
              <a:t>думці</a:t>
            </a:r>
            <a:r>
              <a:rPr lang="ru-RU" sz="2000" b="0" dirty="0" smtClean="0"/>
              <a:t> я </a:t>
            </a:r>
            <a:r>
              <a:rPr lang="ru-RU" sz="2000" b="0" dirty="0" err="1" smtClean="0"/>
              <a:t>лину</a:t>
            </a:r>
            <a:r>
              <a:rPr lang="ru-RU" sz="2000" b="0" dirty="0" smtClean="0"/>
              <a:t>.</a:t>
            </a:r>
            <a:br>
              <a:rPr lang="ru-RU" sz="2000" b="0" dirty="0" smtClean="0"/>
            </a:br>
            <a:r>
              <a:rPr lang="ru-RU" sz="2000" b="0" dirty="0" smtClean="0"/>
              <a:t>Мене </a:t>
            </a:r>
            <a:r>
              <a:rPr lang="ru-RU" sz="2000" b="0" dirty="0" err="1" smtClean="0"/>
              <a:t>ти</a:t>
            </a:r>
            <a:r>
              <a:rPr lang="ru-RU" sz="2000" b="0" dirty="0" smtClean="0"/>
              <a:t> </a:t>
            </a:r>
            <a:r>
              <a:rPr lang="ru-RU" sz="2000" b="0" dirty="0" err="1" smtClean="0"/>
              <a:t>чаруєш</a:t>
            </a:r>
            <a:r>
              <a:rPr lang="ru-RU" sz="2000" b="0" dirty="0" smtClean="0"/>
              <a:t/>
            </a:r>
            <a:br>
              <a:rPr lang="ru-RU" sz="2000" b="0" dirty="0" smtClean="0"/>
            </a:br>
            <a:r>
              <a:rPr lang="ru-RU" sz="2000" b="0" dirty="0" err="1" smtClean="0"/>
              <a:t>Своїми</a:t>
            </a:r>
            <a:r>
              <a:rPr lang="ru-RU" sz="2000" b="0" dirty="0" smtClean="0"/>
              <a:t> степами,</a:t>
            </a:r>
            <a:br>
              <a:rPr lang="ru-RU" sz="2000" b="0" dirty="0" smtClean="0"/>
            </a:br>
            <a:r>
              <a:rPr lang="ru-RU" sz="2000" b="0" dirty="0" smtClean="0"/>
              <a:t>Де </a:t>
            </a:r>
            <a:r>
              <a:rPr lang="ru-RU" sz="2000" b="0" dirty="0" err="1" smtClean="0"/>
              <a:t>спів</a:t>
            </a:r>
            <a:r>
              <a:rPr lang="ru-RU" sz="2000" b="0" dirty="0" smtClean="0"/>
              <a:t> </a:t>
            </a:r>
            <a:r>
              <a:rPr lang="ru-RU" sz="2000" b="0" dirty="0" err="1" smtClean="0"/>
              <a:t>солов'їний</a:t>
            </a:r>
            <a:r>
              <a:rPr lang="ru-RU" sz="2000" b="0" dirty="0" smtClean="0"/>
              <a:t/>
            </a:r>
            <a:br>
              <a:rPr lang="ru-RU" sz="2000" b="0" dirty="0" smtClean="0"/>
            </a:br>
            <a:r>
              <a:rPr lang="ru-RU" sz="2000" b="0" dirty="0" err="1" smtClean="0"/>
              <a:t>Бринить</a:t>
            </a:r>
            <a:r>
              <a:rPr lang="ru-RU" sz="2000" b="0" dirty="0" smtClean="0"/>
              <a:t> </a:t>
            </a:r>
            <a:r>
              <a:rPr lang="ru-RU" sz="2000" b="0" dirty="0" err="1" smtClean="0"/>
              <a:t>між</a:t>
            </a:r>
            <a:r>
              <a:rPr lang="ru-RU" sz="2000" b="0" dirty="0" smtClean="0"/>
              <a:t> гаями.</a:t>
            </a:r>
            <a:br>
              <a:rPr lang="ru-RU" sz="2000" b="0" dirty="0" smtClean="0"/>
            </a:br>
            <a:r>
              <a:rPr lang="ru-RU" sz="2000" b="0" dirty="0" smtClean="0"/>
              <a:t>Мене </a:t>
            </a:r>
            <a:r>
              <a:rPr lang="ru-RU" sz="2000" b="0" dirty="0" err="1" smtClean="0"/>
              <a:t>ти</a:t>
            </a:r>
            <a:r>
              <a:rPr lang="ru-RU" sz="2000" b="0" dirty="0" smtClean="0"/>
              <a:t> </a:t>
            </a:r>
            <a:r>
              <a:rPr lang="ru-RU" sz="2000" b="0" dirty="0" err="1" smtClean="0"/>
              <a:t>чаруєш</a:t>
            </a:r>
            <a:r>
              <a:rPr lang="ru-RU" sz="2000" b="0" dirty="0" smtClean="0"/>
              <a:t/>
            </a:r>
            <a:br>
              <a:rPr lang="ru-RU" sz="2000" b="0" dirty="0" smtClean="0"/>
            </a:br>
            <a:r>
              <a:rPr lang="ru-RU" sz="2000" b="0" dirty="0" err="1" smtClean="0"/>
              <a:t>Своїми</a:t>
            </a:r>
            <a:r>
              <a:rPr lang="ru-RU" sz="2000" b="0" dirty="0" smtClean="0"/>
              <a:t> </a:t>
            </a:r>
            <a:r>
              <a:rPr lang="ru-RU" sz="2000" b="0" dirty="0" err="1" smtClean="0"/>
              <a:t>вітрами</a:t>
            </a:r>
            <a:r>
              <a:rPr lang="ru-RU" sz="2000" b="0" dirty="0" smtClean="0"/>
              <a:t>,</a:t>
            </a:r>
            <a:br>
              <a:rPr lang="ru-RU" sz="2000" b="0" dirty="0" smtClean="0"/>
            </a:br>
            <a:r>
              <a:rPr lang="ru-RU" sz="2000" b="0" dirty="0" err="1" smtClean="0"/>
              <a:t>Які</a:t>
            </a:r>
            <a:r>
              <a:rPr lang="ru-RU" sz="2000" b="0" dirty="0" smtClean="0"/>
              <a:t> </a:t>
            </a:r>
            <a:r>
              <a:rPr lang="ru-RU" sz="2000" b="0" dirty="0" err="1" smtClean="0"/>
              <a:t>розмовляють</a:t>
            </a:r>
            <a:r>
              <a:rPr lang="ru-RU" sz="2000" b="0" dirty="0" smtClean="0"/>
              <a:t> </a:t>
            </a:r>
            <a:br>
              <a:rPr lang="ru-RU" sz="2000" b="0" dirty="0" smtClean="0"/>
            </a:br>
            <a:r>
              <a:rPr lang="ru-RU" sz="2000" b="0" dirty="0" smtClean="0"/>
              <a:t>Весь час </a:t>
            </a:r>
            <a:r>
              <a:rPr lang="ru-RU" sz="2000" b="0" dirty="0" err="1" smtClean="0"/>
              <a:t>з</a:t>
            </a:r>
            <a:r>
              <a:rPr lang="ru-RU" sz="2000" b="0" dirty="0" smtClean="0"/>
              <a:t> колосками.</a:t>
            </a:r>
            <a:br>
              <a:rPr lang="ru-RU" sz="2000" b="0" dirty="0" smtClean="0"/>
            </a:br>
            <a:r>
              <a:rPr lang="ru-RU" sz="2000" b="0" dirty="0" smtClean="0"/>
              <a:t>Поля тут </a:t>
            </a:r>
            <a:r>
              <a:rPr lang="ru-RU" sz="2000" b="0" dirty="0" err="1" smtClean="0"/>
              <a:t>безкраї</a:t>
            </a:r>
            <a:r>
              <a:rPr lang="ru-RU" sz="2000" b="0" dirty="0" smtClean="0"/>
              <a:t>,</a:t>
            </a:r>
            <a:br>
              <a:rPr lang="ru-RU" sz="2000" b="0" dirty="0" smtClean="0"/>
            </a:br>
            <a:r>
              <a:rPr lang="ru-RU" sz="2000" b="0" dirty="0" smtClean="0"/>
              <a:t>Та </a:t>
            </a:r>
            <a:r>
              <a:rPr lang="ru-RU" sz="2000" b="0" dirty="0" err="1" smtClean="0"/>
              <a:t>є</a:t>
            </a:r>
            <a:r>
              <a:rPr lang="ru-RU" sz="2000" b="0" dirty="0" smtClean="0"/>
              <a:t> в нас </a:t>
            </a:r>
            <a:r>
              <a:rPr lang="ru-RU" sz="2000" b="0" dirty="0" err="1" smtClean="0"/>
              <a:t>і</a:t>
            </a:r>
            <a:r>
              <a:rPr lang="ru-RU" sz="2000" b="0" dirty="0" smtClean="0"/>
              <a:t> </a:t>
            </a:r>
            <a:r>
              <a:rPr lang="ru-RU" sz="2000" b="0" dirty="0" err="1" smtClean="0"/>
              <a:t>хаща</a:t>
            </a:r>
            <a:r>
              <a:rPr lang="ru-RU" sz="2000" b="0" dirty="0" smtClean="0"/>
              <a:t>...</a:t>
            </a:r>
            <a:br>
              <a:rPr lang="ru-RU" sz="2000" b="0" dirty="0" smtClean="0"/>
            </a:br>
            <a:r>
              <a:rPr lang="ru-RU" sz="2000" b="0" dirty="0" err="1" smtClean="0"/>
              <a:t>Херсонщино</a:t>
            </a:r>
            <a:r>
              <a:rPr lang="ru-RU" sz="2000" b="0" dirty="0" smtClean="0"/>
              <a:t> мила,</a:t>
            </a:r>
            <a:br>
              <a:rPr lang="ru-RU" sz="2000" b="0" dirty="0" smtClean="0"/>
            </a:br>
            <a:r>
              <a:rPr lang="ru-RU" sz="2000" b="0" dirty="0" err="1" smtClean="0"/>
              <a:t>Ти</a:t>
            </a:r>
            <a:r>
              <a:rPr lang="ru-RU" sz="2000" b="0" dirty="0" smtClean="0"/>
              <a:t> в </a:t>
            </a:r>
            <a:r>
              <a:rPr lang="ru-RU" sz="2000" b="0" dirty="0" err="1" smtClean="0"/>
              <a:t>світі</a:t>
            </a:r>
            <a:r>
              <a:rPr lang="ru-RU" sz="2000" b="0" dirty="0" smtClean="0"/>
              <a:t> – </a:t>
            </a:r>
            <a:r>
              <a:rPr lang="ru-RU" sz="2000" b="0" dirty="0" err="1" smtClean="0"/>
              <a:t>найкраща</a:t>
            </a:r>
            <a:r>
              <a:rPr lang="ru-RU" sz="2000" b="0" dirty="0" smtClean="0"/>
              <a:t>.</a:t>
            </a:r>
            <a:endParaRPr lang="ru-RU" sz="2000" b="0" dirty="0"/>
          </a:p>
        </p:txBody>
      </p:sp>
      <p:pic>
        <p:nvPicPr>
          <p:cNvPr id="1030" name="Picture 6" descr="C:\Users\ТОЛЯ\Desktop\5555555555\ykryzorxark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 rot="5400000">
            <a:off x="-2456905" y="2421383"/>
            <a:ext cx="6857999" cy="2015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6" descr="C:\Users\ТОЛЯ\Desktop\5555555555\ykryzorxark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 rot="5400000" flipV="1">
            <a:off x="4711417" y="2456397"/>
            <a:ext cx="6857999" cy="1945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-99392"/>
            <a:ext cx="2664296" cy="2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2160" y="-99393"/>
            <a:ext cx="2592288" cy="2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0432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0" objId="3"/>
      </p14:showEvt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2.1|2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"/>
</p:tagLst>
</file>

<file path=ppt/theme/theme1.xml><?xml version="1.0" encoding="utf-8"?>
<a:theme xmlns:a="http://schemas.openxmlformats.org/drawingml/2006/main" name="Презентация-укр-11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Презентация-укр-11</Template>
  <TotalTime>365</TotalTime>
  <Words>477</Words>
  <Application>Microsoft Office PowerPoint</Application>
  <PresentationFormat>Экран (4:3)</PresentationFormat>
  <Paragraphs>159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Презентация-укр-11</vt:lpstr>
      <vt:lpstr>Рідний край, де ми живемо, Херсонщиною звемо!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Прапор області </vt:lpstr>
      <vt:lpstr>Презентация PowerPoint</vt:lpstr>
      <vt:lpstr>Презентация PowerPoint</vt:lpstr>
      <vt:lpstr>Презентация PowerPoint</vt:lpstr>
      <vt:lpstr>Презентация PowerPoint</vt:lpstr>
      <vt:lpstr>Друга зупинка   «Визначні місця Херсонщини»</vt:lpstr>
      <vt:lpstr>«Легендарна тачанка»  </vt:lpstr>
      <vt:lpstr>Свято-Катериненський собор та пантеон Херсонської  фортеці. </vt:lpstr>
      <vt:lpstr>Херсонський художній музей iмені Олексія Шовкуненка    </vt:lpstr>
      <vt:lpstr>Олешківські   піски</vt:lpstr>
      <vt:lpstr>Ландшафтний  заповідник  «Саги» </vt:lpstr>
      <vt:lpstr>Презентация PowerPoint</vt:lpstr>
      <vt:lpstr>ТРЕТЯ   ЗУПИНКА  «Видатні постаті Херсонщини»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Четверта зупинка «Змагальна» </vt:lpstr>
      <vt:lpstr>Презентация PowerPoint</vt:lpstr>
      <vt:lpstr>                  Конкурс «Народна мудрість»</vt:lpstr>
      <vt:lpstr>  Моя Херсонщина Херсонщино люба,  Моя ти перлино! До твоїх просторів  У думці я лину. Мене ти чаруєш Своїми степами, Де спів солов'їний Бринить між гаями. Мене ти чаруєш Своїми вітрами, Які розмовляють  Весь час з колосками. Поля тут безкраї, Та є в нас і хаща... Херсонщино мила, Ти в світі – найкраща.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Рідний край, де ми живемо, Херсонщиною звемо</dc:title>
  <dc:creator>Матвійчук</dc:creator>
  <cp:lastModifiedBy>111111</cp:lastModifiedBy>
  <cp:revision>25</cp:revision>
  <dcterms:created xsi:type="dcterms:W3CDTF">2013-08-08T12:24:22Z</dcterms:created>
  <dcterms:modified xsi:type="dcterms:W3CDTF">2021-12-16T10:55:10Z</dcterms:modified>
</cp:coreProperties>
</file>