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3" r:id="rId20"/>
    <p:sldId id="275" r:id="rId21"/>
    <p:sldId id="277" r:id="rId22"/>
    <p:sldId id="276" r:id="rId23"/>
    <p:sldId id="264" r:id="rId24"/>
    <p:sldId id="278" r:id="rId25"/>
    <p:sldId id="285" r:id="rId26"/>
    <p:sldId id="280" r:id="rId27"/>
    <p:sldId id="281" r:id="rId28"/>
    <p:sldId id="282" r:id="rId29"/>
    <p:sldId id="283" r:id="rId30"/>
    <p:sldId id="284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EA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g"/><Relationship Id="rId5" Type="http://schemas.openxmlformats.org/officeDocument/2006/relationships/image" Target="../media/image26.jpeg"/><Relationship Id="rId4" Type="http://schemas.openxmlformats.org/officeDocument/2006/relationships/image" Target="../media/image25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44624"/>
            <a:ext cx="8928992" cy="648072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002060"/>
                </a:solidFill>
              </a:rPr>
              <a:t>АМЕРИКА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764704"/>
            <a:ext cx="8928992" cy="59766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solidFill>
                  <a:srgbClr val="008000"/>
                </a:solidFill>
                <a:latin typeface="Arial Narrow" pitchFamily="34" charset="0"/>
              </a:rPr>
              <a:t>Далека та </a:t>
            </a:r>
            <a:r>
              <a:rPr lang="uk-UA" sz="2400" dirty="0" smtClean="0">
                <a:solidFill>
                  <a:srgbClr val="008000"/>
                </a:solidFill>
                <a:latin typeface="Arial Narrow" pitchFamily="34" charset="0"/>
              </a:rPr>
              <a:t>чарівна земля, країна високих гір та широких рівнин, край повноводних річок та глибоких каньйонів.</a:t>
            </a:r>
          </a:p>
          <a:p>
            <a:pPr marL="0" indent="0">
              <a:buNone/>
            </a:pPr>
            <a:r>
              <a:rPr lang="uk-UA" sz="2400" dirty="0" smtClean="0">
                <a:solidFill>
                  <a:srgbClr val="008000"/>
                </a:solidFill>
                <a:latin typeface="Arial Narrow" pitchFamily="34" charset="0"/>
              </a:rPr>
              <a:t>Ще в пізньому палеоліті, коли не існувало </a:t>
            </a:r>
            <a:r>
              <a:rPr lang="uk-UA" sz="2400" b="1" dirty="0" smtClean="0">
                <a:solidFill>
                  <a:srgbClr val="008000"/>
                </a:solidFill>
                <a:latin typeface="Arial Narrow" pitchFamily="34" charset="0"/>
              </a:rPr>
              <a:t>Берингової протоки</a:t>
            </a:r>
            <a:r>
              <a:rPr lang="uk-UA" sz="2400" dirty="0" smtClean="0">
                <a:solidFill>
                  <a:srgbClr val="008000"/>
                </a:solidFill>
                <a:latin typeface="Arial Narrow" pitchFamily="34" charset="0"/>
              </a:rPr>
              <a:t>, перші кроманьйонці перейшли цей вузький перешийок та почали заселяти нові території.</a:t>
            </a:r>
          </a:p>
          <a:p>
            <a:pPr marL="0" indent="0">
              <a:buNone/>
            </a:pPr>
            <a:r>
              <a:rPr lang="uk-UA" sz="2400" dirty="0" smtClean="0">
                <a:solidFill>
                  <a:srgbClr val="008000"/>
                </a:solidFill>
                <a:latin typeface="Arial Narrow" pitchFamily="34" charset="0"/>
              </a:rPr>
              <a:t>Першими європейцями тут були </a:t>
            </a:r>
            <a:r>
              <a:rPr lang="uk-UA" sz="2400" b="1" dirty="0" smtClean="0">
                <a:solidFill>
                  <a:srgbClr val="008000"/>
                </a:solidFill>
                <a:latin typeface="Arial Narrow" pitchFamily="34" charset="0"/>
              </a:rPr>
              <a:t>вікінги</a:t>
            </a:r>
            <a:r>
              <a:rPr lang="uk-UA" sz="2400" dirty="0" smtClean="0">
                <a:solidFill>
                  <a:srgbClr val="008000"/>
                </a:solidFill>
                <a:latin typeface="Arial Narrow" pitchFamily="34" charset="0"/>
              </a:rPr>
              <a:t> під керівництвом </a:t>
            </a:r>
            <a:r>
              <a:rPr lang="uk-UA" sz="2400" b="1" dirty="0" err="1" smtClean="0">
                <a:solidFill>
                  <a:srgbClr val="008000"/>
                </a:solidFill>
                <a:latin typeface="Arial Narrow" pitchFamily="34" charset="0"/>
              </a:rPr>
              <a:t>Лейфа</a:t>
            </a:r>
            <a:r>
              <a:rPr lang="uk-UA" sz="2400" b="1" dirty="0" smtClean="0">
                <a:solidFill>
                  <a:srgbClr val="008000"/>
                </a:solidFill>
                <a:latin typeface="Arial Narrow" pitchFamily="34" charset="0"/>
              </a:rPr>
              <a:t> </a:t>
            </a:r>
            <a:r>
              <a:rPr lang="uk-UA" sz="2400" b="1" dirty="0" err="1" smtClean="0">
                <a:solidFill>
                  <a:srgbClr val="008000"/>
                </a:solidFill>
                <a:latin typeface="Arial Narrow" pitchFamily="34" charset="0"/>
              </a:rPr>
              <a:t>Єрікссона</a:t>
            </a:r>
            <a:r>
              <a:rPr lang="uk-UA" sz="2400" dirty="0" smtClean="0">
                <a:solidFill>
                  <a:srgbClr val="008000"/>
                </a:solidFill>
                <a:latin typeface="Arial Narrow" pitchFamily="34" charset="0"/>
              </a:rPr>
              <a:t>, які за 5 століть до </a:t>
            </a:r>
            <a:r>
              <a:rPr lang="uk-UA" sz="2400" b="1" dirty="0" smtClean="0">
                <a:solidFill>
                  <a:srgbClr val="008000"/>
                </a:solidFill>
                <a:latin typeface="Arial Narrow" pitchFamily="34" charset="0"/>
              </a:rPr>
              <a:t>Х. Колумба</a:t>
            </a:r>
            <a:r>
              <a:rPr lang="uk-UA" sz="2400" dirty="0" smtClean="0">
                <a:solidFill>
                  <a:srgbClr val="008000"/>
                </a:solidFill>
                <a:latin typeface="Arial Narrow" pitchFamily="34" charset="0"/>
              </a:rPr>
              <a:t> побували на цих берегах.</a:t>
            </a:r>
          </a:p>
          <a:p>
            <a:pPr marL="0" indent="0">
              <a:buNone/>
            </a:pPr>
            <a:r>
              <a:rPr lang="uk-UA" sz="2400" dirty="0" smtClean="0">
                <a:solidFill>
                  <a:srgbClr val="008000"/>
                </a:solidFill>
                <a:latin typeface="Arial Narrow" pitchFamily="34" charset="0"/>
              </a:rPr>
              <a:t>Земля ця названа на честь італійського мореплавця та картографа </a:t>
            </a:r>
            <a:r>
              <a:rPr lang="uk-UA" sz="2400" b="1" dirty="0" err="1" smtClean="0">
                <a:solidFill>
                  <a:srgbClr val="008000"/>
                </a:solidFill>
                <a:latin typeface="Arial Narrow" pitchFamily="34" charset="0"/>
              </a:rPr>
              <a:t>Амеріго</a:t>
            </a:r>
            <a:r>
              <a:rPr lang="uk-UA" sz="2400" b="1" dirty="0" smtClean="0">
                <a:solidFill>
                  <a:srgbClr val="008000"/>
                </a:solidFill>
                <a:latin typeface="Arial Narrow" pitchFamily="34" charset="0"/>
              </a:rPr>
              <a:t> </a:t>
            </a:r>
            <a:r>
              <a:rPr lang="uk-UA" sz="2400" b="1" dirty="0" err="1" smtClean="0">
                <a:solidFill>
                  <a:srgbClr val="008000"/>
                </a:solidFill>
                <a:latin typeface="Arial Narrow" pitchFamily="34" charset="0"/>
              </a:rPr>
              <a:t>Веспуччі</a:t>
            </a:r>
            <a:r>
              <a:rPr lang="uk-UA" sz="2400" dirty="0" smtClean="0">
                <a:solidFill>
                  <a:srgbClr val="008000"/>
                </a:solidFill>
                <a:latin typeface="Arial Narrow" pitchFamily="34" charset="0"/>
              </a:rPr>
              <a:t>, який першим довів що це не Індія Колумба, а окремий материк, великий та далекий.</a:t>
            </a:r>
          </a:p>
          <a:p>
            <a:pPr marL="0" indent="0">
              <a:buNone/>
            </a:pPr>
            <a:r>
              <a:rPr lang="uk-UA" sz="2400" dirty="0" smtClean="0">
                <a:solidFill>
                  <a:srgbClr val="008000"/>
                </a:solidFill>
                <a:latin typeface="Arial Narrow" pitchFamily="34" charset="0"/>
              </a:rPr>
              <a:t>Іспанські, португальські, англійські та французькі завойовники майже знищили місцеві давні цивілізації тоді і привезли сюди вони свою культуру, мову, звичаї, релігію та модель економіки. </a:t>
            </a:r>
          </a:p>
          <a:p>
            <a:pPr marL="0" indent="0">
              <a:buNone/>
            </a:pPr>
            <a:r>
              <a:rPr lang="uk-UA" sz="2400" dirty="0" smtClean="0">
                <a:solidFill>
                  <a:srgbClr val="008000"/>
                </a:solidFill>
                <a:latin typeface="Arial Narrow" pitchFamily="34" charset="0"/>
              </a:rPr>
              <a:t>Тому Америка стала своєрідним </a:t>
            </a:r>
            <a:r>
              <a:rPr lang="uk-UA" sz="2400" b="1" dirty="0" smtClean="0">
                <a:solidFill>
                  <a:srgbClr val="008000"/>
                </a:solidFill>
                <a:latin typeface="Arial Narrow" pitchFamily="34" charset="0"/>
              </a:rPr>
              <a:t>Новим світом</a:t>
            </a:r>
            <a:r>
              <a:rPr lang="uk-UA" sz="2400" dirty="0" smtClean="0">
                <a:solidFill>
                  <a:srgbClr val="008000"/>
                </a:solidFill>
                <a:latin typeface="Arial Narrow" pitchFamily="34" charset="0"/>
              </a:rPr>
              <a:t>, Європою за океаном.</a:t>
            </a:r>
            <a:r>
              <a:rPr lang="uk-UA" sz="2400" dirty="0" smtClean="0">
                <a:latin typeface="Arial Narrow" pitchFamily="34" charset="0"/>
              </a:rPr>
              <a:t> </a:t>
            </a:r>
            <a:endParaRPr lang="ru-RU" sz="24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0511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3960439"/>
          </a:xfrm>
        </p:spPr>
        <p:txBody>
          <a:bodyPr/>
          <a:lstStyle/>
          <a:p>
            <a:r>
              <a:rPr lang="uk-UA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Загальна географічна характеристика </a:t>
            </a:r>
            <a:br>
              <a:rPr lang="uk-UA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uk-UA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АМЕРИКИ</a:t>
            </a:r>
            <a:br>
              <a:rPr lang="uk-UA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uk-UA" b="1" dirty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/>
            </a:r>
            <a:br>
              <a:rPr lang="uk-UA" b="1" dirty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uk-UA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/>
            </a:r>
            <a:br>
              <a:rPr lang="uk-UA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uk-UA" sz="2400" b="1" dirty="0" smtClean="0">
                <a:solidFill>
                  <a:srgbClr val="0070C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наочні матеріали для студентів</a:t>
            </a:r>
            <a:endParaRPr lang="ru-RU" b="1" dirty="0">
              <a:solidFill>
                <a:srgbClr val="0070C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672" y="4725144"/>
            <a:ext cx="7272808" cy="913656"/>
          </a:xfrm>
        </p:spPr>
        <p:txBody>
          <a:bodyPr>
            <a:normAutofit/>
          </a:bodyPr>
          <a:lstStyle/>
          <a:p>
            <a:pPr algn="r"/>
            <a:r>
              <a:rPr lang="uk-UA" sz="2400" dirty="0" smtClean="0">
                <a:solidFill>
                  <a:srgbClr val="00B050"/>
                </a:solidFill>
              </a:rPr>
              <a:t>Підготував викладач географії </a:t>
            </a:r>
            <a:r>
              <a:rPr lang="uk-UA" sz="2400" dirty="0" err="1" smtClean="0">
                <a:solidFill>
                  <a:srgbClr val="00B050"/>
                </a:solidFill>
              </a:rPr>
              <a:t>Яндола</a:t>
            </a:r>
            <a:r>
              <a:rPr lang="uk-UA" sz="2400" dirty="0" smtClean="0">
                <a:solidFill>
                  <a:srgbClr val="00B050"/>
                </a:solidFill>
              </a:rPr>
              <a:t> А. О.</a:t>
            </a:r>
            <a:endParaRPr lang="ru-RU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9129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08112"/>
          </a:xfrm>
        </p:spPr>
        <p:txBody>
          <a:bodyPr/>
          <a:lstStyle/>
          <a:p>
            <a:r>
              <a:rPr lang="uk-UA" dirty="0" smtClean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Географічне положення.</a:t>
            </a:r>
            <a:endParaRPr lang="ru-RU" dirty="0">
              <a:solidFill>
                <a:srgbClr val="C0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980728"/>
            <a:ext cx="3000368" cy="3672408"/>
          </a:xfrm>
        </p:spPr>
      </p:pic>
      <p:sp>
        <p:nvSpPr>
          <p:cNvPr id="5" name="Прямоугольник 4"/>
          <p:cNvSpPr/>
          <p:nvPr/>
        </p:nvSpPr>
        <p:spPr>
          <a:xfrm>
            <a:off x="179513" y="1124744"/>
            <a:ext cx="5832648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-</a:t>
            </a:r>
            <a:r>
              <a:rPr lang="ru-RU" sz="2400" b="1" dirty="0" smtClean="0"/>
              <a:t>  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Площа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Америки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42,5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млн. кв. км.</a:t>
            </a:r>
          </a:p>
          <a:p>
            <a:pPr marL="285750" indent="-285750">
              <a:buFontTx/>
              <a:buChar char="-"/>
            </a:pPr>
            <a:r>
              <a:rPr lang="uk-UA" sz="2400" b="1" dirty="0" smtClean="0">
                <a:solidFill>
                  <a:schemeClr val="accent2">
                    <a:lumMod val="50000"/>
                  </a:schemeClr>
                </a:solidFill>
              </a:rPr>
              <a:t>Розташована повністю у Західній півкулі</a:t>
            </a:r>
          </a:p>
          <a:p>
            <a:pPr marL="285750" indent="-285750">
              <a:buFontTx/>
              <a:buChar char="-"/>
            </a:pPr>
            <a:r>
              <a:rPr lang="uk-UA" sz="2400" b="1" dirty="0" smtClean="0">
                <a:solidFill>
                  <a:schemeClr val="accent2">
                    <a:lumMod val="50000"/>
                  </a:schemeClr>
                </a:solidFill>
              </a:rPr>
              <a:t>Складається із </a:t>
            </a:r>
            <a:r>
              <a:rPr lang="uk-UA" sz="2400" b="1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2</a:t>
            </a:r>
            <a:r>
              <a:rPr lang="uk-UA" sz="2400" b="1" dirty="0" smtClean="0">
                <a:solidFill>
                  <a:schemeClr val="accent2">
                    <a:lumMod val="50000"/>
                  </a:schemeClr>
                </a:solidFill>
              </a:rPr>
              <a:t> материків</a:t>
            </a:r>
          </a:p>
          <a:p>
            <a:pPr marL="285750" indent="-285750">
              <a:buFontTx/>
              <a:buChar char="-"/>
            </a:pPr>
            <a:r>
              <a:rPr lang="uk-UA" sz="2400" b="1" dirty="0" smtClean="0">
                <a:solidFill>
                  <a:schemeClr val="accent2">
                    <a:lumMod val="50000"/>
                  </a:schemeClr>
                </a:solidFill>
              </a:rPr>
              <a:t>Має вихід до </a:t>
            </a:r>
            <a:r>
              <a:rPr lang="uk-UA" sz="2400" b="1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3</a:t>
            </a:r>
            <a:r>
              <a:rPr lang="uk-UA" sz="2400" b="1" dirty="0" smtClean="0">
                <a:solidFill>
                  <a:schemeClr val="accent2">
                    <a:lumMod val="50000"/>
                  </a:schemeClr>
                </a:solidFill>
              </a:rPr>
              <a:t> океанів.</a:t>
            </a:r>
          </a:p>
          <a:p>
            <a:pPr marL="285750" indent="-285750">
              <a:buFontTx/>
              <a:buChar char="-"/>
            </a:pPr>
            <a:r>
              <a:rPr lang="uk-UA" sz="2400" b="1" dirty="0" smtClean="0">
                <a:solidFill>
                  <a:schemeClr val="accent2">
                    <a:lumMod val="50000"/>
                  </a:schemeClr>
                </a:solidFill>
              </a:rPr>
              <a:t>Важливе значення Панамського каналу</a:t>
            </a:r>
          </a:p>
          <a:p>
            <a:pPr marL="285750" indent="-285750">
              <a:buFontTx/>
              <a:buChar char="-"/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9513" y="3789040"/>
            <a:ext cx="662473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-   В </a:t>
            </a:r>
            <a:r>
              <a:rPr lang="ru-RU" sz="2400" b="1" dirty="0" err="1">
                <a:solidFill>
                  <a:schemeClr val="accent3">
                    <a:lumMod val="50000"/>
                  </a:schemeClr>
                </a:solidFill>
              </a:rPr>
              <a:t>регіоні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3">
                    <a:lumMod val="50000"/>
                  </a:schemeClr>
                </a:solidFill>
              </a:rPr>
              <a:t>всього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400" b="1" dirty="0">
                <a:solidFill>
                  <a:srgbClr val="C00000"/>
                </a:solidFill>
              </a:rPr>
              <a:t>35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 держав</a:t>
            </a:r>
          </a:p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-   </a:t>
            </a:r>
            <a:r>
              <a:rPr lang="ru-RU" sz="2400" b="1" dirty="0" err="1" smtClean="0">
                <a:solidFill>
                  <a:schemeClr val="accent3">
                    <a:lumMod val="50000"/>
                  </a:schemeClr>
                </a:solidFill>
              </a:rPr>
              <a:t>Також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400" b="1" dirty="0">
                <a:solidFill>
                  <a:srgbClr val="C00000"/>
                </a:solidFill>
              </a:rPr>
              <a:t>23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3">
                    <a:lumMod val="50000"/>
                  </a:schemeClr>
                </a:solidFill>
              </a:rPr>
              <a:t>залежні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3">
                    <a:lumMod val="50000"/>
                  </a:schemeClr>
                </a:solidFill>
              </a:rPr>
              <a:t>території</a:t>
            </a:r>
            <a:endParaRPr lang="ru-RU" sz="2400" b="1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-   </a:t>
            </a:r>
            <a:r>
              <a:rPr lang="ru-RU" sz="2400" b="1" dirty="0" err="1" smtClean="0">
                <a:solidFill>
                  <a:schemeClr val="accent3">
                    <a:lumMod val="50000"/>
                  </a:schemeClr>
                </a:solidFill>
              </a:rPr>
              <a:t>Більша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3">
                    <a:lumMod val="50000"/>
                  </a:schemeClr>
                </a:solidFill>
              </a:rPr>
              <a:t>частина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 є </a:t>
            </a:r>
            <a:r>
              <a:rPr lang="ru-RU" sz="2400" b="1" dirty="0" err="1">
                <a:solidFill>
                  <a:schemeClr val="accent3">
                    <a:lumMod val="50000"/>
                  </a:schemeClr>
                </a:solidFill>
              </a:rPr>
              <a:t>республіками</a:t>
            </a:r>
            <a:endParaRPr lang="ru-RU" sz="2400" b="1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-   </a:t>
            </a:r>
            <a:r>
              <a:rPr lang="ru-RU" sz="2400" b="1" dirty="0" err="1" smtClean="0">
                <a:solidFill>
                  <a:schemeClr val="accent3">
                    <a:lumMod val="50000"/>
                  </a:schemeClr>
                </a:solidFill>
              </a:rPr>
              <a:t>Унітарних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держав – </a:t>
            </a:r>
            <a:r>
              <a:rPr lang="ru-RU" sz="2400" b="1" dirty="0">
                <a:solidFill>
                  <a:srgbClr val="C00000"/>
                </a:solidFill>
              </a:rPr>
              <a:t>28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ru-RU" sz="2400" b="1" dirty="0" err="1">
                <a:solidFill>
                  <a:schemeClr val="accent3">
                    <a:lumMod val="50000"/>
                  </a:schemeClr>
                </a:solidFill>
              </a:rPr>
              <a:t>федерацій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</a:rPr>
              <a:t> – </a:t>
            </a:r>
            <a:r>
              <a:rPr lang="ru-RU" sz="2400" b="1" dirty="0" smtClean="0">
                <a:solidFill>
                  <a:srgbClr val="C00000"/>
                </a:solidFill>
              </a:rPr>
              <a:t>7</a:t>
            </a:r>
          </a:p>
          <a:p>
            <a:r>
              <a:rPr lang="uk-UA" sz="2400" b="1" dirty="0" smtClean="0">
                <a:solidFill>
                  <a:schemeClr val="accent3">
                    <a:lumMod val="50000"/>
                  </a:schemeClr>
                </a:solidFill>
              </a:rPr>
              <a:t>-   Складається із </a:t>
            </a:r>
            <a:r>
              <a:rPr lang="uk-UA" sz="2400" b="1" dirty="0" smtClean="0">
                <a:solidFill>
                  <a:srgbClr val="C00000"/>
                </a:solidFill>
              </a:rPr>
              <a:t>2</a:t>
            </a:r>
            <a:r>
              <a:rPr lang="uk-UA" sz="2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uk-UA" sz="2400" b="1" dirty="0" err="1" smtClean="0">
                <a:solidFill>
                  <a:schemeClr val="accent3">
                    <a:lumMod val="50000"/>
                  </a:schemeClr>
                </a:solidFill>
              </a:rPr>
              <a:t>субрегіонів</a:t>
            </a:r>
            <a:r>
              <a:rPr lang="uk-UA" sz="2400" b="1" dirty="0" smtClean="0">
                <a:solidFill>
                  <a:schemeClr val="accent3">
                    <a:lumMod val="50000"/>
                  </a:schemeClr>
                </a:solidFill>
              </a:rPr>
              <a:t>:</a:t>
            </a:r>
          </a:p>
          <a:p>
            <a:r>
              <a:rPr lang="uk-UA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uk-UA" sz="2400" b="1" dirty="0" smtClean="0">
                <a:solidFill>
                  <a:schemeClr val="accent3">
                    <a:lumMod val="50000"/>
                  </a:schemeClr>
                </a:solidFill>
              </a:rPr>
              <a:t>    </a:t>
            </a:r>
            <a:r>
              <a:rPr lang="uk-UA" sz="2400" i="1" dirty="0" err="1" smtClean="0">
                <a:solidFill>
                  <a:schemeClr val="accent3">
                    <a:lumMod val="50000"/>
                  </a:schemeClr>
                </a:solidFill>
              </a:rPr>
              <a:t>Англоамерика</a:t>
            </a:r>
            <a:r>
              <a:rPr lang="uk-UA" sz="2400" i="1" dirty="0" smtClean="0">
                <a:solidFill>
                  <a:schemeClr val="accent3">
                    <a:lumMod val="50000"/>
                  </a:schemeClr>
                </a:solidFill>
              </a:rPr>
              <a:t> та Латинська Америка</a:t>
            </a:r>
          </a:p>
          <a:p>
            <a:pPr marL="342900" indent="-342900">
              <a:buFontTx/>
              <a:buChar char="-"/>
            </a:pPr>
            <a:endParaRPr lang="ru-RU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1" y="2232739"/>
            <a:ext cx="3016745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700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856984" cy="864096"/>
          </a:xfrm>
        </p:spPr>
        <p:txBody>
          <a:bodyPr/>
          <a:lstStyle/>
          <a:p>
            <a:r>
              <a:rPr lang="uk-UA" sz="4000" b="1" dirty="0" smtClean="0">
                <a:solidFill>
                  <a:srgbClr val="C00000"/>
                </a:solidFill>
                <a:latin typeface="Arial Narrow" pitchFamily="34" charset="0"/>
              </a:rPr>
              <a:t>Природі умови та ресурси</a:t>
            </a:r>
            <a:endParaRPr lang="ru-RU" sz="40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08720"/>
            <a:ext cx="8856984" cy="5616624"/>
          </a:xfrm>
        </p:spPr>
        <p:txBody>
          <a:bodyPr>
            <a:normAutofit fontScale="92500" lnSpcReduction="20000"/>
          </a:bodyPr>
          <a:lstStyle/>
          <a:p>
            <a:r>
              <a:rPr lang="uk-UA" sz="2200" dirty="0" smtClean="0">
                <a:solidFill>
                  <a:srgbClr val="0070C0"/>
                </a:solidFill>
              </a:rPr>
              <a:t>У рельєфі переважають рівнини</a:t>
            </a:r>
          </a:p>
          <a:p>
            <a:r>
              <a:rPr lang="uk-UA" sz="2200" dirty="0" smtClean="0">
                <a:solidFill>
                  <a:srgbClr val="0070C0"/>
                </a:solidFill>
              </a:rPr>
              <a:t>Гірські комплекси простягаються по західному узбережжю: </a:t>
            </a:r>
            <a:r>
              <a:rPr lang="uk-UA" sz="2200" b="1" dirty="0" smtClean="0">
                <a:solidFill>
                  <a:srgbClr val="0070C0"/>
                </a:solidFill>
              </a:rPr>
              <a:t>Кордильєри</a:t>
            </a:r>
            <a:r>
              <a:rPr lang="uk-UA" sz="2200" dirty="0" smtClean="0">
                <a:solidFill>
                  <a:srgbClr val="0070C0"/>
                </a:solidFill>
              </a:rPr>
              <a:t> та </a:t>
            </a:r>
            <a:r>
              <a:rPr lang="uk-UA" sz="2200" b="1" dirty="0" smtClean="0">
                <a:solidFill>
                  <a:srgbClr val="0070C0"/>
                </a:solidFill>
              </a:rPr>
              <a:t>Анди</a:t>
            </a:r>
            <a:r>
              <a:rPr lang="uk-UA" sz="2200" dirty="0" smtClean="0">
                <a:solidFill>
                  <a:srgbClr val="0070C0"/>
                </a:solidFill>
              </a:rPr>
              <a:t> </a:t>
            </a:r>
            <a:r>
              <a:rPr lang="uk-UA" sz="2200" dirty="0">
                <a:solidFill>
                  <a:srgbClr val="0070C0"/>
                </a:solidFill>
              </a:rPr>
              <a:t>молоді гори </a:t>
            </a:r>
            <a:r>
              <a:rPr lang="uk-UA" sz="2200" dirty="0" smtClean="0">
                <a:solidFill>
                  <a:srgbClr val="0070C0"/>
                </a:solidFill>
              </a:rPr>
              <a:t>(кайнозойська ера). </a:t>
            </a:r>
            <a:r>
              <a:rPr lang="uk-UA" sz="2200" b="1" dirty="0" err="1" smtClean="0">
                <a:solidFill>
                  <a:srgbClr val="0070C0"/>
                </a:solidFill>
              </a:rPr>
              <a:t>Апалачі</a:t>
            </a:r>
            <a:r>
              <a:rPr lang="uk-UA" sz="2200" dirty="0" smtClean="0">
                <a:solidFill>
                  <a:srgbClr val="0070C0"/>
                </a:solidFill>
              </a:rPr>
              <a:t> – старі гори.</a:t>
            </a:r>
          </a:p>
          <a:p>
            <a:r>
              <a:rPr lang="uk-UA" sz="2200" dirty="0" smtClean="0">
                <a:solidFill>
                  <a:schemeClr val="bg2">
                    <a:lumMod val="25000"/>
                  </a:schemeClr>
                </a:solidFill>
              </a:rPr>
              <a:t>Складна геологічна будова обумовлює розмаїття мінеральних ресурсів.</a:t>
            </a:r>
          </a:p>
          <a:p>
            <a:r>
              <a:rPr lang="uk-UA" sz="2200" b="1" dirty="0" smtClean="0">
                <a:solidFill>
                  <a:schemeClr val="accent2">
                    <a:lumMod val="75000"/>
                  </a:schemeClr>
                </a:solidFill>
              </a:rPr>
              <a:t>Нафта:</a:t>
            </a:r>
            <a:r>
              <a:rPr lang="uk-UA" sz="2200" dirty="0" smtClean="0">
                <a:solidFill>
                  <a:schemeClr val="bg2">
                    <a:lumMod val="25000"/>
                  </a:schemeClr>
                </a:solidFill>
              </a:rPr>
              <a:t> Венесуела-1 м. </a:t>
            </a:r>
            <a:r>
              <a:rPr lang="uk-UA" sz="2200" dirty="0">
                <a:solidFill>
                  <a:schemeClr val="bg2">
                    <a:lumMod val="25000"/>
                  </a:schemeClr>
                </a:solidFill>
              </a:rPr>
              <a:t>в </a:t>
            </a:r>
            <a:r>
              <a:rPr lang="uk-UA" sz="2200" dirty="0" smtClean="0">
                <a:solidFill>
                  <a:schemeClr val="bg2">
                    <a:lumMod val="25000"/>
                  </a:schemeClr>
                </a:solidFill>
              </a:rPr>
              <a:t>світі (</a:t>
            </a:r>
            <a:r>
              <a:rPr lang="uk-UA" sz="2200" dirty="0">
                <a:solidFill>
                  <a:schemeClr val="bg2">
                    <a:lumMod val="25000"/>
                  </a:schemeClr>
                </a:solidFill>
              </a:rPr>
              <a:t>20</a:t>
            </a:r>
            <a:r>
              <a:rPr lang="uk-UA" sz="2200" dirty="0" smtClean="0">
                <a:solidFill>
                  <a:schemeClr val="bg2">
                    <a:lumMod val="25000"/>
                  </a:schemeClr>
                </a:solidFill>
              </a:rPr>
              <a:t>% св. запасів), Канада-3 м., США – 10 м.</a:t>
            </a:r>
          </a:p>
          <a:p>
            <a:r>
              <a:rPr lang="uk-UA" sz="2200" b="1" dirty="0" smtClean="0">
                <a:solidFill>
                  <a:schemeClr val="accent2">
                    <a:lumMod val="75000"/>
                  </a:schemeClr>
                </a:solidFill>
              </a:rPr>
              <a:t>Природний газ:</a:t>
            </a:r>
            <a:r>
              <a:rPr lang="uk-UA" sz="2200" dirty="0" smtClean="0">
                <a:solidFill>
                  <a:schemeClr val="bg2">
                    <a:lumMod val="25000"/>
                  </a:schemeClr>
                </a:solidFill>
              </a:rPr>
              <a:t> США-5 м. в світі, Венесуела—8 м. в св., </a:t>
            </a:r>
          </a:p>
          <a:p>
            <a:r>
              <a:rPr lang="uk-UA" sz="2200" b="1" dirty="0" smtClean="0">
                <a:solidFill>
                  <a:schemeClr val="accent2">
                    <a:lumMod val="75000"/>
                  </a:schemeClr>
                </a:solidFill>
              </a:rPr>
              <a:t>Кам’яне вугілля:</a:t>
            </a:r>
            <a:r>
              <a:rPr lang="uk-UA" sz="2200" dirty="0" smtClean="0">
                <a:solidFill>
                  <a:schemeClr val="bg2">
                    <a:lumMod val="25000"/>
                  </a:schemeClr>
                </a:solidFill>
              </a:rPr>
              <a:t> США-23% світових </a:t>
            </a:r>
            <a:r>
              <a:rPr lang="uk-UA" sz="2200" dirty="0" err="1" smtClean="0">
                <a:solidFill>
                  <a:schemeClr val="bg2">
                    <a:lumMod val="25000"/>
                  </a:schemeClr>
                </a:solidFill>
              </a:rPr>
              <a:t>запасів-</a:t>
            </a:r>
            <a:r>
              <a:rPr lang="uk-UA" sz="2200" dirty="0" smtClean="0">
                <a:solidFill>
                  <a:schemeClr val="bg2">
                    <a:lumMod val="25000"/>
                  </a:schemeClr>
                </a:solidFill>
              </a:rPr>
              <a:t> 1 м. в св.</a:t>
            </a:r>
          </a:p>
          <a:p>
            <a:r>
              <a:rPr lang="uk-UA" sz="2200" b="1" dirty="0" smtClean="0">
                <a:solidFill>
                  <a:schemeClr val="accent2">
                    <a:lumMod val="75000"/>
                  </a:schemeClr>
                </a:solidFill>
              </a:rPr>
              <a:t>Залізна руда:</a:t>
            </a:r>
            <a:r>
              <a:rPr lang="uk-UA" sz="2200" dirty="0" smtClean="0">
                <a:solidFill>
                  <a:schemeClr val="bg2">
                    <a:lumMod val="25000"/>
                  </a:schemeClr>
                </a:solidFill>
              </a:rPr>
              <a:t> Бразилія-2 м. в світі, США-6 м. в св., Канада-8 м. в св.</a:t>
            </a:r>
          </a:p>
          <a:p>
            <a:r>
              <a:rPr lang="uk-UA" sz="2200" b="1" dirty="0" smtClean="0">
                <a:solidFill>
                  <a:schemeClr val="accent2">
                    <a:lumMod val="75000"/>
                  </a:schemeClr>
                </a:solidFill>
              </a:rPr>
              <a:t>Марганцева руда:</a:t>
            </a:r>
            <a:r>
              <a:rPr lang="uk-UA" sz="2200" dirty="0" smtClean="0">
                <a:solidFill>
                  <a:schemeClr val="bg2">
                    <a:lumMod val="25000"/>
                  </a:schemeClr>
                </a:solidFill>
              </a:rPr>
              <a:t> Бразилія-5 м. в св.</a:t>
            </a:r>
          </a:p>
          <a:p>
            <a:r>
              <a:rPr lang="uk-UA" sz="2200" b="1" dirty="0" smtClean="0">
                <a:solidFill>
                  <a:schemeClr val="accent2">
                    <a:lumMod val="75000"/>
                  </a:schemeClr>
                </a:solidFill>
              </a:rPr>
              <a:t>Алюмінієва руда:</a:t>
            </a:r>
            <a:r>
              <a:rPr lang="uk-UA" sz="2200" dirty="0" smtClean="0">
                <a:solidFill>
                  <a:schemeClr val="bg2">
                    <a:lumMod val="25000"/>
                  </a:schemeClr>
                </a:solidFill>
              </a:rPr>
              <a:t> Бразилія-2 м. в св., Ямайка-3 м., </a:t>
            </a:r>
            <a:r>
              <a:rPr lang="uk-UA" sz="2200" dirty="0" err="1" smtClean="0">
                <a:solidFill>
                  <a:schemeClr val="bg2">
                    <a:lumMod val="25000"/>
                  </a:schemeClr>
                </a:solidFill>
              </a:rPr>
              <a:t>Сурінам</a:t>
            </a:r>
            <a:r>
              <a:rPr lang="uk-UA" sz="2200" dirty="0" smtClean="0">
                <a:solidFill>
                  <a:schemeClr val="bg2">
                    <a:lumMod val="25000"/>
                  </a:schemeClr>
                </a:solidFill>
              </a:rPr>
              <a:t>-7 м.</a:t>
            </a:r>
          </a:p>
          <a:p>
            <a:r>
              <a:rPr lang="uk-UA" sz="2200" b="1" dirty="0" smtClean="0">
                <a:solidFill>
                  <a:schemeClr val="accent2">
                    <a:lumMod val="75000"/>
                  </a:schemeClr>
                </a:solidFill>
              </a:rPr>
              <a:t>Мідна руда:</a:t>
            </a:r>
            <a:r>
              <a:rPr lang="uk-UA" sz="2200" dirty="0" smtClean="0">
                <a:solidFill>
                  <a:schemeClr val="bg2">
                    <a:lumMod val="25000"/>
                  </a:schemeClr>
                </a:solidFill>
              </a:rPr>
              <a:t> Чилі-1 м. в св. (20% св. запасів), Перу-2 м.(9%), </a:t>
            </a:r>
            <a:r>
              <a:rPr lang="uk-UA" sz="2200" dirty="0" err="1" smtClean="0">
                <a:solidFill>
                  <a:schemeClr val="bg2">
                    <a:lumMod val="25000"/>
                  </a:schemeClr>
                </a:solidFill>
              </a:rPr>
              <a:t>Мексика-</a:t>
            </a:r>
            <a:r>
              <a:rPr lang="uk-UA" sz="2200" dirty="0" smtClean="0">
                <a:solidFill>
                  <a:schemeClr val="bg2">
                    <a:lumMod val="25000"/>
                  </a:schemeClr>
                </a:solidFill>
              </a:rPr>
              <a:t> 4 м.</a:t>
            </a:r>
          </a:p>
          <a:p>
            <a:pPr marL="0" indent="0">
              <a:buNone/>
            </a:pPr>
            <a:r>
              <a:rPr lang="uk-UA" sz="22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uk-UA" sz="2200" dirty="0" smtClean="0">
                <a:solidFill>
                  <a:schemeClr val="bg2">
                    <a:lumMod val="25000"/>
                  </a:schemeClr>
                </a:solidFill>
              </a:rPr>
              <a:t>                              </a:t>
            </a:r>
            <a:r>
              <a:rPr lang="ru-RU" sz="2200" dirty="0">
                <a:solidFill>
                  <a:schemeClr val="bg2">
                    <a:lumMod val="25000"/>
                  </a:schemeClr>
                </a:solidFill>
              </a:rPr>
              <a:t>США- 5 м., Канада-10 м</a:t>
            </a:r>
            <a:r>
              <a:rPr lang="ru-RU" sz="2200" dirty="0" smtClean="0">
                <a:solidFill>
                  <a:schemeClr val="bg2">
                    <a:lumMod val="25000"/>
                  </a:schemeClr>
                </a:solidFill>
              </a:rPr>
              <a:t>.</a:t>
            </a:r>
            <a:endParaRPr lang="uk-UA" sz="2200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uk-UA" sz="2200" b="1" dirty="0" smtClean="0">
                <a:solidFill>
                  <a:schemeClr val="accent2">
                    <a:lumMod val="75000"/>
                  </a:schemeClr>
                </a:solidFill>
              </a:rPr>
              <a:t>Срібло:</a:t>
            </a:r>
            <a:r>
              <a:rPr lang="uk-UA" sz="2200" dirty="0" smtClean="0">
                <a:solidFill>
                  <a:schemeClr val="bg2">
                    <a:lumMod val="25000"/>
                  </a:schemeClr>
                </a:solidFill>
              </a:rPr>
              <a:t> Перу-1 м. в світі, </a:t>
            </a:r>
          </a:p>
          <a:p>
            <a:r>
              <a:rPr lang="uk-UA" sz="2200" b="1" dirty="0" smtClean="0">
                <a:solidFill>
                  <a:schemeClr val="accent2">
                    <a:lumMod val="75000"/>
                  </a:schemeClr>
                </a:solidFill>
              </a:rPr>
              <a:t>Олово:</a:t>
            </a:r>
            <a:r>
              <a:rPr lang="uk-UA" sz="2200" dirty="0" smtClean="0">
                <a:solidFill>
                  <a:schemeClr val="bg2">
                    <a:lumMod val="25000"/>
                  </a:schemeClr>
                </a:solidFill>
              </a:rPr>
              <a:t> Болівія – 3 м. в св.</a:t>
            </a:r>
          </a:p>
          <a:p>
            <a:r>
              <a:rPr lang="uk-UA" sz="2200" b="1" dirty="0" smtClean="0">
                <a:solidFill>
                  <a:schemeClr val="accent2">
                    <a:lumMod val="75000"/>
                  </a:schemeClr>
                </a:solidFill>
              </a:rPr>
              <a:t>Нікелева руда:</a:t>
            </a:r>
            <a:r>
              <a:rPr lang="uk-UA" sz="2200" dirty="0" smtClean="0">
                <a:solidFill>
                  <a:schemeClr val="bg2">
                    <a:lumMod val="25000"/>
                  </a:schemeClr>
                </a:solidFill>
              </a:rPr>
              <a:t> Канада -4 м. в св.</a:t>
            </a:r>
          </a:p>
          <a:p>
            <a:r>
              <a:rPr lang="uk-UA" sz="2200" b="1" dirty="0" smtClean="0">
                <a:solidFill>
                  <a:schemeClr val="accent2">
                    <a:lumMod val="75000"/>
                  </a:schemeClr>
                </a:solidFill>
              </a:rPr>
              <a:t>Титанова руда:</a:t>
            </a:r>
            <a:r>
              <a:rPr lang="uk-UA" sz="2200" dirty="0" smtClean="0">
                <a:solidFill>
                  <a:schemeClr val="bg2">
                    <a:lumMod val="25000"/>
                  </a:schemeClr>
                </a:solidFill>
              </a:rPr>
              <a:t> Канада-2 м. </a:t>
            </a:r>
            <a:r>
              <a:rPr lang="uk-UA" sz="2200" smtClean="0">
                <a:solidFill>
                  <a:schemeClr val="bg2">
                    <a:lumMod val="25000"/>
                  </a:schemeClr>
                </a:solidFill>
              </a:rPr>
              <a:t>в св.</a:t>
            </a:r>
            <a:endParaRPr lang="uk-UA" sz="2200" dirty="0" smtClean="0">
              <a:solidFill>
                <a:schemeClr val="bg2">
                  <a:lumMod val="25000"/>
                </a:schemeClr>
              </a:solidFill>
            </a:endParaRPr>
          </a:p>
          <a:p>
            <a:pPr marL="0" indent="0">
              <a:buNone/>
            </a:pPr>
            <a:r>
              <a:rPr lang="uk-UA" sz="20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uk-UA" sz="2000" dirty="0" smtClean="0">
                <a:solidFill>
                  <a:schemeClr val="bg2">
                    <a:lumMod val="25000"/>
                  </a:schemeClr>
                </a:solidFill>
              </a:rPr>
              <a:t>                             </a:t>
            </a:r>
            <a:endParaRPr lang="uk-UA" sz="2000" dirty="0">
              <a:solidFill>
                <a:schemeClr val="bg2">
                  <a:lumMod val="25000"/>
                </a:schemeClr>
              </a:solidFill>
            </a:endParaRPr>
          </a:p>
          <a:p>
            <a:pPr marL="0" indent="0">
              <a:buNone/>
            </a:pPr>
            <a:endParaRPr lang="uk-UA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7919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8640"/>
            <a:ext cx="4536504" cy="640871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88640"/>
            <a:ext cx="4634314" cy="655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400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84976" cy="936104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solidFill>
                  <a:srgbClr val="C00000"/>
                </a:solidFill>
              </a:rPr>
              <a:t>Кліматичні умови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5544616"/>
          </a:xfrm>
        </p:spPr>
        <p:txBody>
          <a:bodyPr>
            <a:normAutofit/>
          </a:bodyPr>
          <a:lstStyle/>
          <a:p>
            <a:r>
              <a:rPr lang="uk-UA" sz="2400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Unicode MS" pitchFamily="34" charset="-128"/>
                <a:cs typeface="Arial Unicode MS" pitchFamily="34" charset="-128"/>
              </a:rPr>
              <a:t>Значна протяжність з Півночі на Південь (</a:t>
            </a:r>
            <a:r>
              <a:rPr lang="uk-UA" sz="2400" dirty="0" err="1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Unicode MS" pitchFamily="34" charset="-128"/>
                <a:cs typeface="Arial Unicode MS" pitchFamily="34" charset="-128"/>
              </a:rPr>
              <a:t>бл</a:t>
            </a:r>
            <a:r>
              <a:rPr lang="uk-UA" sz="2400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Unicode MS" pitchFamily="34" charset="-128"/>
                <a:cs typeface="Arial Unicode MS" pitchFamily="34" charset="-128"/>
              </a:rPr>
              <a:t>. 16000 км.), порізаність берегової лінії, особливо у Північної Америки, рельєф та океанічні течії спричиняють розмаїття клімату</a:t>
            </a:r>
          </a:p>
          <a:p>
            <a:r>
              <a:rPr lang="uk-UA" sz="2400" dirty="0" smtClean="0">
                <a:solidFill>
                  <a:schemeClr val="tx2">
                    <a:lumMod val="75000"/>
                  </a:schemeClr>
                </a:solidFill>
                <a:latin typeface="Arial Narrow" pitchFamily="34" charset="0"/>
                <a:ea typeface="Arial Unicode MS" pitchFamily="34" charset="-128"/>
                <a:cs typeface="Arial Unicode MS" pitchFamily="34" charset="-128"/>
              </a:rPr>
              <a:t>Америка лежить у багатьох кліматичних поясах, окрім антарктичного та субантарктичного.</a:t>
            </a:r>
          </a:p>
          <a:p>
            <a:pPr marL="0" indent="0">
              <a:buNone/>
            </a:pPr>
            <a:endParaRPr lang="ru-RU" sz="2400" dirty="0">
              <a:solidFill>
                <a:schemeClr val="tx2">
                  <a:lumMod val="75000"/>
                </a:schemeClr>
              </a:solidFill>
              <a:latin typeface="Arial Narrow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77" y="1001553"/>
            <a:ext cx="4608511" cy="572162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1751" y="986408"/>
            <a:ext cx="4240914" cy="567835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0" y="986408"/>
            <a:ext cx="8850305" cy="57367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406" y="978970"/>
            <a:ext cx="4327090" cy="5744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97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/>
          <a:lstStyle/>
          <a:p>
            <a:r>
              <a:rPr lang="ru-RU" dirty="0" err="1" smtClean="0">
                <a:solidFill>
                  <a:srgbClr val="C00000"/>
                </a:solidFill>
                <a:latin typeface="Arial Narrow" pitchFamily="34" charset="0"/>
              </a:rPr>
              <a:t>Найбільші</a:t>
            </a:r>
            <a:r>
              <a:rPr lang="ru-RU" dirty="0" smtClean="0">
                <a:solidFill>
                  <a:srgbClr val="C00000"/>
                </a:solidFill>
                <a:latin typeface="Arial Narrow" pitchFamily="34" charset="0"/>
              </a:rPr>
              <a:t> </a:t>
            </a:r>
            <a:r>
              <a:rPr lang="ru-RU" dirty="0" err="1" smtClean="0">
                <a:solidFill>
                  <a:srgbClr val="C00000"/>
                </a:solidFill>
                <a:latin typeface="Arial Narrow" pitchFamily="34" charset="0"/>
              </a:rPr>
              <a:t>річки</a:t>
            </a:r>
            <a:endParaRPr lang="ru-RU" dirty="0">
              <a:solidFill>
                <a:srgbClr val="C00000"/>
              </a:solidFill>
              <a:latin typeface="Arial Narrow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80728"/>
            <a:ext cx="8712968" cy="2376264"/>
          </a:xfrm>
        </p:spPr>
        <p:txBody>
          <a:bodyPr/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Амазонка </a:t>
            </a:r>
            <a:r>
              <a:rPr lang="ru-RU" sz="2400" dirty="0" smtClean="0">
                <a:solidFill>
                  <a:srgbClr val="0070C0"/>
                </a:solidFill>
              </a:rPr>
              <a:t>6592 км.</a:t>
            </a:r>
          </a:p>
          <a:p>
            <a:r>
              <a:rPr lang="uk-UA" sz="2400" b="1" dirty="0" err="1" smtClean="0">
                <a:solidFill>
                  <a:srgbClr val="0070C0"/>
                </a:solidFill>
              </a:rPr>
              <a:t>Міссісіппі</a:t>
            </a:r>
            <a:r>
              <a:rPr lang="uk-UA" sz="2400" b="1" dirty="0">
                <a:solidFill>
                  <a:srgbClr val="0070C0"/>
                </a:solidFill>
              </a:rPr>
              <a:t> </a:t>
            </a:r>
            <a:r>
              <a:rPr lang="uk-UA" sz="2400" dirty="0" smtClean="0">
                <a:solidFill>
                  <a:srgbClr val="0070C0"/>
                </a:solidFill>
              </a:rPr>
              <a:t>6270 км.</a:t>
            </a:r>
          </a:p>
          <a:p>
            <a:r>
              <a:rPr lang="uk-UA" sz="2400" b="1" dirty="0" smtClean="0">
                <a:solidFill>
                  <a:srgbClr val="0070C0"/>
                </a:solidFill>
              </a:rPr>
              <a:t>Маккензі </a:t>
            </a:r>
            <a:r>
              <a:rPr lang="uk-UA" sz="2400" dirty="0" smtClean="0">
                <a:solidFill>
                  <a:srgbClr val="0070C0"/>
                </a:solidFill>
              </a:rPr>
              <a:t>5427 км.</a:t>
            </a:r>
          </a:p>
          <a:p>
            <a:r>
              <a:rPr lang="uk-UA" sz="2400" b="1" dirty="0" smtClean="0">
                <a:solidFill>
                  <a:srgbClr val="0070C0"/>
                </a:solidFill>
              </a:rPr>
              <a:t>Юкон </a:t>
            </a:r>
            <a:r>
              <a:rPr lang="uk-UA" sz="2400" dirty="0" smtClean="0">
                <a:solidFill>
                  <a:srgbClr val="0070C0"/>
                </a:solidFill>
              </a:rPr>
              <a:t>3185 км.</a:t>
            </a:r>
          </a:p>
          <a:p>
            <a:r>
              <a:rPr lang="uk-UA" sz="2400" b="1" dirty="0" smtClean="0">
                <a:solidFill>
                  <a:srgbClr val="0070C0"/>
                </a:solidFill>
              </a:rPr>
              <a:t>Ріо-Гранде </a:t>
            </a:r>
            <a:r>
              <a:rPr lang="uk-UA" sz="2400" dirty="0" smtClean="0">
                <a:solidFill>
                  <a:srgbClr val="0070C0"/>
                </a:solidFill>
              </a:rPr>
              <a:t>3057 км.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63688" y="3244334"/>
            <a:ext cx="7056784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             </a:t>
            </a:r>
            <a:r>
              <a:rPr lang="ru-RU" sz="3200" b="1" dirty="0" err="1" smtClean="0">
                <a:solidFill>
                  <a:srgbClr val="C00000"/>
                </a:solidFill>
              </a:rPr>
              <a:t>Найбільші</a:t>
            </a:r>
            <a:r>
              <a:rPr lang="ru-RU" sz="3200" b="1" dirty="0" smtClean="0">
                <a:solidFill>
                  <a:srgbClr val="C00000"/>
                </a:solidFill>
              </a:rPr>
              <a:t> озера</a:t>
            </a:r>
          </a:p>
          <a:p>
            <a:pPr marL="342900" indent="-342900">
              <a:buFontTx/>
              <a:buChar char="-"/>
            </a:pPr>
            <a:r>
              <a:rPr lang="uk-UA" sz="2400" b="1" dirty="0" smtClean="0">
                <a:solidFill>
                  <a:srgbClr val="002060"/>
                </a:solidFill>
              </a:rPr>
              <a:t>Велике Ведмеже </a:t>
            </a:r>
            <a:r>
              <a:rPr lang="uk-UA" sz="2400" dirty="0">
                <a:solidFill>
                  <a:srgbClr val="002060"/>
                </a:solidFill>
              </a:rPr>
              <a:t>31080 </a:t>
            </a:r>
            <a:r>
              <a:rPr lang="uk-UA" sz="2400" dirty="0" err="1" smtClean="0">
                <a:solidFill>
                  <a:srgbClr val="002060"/>
                </a:solidFill>
              </a:rPr>
              <a:t>км²</a:t>
            </a:r>
            <a:r>
              <a:rPr lang="uk-UA" sz="2400" dirty="0" smtClean="0">
                <a:solidFill>
                  <a:srgbClr val="002060"/>
                </a:solidFill>
              </a:rPr>
              <a:t>.</a:t>
            </a:r>
          </a:p>
          <a:p>
            <a:pPr marL="342900" indent="-342900">
              <a:buFontTx/>
              <a:buChar char="-"/>
            </a:pPr>
            <a:r>
              <a:rPr lang="uk-UA" sz="2400" b="1" dirty="0" smtClean="0">
                <a:solidFill>
                  <a:srgbClr val="002060"/>
                </a:solidFill>
              </a:rPr>
              <a:t>Велике Невільниче </a:t>
            </a:r>
            <a:r>
              <a:rPr lang="uk-UA" sz="2400" dirty="0">
                <a:solidFill>
                  <a:srgbClr val="002060"/>
                </a:solidFill>
              </a:rPr>
              <a:t>28930 </a:t>
            </a:r>
            <a:r>
              <a:rPr lang="uk-UA" sz="2400" dirty="0" err="1" smtClean="0">
                <a:solidFill>
                  <a:srgbClr val="002060"/>
                </a:solidFill>
              </a:rPr>
              <a:t>км²</a:t>
            </a:r>
            <a:r>
              <a:rPr lang="uk-UA" sz="2400" dirty="0" smtClean="0">
                <a:solidFill>
                  <a:srgbClr val="002060"/>
                </a:solidFill>
              </a:rPr>
              <a:t>.</a:t>
            </a:r>
          </a:p>
          <a:p>
            <a:pPr marL="342900" indent="-342900">
              <a:buFontTx/>
              <a:buChar char="-"/>
            </a:pPr>
            <a:r>
              <a:rPr lang="uk-UA" sz="2400" b="1" dirty="0" smtClean="0">
                <a:solidFill>
                  <a:srgbClr val="002060"/>
                </a:solidFill>
              </a:rPr>
              <a:t>Великі Американські </a:t>
            </a:r>
            <a:r>
              <a:rPr lang="uk-UA" sz="2400" b="1" dirty="0">
                <a:solidFill>
                  <a:srgbClr val="002060"/>
                </a:solidFill>
              </a:rPr>
              <a:t>озера </a:t>
            </a:r>
            <a:r>
              <a:rPr lang="uk-UA" sz="2400" dirty="0">
                <a:solidFill>
                  <a:srgbClr val="002060"/>
                </a:solidFill>
              </a:rPr>
              <a:t>244 </a:t>
            </a:r>
            <a:r>
              <a:rPr lang="uk-UA" sz="2400" dirty="0" smtClean="0">
                <a:solidFill>
                  <a:srgbClr val="002060"/>
                </a:solidFill>
              </a:rPr>
              <a:t>107 </a:t>
            </a:r>
            <a:r>
              <a:rPr lang="uk-UA" sz="2400" dirty="0" err="1" smtClean="0">
                <a:solidFill>
                  <a:srgbClr val="002060"/>
                </a:solidFill>
              </a:rPr>
              <a:t>км²</a:t>
            </a:r>
            <a:r>
              <a:rPr lang="uk-UA" sz="2400" dirty="0" smtClean="0">
                <a:solidFill>
                  <a:srgbClr val="002060"/>
                </a:solidFill>
              </a:rPr>
              <a:t>.</a:t>
            </a:r>
          </a:p>
          <a:p>
            <a:r>
              <a:rPr lang="uk-UA" sz="2400" b="1" dirty="0">
                <a:solidFill>
                  <a:srgbClr val="002060"/>
                </a:solidFill>
              </a:rPr>
              <a:t> </a:t>
            </a:r>
            <a:r>
              <a:rPr lang="uk-UA" sz="2400" b="1" dirty="0" smtClean="0">
                <a:solidFill>
                  <a:srgbClr val="002060"/>
                </a:solidFill>
              </a:rPr>
              <a:t>                  Верхнє</a:t>
            </a:r>
          </a:p>
          <a:p>
            <a:r>
              <a:rPr lang="uk-UA" sz="2400" b="1" dirty="0">
                <a:solidFill>
                  <a:srgbClr val="002060"/>
                </a:solidFill>
              </a:rPr>
              <a:t> </a:t>
            </a:r>
            <a:r>
              <a:rPr lang="uk-UA" sz="2400" b="1" dirty="0" smtClean="0">
                <a:solidFill>
                  <a:srgbClr val="002060"/>
                </a:solidFill>
              </a:rPr>
              <a:t>                  </a:t>
            </a:r>
            <a:r>
              <a:rPr lang="uk-UA" sz="2400" b="1" dirty="0" err="1" smtClean="0">
                <a:solidFill>
                  <a:srgbClr val="002060"/>
                </a:solidFill>
              </a:rPr>
              <a:t>Мічіган</a:t>
            </a:r>
            <a:endParaRPr lang="uk-UA" sz="2400" b="1" dirty="0" smtClean="0">
              <a:solidFill>
                <a:srgbClr val="002060"/>
              </a:solidFill>
            </a:endParaRPr>
          </a:p>
          <a:p>
            <a:r>
              <a:rPr lang="uk-UA" sz="2400" b="1" dirty="0">
                <a:solidFill>
                  <a:srgbClr val="002060"/>
                </a:solidFill>
              </a:rPr>
              <a:t> </a:t>
            </a:r>
            <a:r>
              <a:rPr lang="uk-UA" sz="2400" b="1" dirty="0" smtClean="0">
                <a:solidFill>
                  <a:srgbClr val="002060"/>
                </a:solidFill>
              </a:rPr>
              <a:t>                  Гурон</a:t>
            </a:r>
          </a:p>
          <a:p>
            <a:r>
              <a:rPr lang="uk-UA" sz="2400" b="1" dirty="0">
                <a:solidFill>
                  <a:srgbClr val="002060"/>
                </a:solidFill>
              </a:rPr>
              <a:t> </a:t>
            </a:r>
            <a:r>
              <a:rPr lang="uk-UA" sz="2400" b="1" dirty="0" smtClean="0">
                <a:solidFill>
                  <a:srgbClr val="002060"/>
                </a:solidFill>
              </a:rPr>
              <a:t>                  </a:t>
            </a:r>
            <a:r>
              <a:rPr lang="uk-UA" sz="2400" b="1" dirty="0" err="1" smtClean="0">
                <a:solidFill>
                  <a:srgbClr val="002060"/>
                </a:solidFill>
              </a:rPr>
              <a:t>Єрі</a:t>
            </a:r>
            <a:endParaRPr lang="uk-UA" sz="2400" b="1" dirty="0" smtClean="0">
              <a:solidFill>
                <a:srgbClr val="002060"/>
              </a:solidFill>
            </a:endParaRPr>
          </a:p>
          <a:p>
            <a:r>
              <a:rPr lang="uk-UA" sz="2400" b="1" dirty="0" smtClean="0">
                <a:solidFill>
                  <a:srgbClr val="002060"/>
                </a:solidFill>
              </a:rPr>
              <a:t>                   Онтаріо</a:t>
            </a:r>
          </a:p>
          <a:p>
            <a:pPr marL="342900" indent="-342900">
              <a:buFontTx/>
              <a:buChar char="-"/>
            </a:pP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15" y="836712"/>
            <a:ext cx="5184576" cy="590465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4557" y="831573"/>
            <a:ext cx="4346282" cy="5909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48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cs typeface="Arabic Typesetting" pitchFamily="66" charset="-78"/>
              </a:rPr>
              <a:t>Земельні ресурси</a:t>
            </a:r>
            <a:br>
              <a:rPr lang="uk-UA" b="1" dirty="0" smtClean="0">
                <a:cs typeface="Arabic Typesetting" pitchFamily="66" charset="-78"/>
              </a:rPr>
            </a:br>
            <a:endParaRPr lang="ru-RU" b="1" dirty="0">
              <a:cs typeface="Arabic Typesetting" pitchFamily="66" charset="-78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548680"/>
            <a:ext cx="8784976" cy="6120680"/>
          </a:xfrm>
        </p:spPr>
        <p:txBody>
          <a:bodyPr/>
          <a:lstStyle/>
          <a:p>
            <a:r>
              <a:rPr lang="uk-UA" dirty="0" smtClean="0">
                <a:solidFill>
                  <a:schemeClr val="bg2">
                    <a:lumMod val="25000"/>
                  </a:schemeClr>
                </a:solidFill>
              </a:rPr>
              <a:t>Внаслідок значної протяжності з півночі на південь, розповсюджені всі типи </a:t>
            </a:r>
            <a:r>
              <a:rPr lang="uk-UA" dirty="0" err="1" smtClean="0">
                <a:solidFill>
                  <a:schemeClr val="bg2">
                    <a:lumMod val="25000"/>
                  </a:schemeClr>
                </a:solidFill>
              </a:rPr>
              <a:t>грунту</a:t>
            </a:r>
            <a:endParaRPr lang="uk-UA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uk-UA" dirty="0" smtClean="0">
                <a:solidFill>
                  <a:schemeClr val="bg2">
                    <a:lumMod val="25000"/>
                  </a:schemeClr>
                </a:solidFill>
              </a:rPr>
              <a:t>Чорноземи розміщені в центральних частинах Північної Америки – прерії</a:t>
            </a:r>
          </a:p>
          <a:p>
            <a:r>
              <a:rPr lang="uk-UA" dirty="0" smtClean="0">
                <a:solidFill>
                  <a:schemeClr val="bg2">
                    <a:lumMod val="25000"/>
                  </a:schemeClr>
                </a:solidFill>
              </a:rPr>
              <a:t>По території Америки проходять 2 лісові пояси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356992"/>
            <a:ext cx="4896544" cy="32403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3347797"/>
            <a:ext cx="2052364" cy="324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59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-11562"/>
            <a:ext cx="8856984" cy="848274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</a:rPr>
              <a:t>Рекреаційні ресурси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764704"/>
            <a:ext cx="8928992" cy="5976664"/>
          </a:xfrm>
        </p:spPr>
        <p:txBody>
          <a:bodyPr>
            <a:normAutofit lnSpcReduction="10000"/>
          </a:bodyPr>
          <a:lstStyle/>
          <a:p>
            <a:r>
              <a:rPr lang="uk-UA" sz="2800" b="1" dirty="0" smtClean="0">
                <a:solidFill>
                  <a:schemeClr val="accent6">
                    <a:lumMod val="75000"/>
                  </a:schemeClr>
                </a:solidFill>
              </a:rPr>
              <a:t>Узбережжя теплих морів. Східні береги материків.</a:t>
            </a:r>
          </a:p>
          <a:p>
            <a:r>
              <a:rPr lang="uk-UA" sz="2800" b="1" dirty="0" smtClean="0">
                <a:solidFill>
                  <a:schemeClr val="accent6">
                    <a:lumMod val="75000"/>
                  </a:schemeClr>
                </a:solidFill>
              </a:rPr>
              <a:t>Гірські комплекси </a:t>
            </a:r>
            <a:r>
              <a:rPr lang="uk-UA" sz="2800" b="1" dirty="0" err="1" smtClean="0">
                <a:solidFill>
                  <a:schemeClr val="accent6">
                    <a:lumMod val="75000"/>
                  </a:schemeClr>
                </a:solidFill>
              </a:rPr>
              <a:t>Кордильєрів</a:t>
            </a:r>
            <a:r>
              <a:rPr lang="uk-UA" sz="2800" b="1" dirty="0" smtClean="0">
                <a:solidFill>
                  <a:schemeClr val="accent6">
                    <a:lumMod val="75000"/>
                  </a:schemeClr>
                </a:solidFill>
              </a:rPr>
              <a:t>, Анд та </a:t>
            </a:r>
            <a:r>
              <a:rPr lang="uk-UA" sz="2800" b="1" dirty="0" err="1" smtClean="0">
                <a:solidFill>
                  <a:schemeClr val="accent6">
                    <a:lumMod val="75000"/>
                  </a:schemeClr>
                </a:solidFill>
              </a:rPr>
              <a:t>Апалачів</a:t>
            </a:r>
            <a:endParaRPr lang="uk-UA" sz="2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uk-UA" sz="2800" b="1" dirty="0" smtClean="0">
                <a:solidFill>
                  <a:schemeClr val="accent6">
                    <a:lumMod val="75000"/>
                  </a:schemeClr>
                </a:solidFill>
              </a:rPr>
              <a:t>Лісові комплекси на узбережжі річок та озер</a:t>
            </a:r>
          </a:p>
          <a:p>
            <a:r>
              <a:rPr lang="uk-UA" sz="2800" b="1" dirty="0" smtClean="0">
                <a:solidFill>
                  <a:schemeClr val="accent6">
                    <a:lumMod val="75000"/>
                  </a:schemeClr>
                </a:solidFill>
              </a:rPr>
              <a:t>Національні природні парки</a:t>
            </a:r>
          </a:p>
          <a:p>
            <a:pPr marL="0" indent="0">
              <a:buNone/>
            </a:pPr>
            <a:r>
              <a:rPr lang="uk-UA" sz="2800" dirty="0">
                <a:solidFill>
                  <a:schemeClr val="tx2">
                    <a:lumMod val="75000"/>
                  </a:schemeClr>
                </a:solidFill>
              </a:rPr>
              <a:t>      - </a:t>
            </a:r>
            <a:r>
              <a:rPr lang="uk-UA" sz="2800" dirty="0" err="1">
                <a:solidFill>
                  <a:schemeClr val="tx2">
                    <a:lumMod val="75000"/>
                  </a:schemeClr>
                </a:solidFill>
              </a:rPr>
              <a:t>Йеллоустонський</a:t>
            </a:r>
            <a:endParaRPr lang="uk-UA" sz="2800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uk-UA" sz="2800" dirty="0">
                <a:solidFill>
                  <a:schemeClr val="tx2">
                    <a:lumMod val="75000"/>
                  </a:schemeClr>
                </a:solidFill>
              </a:rPr>
              <a:t>    </a:t>
            </a:r>
            <a:r>
              <a:rPr lang="uk-UA" sz="2800" dirty="0" smtClean="0">
                <a:solidFill>
                  <a:schemeClr val="tx2">
                    <a:lumMod val="75000"/>
                  </a:schemeClr>
                </a:solidFill>
              </a:rPr>
              <a:t>  </a:t>
            </a:r>
            <a:r>
              <a:rPr lang="uk-UA" sz="2800" dirty="0">
                <a:solidFill>
                  <a:schemeClr val="tx2">
                    <a:lumMod val="75000"/>
                  </a:schemeClr>
                </a:solidFill>
              </a:rPr>
              <a:t>- </a:t>
            </a:r>
            <a:r>
              <a:rPr lang="uk-UA" sz="2800" dirty="0" err="1">
                <a:solidFill>
                  <a:schemeClr val="tx2">
                    <a:lumMod val="75000"/>
                  </a:schemeClr>
                </a:solidFill>
              </a:rPr>
              <a:t>Вуд</a:t>
            </a:r>
            <a:r>
              <a:rPr lang="uk-UA" sz="28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uk-UA" sz="2800" dirty="0" err="1">
                <a:solidFill>
                  <a:schemeClr val="tx2">
                    <a:lumMod val="75000"/>
                  </a:schemeClr>
                </a:solidFill>
              </a:rPr>
              <a:t>Буффало</a:t>
            </a:r>
            <a:endParaRPr lang="uk-UA" sz="2800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uk-UA" sz="2800" dirty="0">
                <a:solidFill>
                  <a:schemeClr val="tx2">
                    <a:lumMod val="75000"/>
                  </a:schemeClr>
                </a:solidFill>
              </a:rPr>
              <a:t>     </a:t>
            </a:r>
            <a:r>
              <a:rPr lang="uk-UA" sz="2800" dirty="0" smtClean="0">
                <a:solidFill>
                  <a:schemeClr val="tx2">
                    <a:lumMod val="75000"/>
                  </a:schemeClr>
                </a:solidFill>
              </a:rPr>
              <a:t> - </a:t>
            </a:r>
            <a:r>
              <a:rPr lang="uk-UA" sz="2800" dirty="0" err="1">
                <a:solidFill>
                  <a:schemeClr val="tx2">
                    <a:lumMod val="75000"/>
                  </a:schemeClr>
                </a:solidFill>
              </a:rPr>
              <a:t>Ігуасу</a:t>
            </a:r>
            <a:endParaRPr lang="uk-UA" sz="2800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uk-UA" sz="2800" dirty="0">
                <a:solidFill>
                  <a:schemeClr val="tx2">
                    <a:lumMod val="75000"/>
                  </a:schemeClr>
                </a:solidFill>
              </a:rPr>
              <a:t>     </a:t>
            </a:r>
            <a:r>
              <a:rPr lang="uk-UA" sz="2800" dirty="0" smtClean="0">
                <a:solidFill>
                  <a:schemeClr val="tx2">
                    <a:lumMod val="75000"/>
                  </a:schemeClr>
                </a:solidFill>
              </a:rPr>
              <a:t> - </a:t>
            </a:r>
            <a:r>
              <a:rPr lang="uk-UA" sz="2800" dirty="0" err="1">
                <a:solidFill>
                  <a:schemeClr val="tx2">
                    <a:lumMod val="75000"/>
                  </a:schemeClr>
                </a:solidFill>
              </a:rPr>
              <a:t>Карраско</a:t>
            </a:r>
            <a:r>
              <a:rPr lang="uk-UA" sz="28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uk-UA" sz="2800" dirty="0" err="1">
                <a:solidFill>
                  <a:schemeClr val="tx2">
                    <a:lumMod val="75000"/>
                  </a:schemeClr>
                </a:solidFill>
              </a:rPr>
              <a:t>Ікіло</a:t>
            </a:r>
            <a:endParaRPr lang="uk-UA" sz="2800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uk-UA" sz="2800" dirty="0">
                <a:solidFill>
                  <a:schemeClr val="tx2">
                    <a:lumMod val="75000"/>
                  </a:schemeClr>
                </a:solidFill>
              </a:rPr>
              <a:t>    </a:t>
            </a:r>
            <a:r>
              <a:rPr lang="uk-UA" sz="2800" dirty="0" smtClean="0">
                <a:solidFill>
                  <a:schemeClr val="tx2">
                    <a:lumMod val="75000"/>
                  </a:schemeClr>
                </a:solidFill>
              </a:rPr>
              <a:t>  - </a:t>
            </a:r>
            <a:r>
              <a:rPr lang="uk-UA" sz="2800" dirty="0" err="1" smtClean="0">
                <a:solidFill>
                  <a:schemeClr val="tx2">
                    <a:lumMod val="75000"/>
                  </a:schemeClr>
                </a:solidFill>
              </a:rPr>
              <a:t>Пакаус</a:t>
            </a:r>
            <a:r>
              <a:rPr lang="uk-UA" sz="28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uk-UA" sz="2800" dirty="0" err="1">
                <a:solidFill>
                  <a:schemeClr val="tx2">
                    <a:lumMod val="75000"/>
                  </a:schemeClr>
                </a:solidFill>
              </a:rPr>
              <a:t>Новус</a:t>
            </a:r>
            <a:endParaRPr lang="uk-UA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uk-UA" sz="2800" b="1" dirty="0" smtClean="0">
                <a:solidFill>
                  <a:schemeClr val="accent6">
                    <a:lumMod val="75000"/>
                  </a:schemeClr>
                </a:solidFill>
              </a:rPr>
              <a:t>Водоспади</a:t>
            </a:r>
          </a:p>
          <a:p>
            <a:pPr marL="0" indent="0">
              <a:buNone/>
            </a:pPr>
            <a:r>
              <a:rPr lang="uk-UA" sz="28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uk-UA" sz="2800" dirty="0" smtClean="0">
                <a:solidFill>
                  <a:schemeClr val="tx2">
                    <a:lumMod val="75000"/>
                  </a:schemeClr>
                </a:solidFill>
              </a:rPr>
              <a:t>     - Ніагарський</a:t>
            </a:r>
          </a:p>
          <a:p>
            <a:pPr marL="0" indent="0">
              <a:buNone/>
            </a:pPr>
            <a:r>
              <a:rPr lang="uk-UA" sz="28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uk-UA" sz="2800" dirty="0" smtClean="0">
                <a:solidFill>
                  <a:schemeClr val="tx2">
                    <a:lumMod val="75000"/>
                  </a:schemeClr>
                </a:solidFill>
              </a:rPr>
              <a:t>     - </a:t>
            </a:r>
            <a:r>
              <a:rPr lang="uk-UA" sz="2800" dirty="0" err="1" smtClean="0">
                <a:solidFill>
                  <a:schemeClr val="tx2">
                    <a:lumMod val="75000"/>
                  </a:schemeClr>
                </a:solidFill>
              </a:rPr>
              <a:t>Ігуасу</a:t>
            </a:r>
            <a:endParaRPr lang="uk-UA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17836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92088"/>
          </a:xfrm>
        </p:spPr>
        <p:txBody>
          <a:bodyPr/>
          <a:lstStyle/>
          <a:p>
            <a:r>
              <a:rPr lang="uk-UA" b="1" dirty="0" smtClean="0">
                <a:solidFill>
                  <a:srgbClr val="EA0000"/>
                </a:solidFill>
              </a:rPr>
              <a:t>Населення</a:t>
            </a:r>
            <a:endParaRPr lang="ru-RU" b="1" dirty="0">
              <a:solidFill>
                <a:srgbClr val="EA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764704"/>
            <a:ext cx="8856984" cy="5832648"/>
          </a:xfrm>
        </p:spPr>
        <p:txBody>
          <a:bodyPr>
            <a:normAutofit fontScale="92500" lnSpcReduction="10000"/>
          </a:bodyPr>
          <a:lstStyle/>
          <a:p>
            <a:r>
              <a:rPr lang="uk-UA" sz="2400" b="1" dirty="0" smtClean="0">
                <a:solidFill>
                  <a:schemeClr val="tx2">
                    <a:lumMod val="75000"/>
                  </a:schemeClr>
                </a:solidFill>
              </a:rPr>
              <a:t>Загальна чисельність :  </a:t>
            </a:r>
            <a:r>
              <a:rPr lang="uk-UA" sz="2400" b="1" dirty="0" err="1" smtClean="0">
                <a:solidFill>
                  <a:schemeClr val="tx2">
                    <a:lumMod val="75000"/>
                  </a:schemeClr>
                </a:solidFill>
              </a:rPr>
              <a:t>пон</a:t>
            </a:r>
            <a:r>
              <a:rPr lang="uk-UA" sz="2400" b="1" dirty="0" smtClean="0">
                <a:solidFill>
                  <a:schemeClr val="tx2">
                    <a:lumMod val="75000"/>
                  </a:schemeClr>
                </a:solidFill>
              </a:rPr>
              <a:t>. 1 млрд. чол.</a:t>
            </a:r>
          </a:p>
          <a:p>
            <a:pPr marL="0" indent="0">
              <a:buNone/>
            </a:pPr>
            <a:r>
              <a:rPr lang="uk-UA" sz="2000" dirty="0"/>
              <a:t> </a:t>
            </a:r>
            <a:r>
              <a:rPr lang="uk-UA" sz="2000" dirty="0" smtClean="0"/>
              <a:t>     </a:t>
            </a:r>
            <a:r>
              <a:rPr lang="uk-UA" sz="2000" b="1" dirty="0" smtClean="0">
                <a:solidFill>
                  <a:srgbClr val="00B050"/>
                </a:solidFill>
              </a:rPr>
              <a:t>США</a:t>
            </a:r>
            <a:r>
              <a:rPr lang="uk-UA" sz="2000" dirty="0" smtClean="0">
                <a:solidFill>
                  <a:srgbClr val="00B050"/>
                </a:solidFill>
              </a:rPr>
              <a:t>- 330 млн</a:t>
            </a:r>
            <a:r>
              <a:rPr lang="uk-UA" sz="2000" dirty="0">
                <a:solidFill>
                  <a:srgbClr val="00B050"/>
                </a:solidFill>
              </a:rPr>
              <a:t>. </a:t>
            </a:r>
            <a:r>
              <a:rPr lang="uk-UA" sz="2000" dirty="0" smtClean="0">
                <a:solidFill>
                  <a:srgbClr val="00B050"/>
                </a:solidFill>
              </a:rPr>
              <a:t>чол., </a:t>
            </a:r>
            <a:r>
              <a:rPr lang="uk-UA" sz="2000" b="1" dirty="0" err="1" smtClean="0">
                <a:solidFill>
                  <a:srgbClr val="00B050"/>
                </a:solidFill>
              </a:rPr>
              <a:t>Бразилія</a:t>
            </a:r>
            <a:r>
              <a:rPr lang="uk-UA" sz="2000" dirty="0" err="1" smtClean="0">
                <a:solidFill>
                  <a:srgbClr val="00B050"/>
                </a:solidFill>
              </a:rPr>
              <a:t>-</a:t>
            </a:r>
            <a:r>
              <a:rPr lang="uk-UA" sz="2000" dirty="0" smtClean="0">
                <a:solidFill>
                  <a:srgbClr val="00B050"/>
                </a:solidFill>
              </a:rPr>
              <a:t> 210 млн. чол., </a:t>
            </a:r>
            <a:r>
              <a:rPr lang="uk-UA" sz="2000" b="1" dirty="0" err="1" smtClean="0">
                <a:solidFill>
                  <a:srgbClr val="00B050"/>
                </a:solidFill>
              </a:rPr>
              <a:t>Мексика</a:t>
            </a:r>
            <a:r>
              <a:rPr lang="uk-UA" sz="2000" dirty="0" err="1" smtClean="0">
                <a:solidFill>
                  <a:srgbClr val="00B050"/>
                </a:solidFill>
              </a:rPr>
              <a:t>-</a:t>
            </a:r>
            <a:r>
              <a:rPr lang="uk-UA" sz="2000" dirty="0" smtClean="0">
                <a:solidFill>
                  <a:srgbClr val="00B050"/>
                </a:solidFill>
              </a:rPr>
              <a:t> 127 млн. чол.</a:t>
            </a:r>
          </a:p>
          <a:p>
            <a:pPr marL="0" indent="0">
              <a:buNone/>
            </a:pPr>
            <a:r>
              <a:rPr lang="uk-UA" sz="2000" dirty="0">
                <a:solidFill>
                  <a:srgbClr val="00B050"/>
                </a:solidFill>
              </a:rPr>
              <a:t> </a:t>
            </a:r>
            <a:r>
              <a:rPr lang="uk-UA" sz="2000" dirty="0" smtClean="0">
                <a:solidFill>
                  <a:srgbClr val="00B050"/>
                </a:solidFill>
              </a:rPr>
              <a:t>     </a:t>
            </a:r>
            <a:r>
              <a:rPr lang="uk-UA" sz="2000" b="1" dirty="0" err="1" smtClean="0">
                <a:solidFill>
                  <a:srgbClr val="00B050"/>
                </a:solidFill>
              </a:rPr>
              <a:t>Колумбія</a:t>
            </a:r>
            <a:r>
              <a:rPr lang="uk-UA" sz="2000" dirty="0" err="1" smtClean="0">
                <a:solidFill>
                  <a:srgbClr val="00B050"/>
                </a:solidFill>
              </a:rPr>
              <a:t>-</a:t>
            </a:r>
            <a:r>
              <a:rPr lang="uk-UA" sz="2000" dirty="0" smtClean="0">
                <a:solidFill>
                  <a:srgbClr val="00B050"/>
                </a:solidFill>
              </a:rPr>
              <a:t> 50 млн. чол., </a:t>
            </a:r>
            <a:r>
              <a:rPr lang="uk-UA" sz="2000" b="1" dirty="0" err="1" smtClean="0">
                <a:solidFill>
                  <a:srgbClr val="00B050"/>
                </a:solidFill>
              </a:rPr>
              <a:t>Аргентина</a:t>
            </a:r>
            <a:r>
              <a:rPr lang="uk-UA" sz="2000" dirty="0" err="1" smtClean="0">
                <a:solidFill>
                  <a:srgbClr val="00B050"/>
                </a:solidFill>
              </a:rPr>
              <a:t>-</a:t>
            </a:r>
            <a:r>
              <a:rPr lang="uk-UA" sz="2000" dirty="0" smtClean="0">
                <a:solidFill>
                  <a:srgbClr val="00B050"/>
                </a:solidFill>
              </a:rPr>
              <a:t> 47 млн. чол.</a:t>
            </a:r>
          </a:p>
          <a:p>
            <a:r>
              <a:rPr lang="uk-UA" sz="2400" b="1" dirty="0" smtClean="0">
                <a:solidFill>
                  <a:schemeClr val="tx2">
                    <a:lumMod val="75000"/>
                  </a:schemeClr>
                </a:solidFill>
              </a:rPr>
              <a:t>Густота населення : </a:t>
            </a:r>
            <a:r>
              <a:rPr lang="uk-UA" sz="2400" b="1" dirty="0" smtClean="0">
                <a:solidFill>
                  <a:srgbClr val="00B050"/>
                </a:solidFill>
              </a:rPr>
              <a:t>25 чол. </a:t>
            </a:r>
            <a:r>
              <a:rPr lang="uk-UA" sz="2400" b="1" dirty="0">
                <a:solidFill>
                  <a:srgbClr val="00B050"/>
                </a:solidFill>
              </a:rPr>
              <a:t>на </a:t>
            </a:r>
            <a:r>
              <a:rPr lang="uk-UA" sz="2400" b="1" dirty="0" err="1">
                <a:solidFill>
                  <a:srgbClr val="00B050"/>
                </a:solidFill>
              </a:rPr>
              <a:t>км²</a:t>
            </a:r>
            <a:r>
              <a:rPr lang="uk-UA" sz="2400" b="1" dirty="0" smtClean="0">
                <a:solidFill>
                  <a:srgbClr val="00B050"/>
                </a:solidFill>
              </a:rPr>
              <a:t>.</a:t>
            </a:r>
          </a:p>
          <a:p>
            <a:r>
              <a:rPr lang="uk-UA" sz="2400" b="1" dirty="0" smtClean="0">
                <a:solidFill>
                  <a:schemeClr val="tx2">
                    <a:lumMod val="75000"/>
                  </a:schemeClr>
                </a:solidFill>
              </a:rPr>
              <a:t>Природний приріст населення : </a:t>
            </a:r>
            <a:r>
              <a:rPr lang="uk-UA" sz="2400" b="1" dirty="0" smtClean="0">
                <a:solidFill>
                  <a:srgbClr val="00B050"/>
                </a:solidFill>
              </a:rPr>
              <a:t>+ </a:t>
            </a:r>
            <a:r>
              <a:rPr lang="uk-UA" sz="2400" b="1" dirty="0">
                <a:solidFill>
                  <a:srgbClr val="00B050"/>
                </a:solidFill>
              </a:rPr>
              <a:t>5 </a:t>
            </a:r>
            <a:r>
              <a:rPr lang="uk-UA" sz="2400" b="1" dirty="0" smtClean="0">
                <a:solidFill>
                  <a:srgbClr val="00B050"/>
                </a:solidFill>
              </a:rPr>
              <a:t>‰</a:t>
            </a:r>
          </a:p>
          <a:p>
            <a:pPr marL="0" indent="0">
              <a:buNone/>
            </a:pPr>
            <a:r>
              <a:rPr lang="uk-UA" sz="2400" dirty="0"/>
              <a:t> </a:t>
            </a:r>
            <a:r>
              <a:rPr lang="uk-UA" sz="2400" dirty="0" smtClean="0"/>
              <a:t>    </a:t>
            </a:r>
            <a:r>
              <a:rPr lang="uk-UA" sz="2000" b="1" dirty="0" smtClean="0">
                <a:solidFill>
                  <a:srgbClr val="00B050"/>
                </a:solidFill>
              </a:rPr>
              <a:t>США</a:t>
            </a:r>
            <a:r>
              <a:rPr lang="uk-UA" sz="2000" dirty="0" smtClean="0">
                <a:solidFill>
                  <a:srgbClr val="00B050"/>
                </a:solidFill>
              </a:rPr>
              <a:t> та </a:t>
            </a:r>
            <a:r>
              <a:rPr lang="uk-UA" sz="2000" b="1" dirty="0" smtClean="0">
                <a:solidFill>
                  <a:srgbClr val="00B050"/>
                </a:solidFill>
              </a:rPr>
              <a:t>Канада</a:t>
            </a:r>
            <a:r>
              <a:rPr lang="uk-UA" sz="2000" dirty="0" smtClean="0">
                <a:solidFill>
                  <a:srgbClr val="00B050"/>
                </a:solidFill>
              </a:rPr>
              <a:t> +2 - +4‰, </a:t>
            </a:r>
            <a:r>
              <a:rPr lang="uk-UA" sz="2000" b="1" dirty="0" smtClean="0">
                <a:solidFill>
                  <a:srgbClr val="00B050"/>
                </a:solidFill>
              </a:rPr>
              <a:t>Беліз</a:t>
            </a:r>
            <a:r>
              <a:rPr lang="uk-UA" sz="2000" dirty="0">
                <a:solidFill>
                  <a:srgbClr val="00B050"/>
                </a:solidFill>
              </a:rPr>
              <a:t>, </a:t>
            </a:r>
            <a:r>
              <a:rPr lang="uk-UA" sz="2000" b="1" dirty="0">
                <a:solidFill>
                  <a:srgbClr val="00B050"/>
                </a:solidFill>
              </a:rPr>
              <a:t>Гватемала</a:t>
            </a:r>
            <a:r>
              <a:rPr lang="uk-UA" sz="2000" dirty="0">
                <a:solidFill>
                  <a:srgbClr val="00B050"/>
                </a:solidFill>
              </a:rPr>
              <a:t> – </a:t>
            </a:r>
            <a:r>
              <a:rPr lang="uk-UA" sz="2000" dirty="0" smtClean="0">
                <a:solidFill>
                  <a:srgbClr val="00B050"/>
                </a:solidFill>
              </a:rPr>
              <a:t>до +18 </a:t>
            </a:r>
            <a:r>
              <a:rPr lang="uk-UA" sz="2000" dirty="0">
                <a:solidFill>
                  <a:srgbClr val="00B050"/>
                </a:solidFill>
              </a:rPr>
              <a:t>‰</a:t>
            </a:r>
            <a:endParaRPr lang="uk-UA" sz="2000" dirty="0" smtClean="0">
              <a:solidFill>
                <a:srgbClr val="00B050"/>
              </a:solidFill>
            </a:endParaRPr>
          </a:p>
          <a:p>
            <a:r>
              <a:rPr lang="uk-UA" sz="2400" b="1" dirty="0" smtClean="0">
                <a:solidFill>
                  <a:schemeClr val="tx2">
                    <a:lumMod val="75000"/>
                  </a:schemeClr>
                </a:solidFill>
              </a:rPr>
              <a:t>Рівень урбанізації:</a:t>
            </a:r>
          </a:p>
          <a:p>
            <a:pPr marL="0" indent="0">
              <a:buNone/>
            </a:pPr>
            <a:r>
              <a:rPr lang="uk-UA" sz="2400" dirty="0"/>
              <a:t> </a:t>
            </a:r>
            <a:r>
              <a:rPr lang="uk-UA" sz="2400" dirty="0" smtClean="0"/>
              <a:t>    </a:t>
            </a:r>
            <a:r>
              <a:rPr lang="uk-UA" sz="2000" dirty="0" err="1" smtClean="0">
                <a:solidFill>
                  <a:srgbClr val="00B050"/>
                </a:solidFill>
              </a:rPr>
              <a:t>Англо-Америка-пон</a:t>
            </a:r>
            <a:r>
              <a:rPr lang="uk-UA" sz="2000" dirty="0" smtClean="0">
                <a:solidFill>
                  <a:srgbClr val="00B050"/>
                </a:solidFill>
              </a:rPr>
              <a:t>. 80 %, Латинська Америка – до 70 %</a:t>
            </a:r>
          </a:p>
          <a:p>
            <a:r>
              <a:rPr lang="uk-UA" sz="2400" b="1" dirty="0" smtClean="0">
                <a:solidFill>
                  <a:schemeClr val="tx2">
                    <a:lumMod val="75000"/>
                  </a:schemeClr>
                </a:solidFill>
              </a:rPr>
              <a:t>Найбільші мегалополіси</a:t>
            </a:r>
          </a:p>
          <a:p>
            <a:pPr marL="0" indent="0">
              <a:buNone/>
            </a:pPr>
            <a:r>
              <a:rPr lang="uk-UA" sz="2400" dirty="0"/>
              <a:t> </a:t>
            </a:r>
            <a:r>
              <a:rPr lang="uk-UA" sz="2400" dirty="0" smtClean="0"/>
              <a:t>     </a:t>
            </a:r>
            <a:r>
              <a:rPr lang="uk-UA" sz="2200" dirty="0" err="1" smtClean="0">
                <a:solidFill>
                  <a:srgbClr val="00B050"/>
                </a:solidFill>
              </a:rPr>
              <a:t>Босваш</a:t>
            </a:r>
            <a:r>
              <a:rPr lang="uk-UA" sz="2200" dirty="0" smtClean="0">
                <a:solidFill>
                  <a:srgbClr val="00B050"/>
                </a:solidFill>
              </a:rPr>
              <a:t>, </a:t>
            </a:r>
            <a:r>
              <a:rPr lang="uk-UA" sz="2200" dirty="0" err="1" smtClean="0">
                <a:solidFill>
                  <a:srgbClr val="00B050"/>
                </a:solidFill>
              </a:rPr>
              <a:t>Чіпітс</a:t>
            </a:r>
            <a:r>
              <a:rPr lang="uk-UA" sz="2200" dirty="0" smtClean="0">
                <a:solidFill>
                  <a:srgbClr val="00B050"/>
                </a:solidFill>
              </a:rPr>
              <a:t>, Сан-Сан</a:t>
            </a:r>
          </a:p>
          <a:p>
            <a:r>
              <a:rPr lang="uk-UA" sz="2400" b="1" dirty="0" smtClean="0">
                <a:solidFill>
                  <a:schemeClr val="tx2">
                    <a:lumMod val="75000"/>
                  </a:schemeClr>
                </a:solidFill>
              </a:rPr>
              <a:t>Корінні народи становлять до </a:t>
            </a:r>
            <a:r>
              <a:rPr lang="uk-UA" sz="2400" b="1" dirty="0" smtClean="0">
                <a:solidFill>
                  <a:srgbClr val="00B050"/>
                </a:solidFill>
              </a:rPr>
              <a:t>3%</a:t>
            </a:r>
            <a:r>
              <a:rPr lang="uk-UA" sz="2400" b="1" dirty="0" smtClean="0">
                <a:solidFill>
                  <a:schemeClr val="tx2">
                    <a:lumMod val="75000"/>
                  </a:schemeClr>
                </a:solidFill>
              </a:rPr>
              <a:t> населення</a:t>
            </a:r>
          </a:p>
          <a:p>
            <a:r>
              <a:rPr lang="uk-UA" sz="2400" b="1" dirty="0" smtClean="0">
                <a:solidFill>
                  <a:schemeClr val="tx2">
                    <a:lumMod val="75000"/>
                  </a:schemeClr>
                </a:solidFill>
              </a:rPr>
              <a:t>Переважають нащадки переселенців</a:t>
            </a:r>
          </a:p>
          <a:p>
            <a:pPr marL="0" indent="0">
              <a:buNone/>
            </a:pPr>
            <a:r>
              <a:rPr lang="uk-UA" sz="2400" dirty="0"/>
              <a:t> </a:t>
            </a:r>
            <a:r>
              <a:rPr lang="uk-UA" sz="2400" dirty="0" smtClean="0"/>
              <a:t>     </a:t>
            </a:r>
            <a:r>
              <a:rPr lang="uk-UA" sz="2400" dirty="0" smtClean="0">
                <a:solidFill>
                  <a:srgbClr val="00B050"/>
                </a:solidFill>
              </a:rPr>
              <a:t>із Європи – </a:t>
            </a:r>
            <a:r>
              <a:rPr lang="uk-UA" sz="2400" dirty="0" err="1" smtClean="0">
                <a:solidFill>
                  <a:srgbClr val="00B050"/>
                </a:solidFill>
              </a:rPr>
              <a:t>пон</a:t>
            </a:r>
            <a:r>
              <a:rPr lang="uk-UA" sz="2400" dirty="0" smtClean="0">
                <a:solidFill>
                  <a:srgbClr val="00B050"/>
                </a:solidFill>
              </a:rPr>
              <a:t>. 70 % та Африки – </a:t>
            </a:r>
            <a:r>
              <a:rPr lang="uk-UA" sz="2400" dirty="0" err="1" smtClean="0">
                <a:solidFill>
                  <a:srgbClr val="00B050"/>
                </a:solidFill>
              </a:rPr>
              <a:t>пон</a:t>
            </a:r>
            <a:r>
              <a:rPr lang="uk-UA" sz="2400" dirty="0" smtClean="0">
                <a:solidFill>
                  <a:srgbClr val="00B050"/>
                </a:solidFill>
              </a:rPr>
              <a:t>. 12 %, мішані раси – </a:t>
            </a:r>
            <a:r>
              <a:rPr lang="uk-UA" sz="2400" dirty="0" err="1" smtClean="0">
                <a:solidFill>
                  <a:srgbClr val="00B050"/>
                </a:solidFill>
              </a:rPr>
              <a:t>пон</a:t>
            </a:r>
            <a:r>
              <a:rPr lang="uk-UA" sz="2400" dirty="0" smtClean="0">
                <a:solidFill>
                  <a:srgbClr val="00B050"/>
                </a:solidFill>
              </a:rPr>
              <a:t>. 15 %</a:t>
            </a:r>
          </a:p>
          <a:p>
            <a:r>
              <a:rPr lang="uk-UA" sz="2400" b="1" dirty="0" smtClean="0">
                <a:solidFill>
                  <a:schemeClr val="tx2">
                    <a:lumMod val="75000"/>
                  </a:schemeClr>
                </a:solidFill>
              </a:rPr>
              <a:t>Основні релігії : </a:t>
            </a:r>
          </a:p>
          <a:p>
            <a:pPr marL="0" indent="0">
              <a:buNone/>
            </a:pPr>
            <a:r>
              <a:rPr lang="uk-UA" sz="2400" dirty="0"/>
              <a:t> </a:t>
            </a:r>
            <a:r>
              <a:rPr lang="uk-UA" sz="2400" dirty="0" smtClean="0"/>
              <a:t>     </a:t>
            </a:r>
            <a:r>
              <a:rPr lang="uk-UA" sz="2000" dirty="0" err="1" smtClean="0">
                <a:solidFill>
                  <a:srgbClr val="00B050"/>
                </a:solidFill>
              </a:rPr>
              <a:t>Англо-Америка</a:t>
            </a:r>
            <a:r>
              <a:rPr lang="uk-UA" sz="2000" dirty="0" smtClean="0">
                <a:solidFill>
                  <a:srgbClr val="00B050"/>
                </a:solidFill>
              </a:rPr>
              <a:t> – протестантизм та католицизм</a:t>
            </a:r>
          </a:p>
          <a:p>
            <a:pPr marL="0" indent="0">
              <a:buNone/>
            </a:pPr>
            <a:r>
              <a:rPr lang="uk-UA" sz="2000" dirty="0">
                <a:solidFill>
                  <a:srgbClr val="00B050"/>
                </a:solidFill>
              </a:rPr>
              <a:t> </a:t>
            </a:r>
            <a:r>
              <a:rPr lang="uk-UA" sz="2000" dirty="0" smtClean="0">
                <a:solidFill>
                  <a:srgbClr val="00B050"/>
                </a:solidFill>
              </a:rPr>
              <a:t>      Латинська Америка - католицизм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7679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8640960" cy="583264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3645024"/>
            <a:ext cx="4032448" cy="2975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509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856984" cy="864096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uk-UA" sz="4000" b="1" dirty="0" smtClean="0">
                <a:solidFill>
                  <a:schemeClr val="tx2">
                    <a:lumMod val="75000"/>
                  </a:schemeClr>
                </a:solidFill>
                <a:latin typeface="BatangChe" pitchFamily="49" charset="-127"/>
                <a:ea typeface="BatangChe" pitchFamily="49" charset="-127"/>
              </a:rPr>
              <a:t>Господарство</a:t>
            </a:r>
            <a:endParaRPr lang="ru-RU" sz="4000" b="1" dirty="0">
              <a:solidFill>
                <a:schemeClr val="tx2">
                  <a:lumMod val="75000"/>
                </a:schemeClr>
              </a:solidFill>
              <a:latin typeface="BatangChe" pitchFamily="49" charset="-127"/>
              <a:ea typeface="BatangChe" pitchFamily="49" charset="-127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5616624"/>
          </a:xfrm>
        </p:spPr>
        <p:txBody>
          <a:bodyPr/>
          <a:lstStyle/>
          <a:p>
            <a:r>
              <a:rPr lang="uk-UA" sz="2800" b="1" dirty="0" smtClean="0">
                <a:solidFill>
                  <a:schemeClr val="tx2">
                    <a:lumMod val="75000"/>
                  </a:schemeClr>
                </a:solidFill>
                <a:latin typeface="Batang" pitchFamily="18" charset="-127"/>
                <a:ea typeface="Batang" pitchFamily="18" charset="-127"/>
              </a:rPr>
              <a:t>Регіон виробляє понад </a:t>
            </a:r>
            <a:r>
              <a:rPr lang="uk-UA" sz="28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34 %</a:t>
            </a:r>
            <a:r>
              <a:rPr lang="uk-UA" sz="2800" b="1" dirty="0" smtClean="0">
                <a:solidFill>
                  <a:schemeClr val="tx2">
                    <a:lumMod val="75000"/>
                  </a:schemeClr>
                </a:solidFill>
                <a:latin typeface="Batang" pitchFamily="18" charset="-127"/>
                <a:ea typeface="Batang" pitchFamily="18" charset="-127"/>
              </a:rPr>
              <a:t> світового ВВП</a:t>
            </a:r>
          </a:p>
          <a:p>
            <a:r>
              <a:rPr lang="uk-UA" sz="2800" b="1" dirty="0" smtClean="0">
                <a:solidFill>
                  <a:schemeClr val="tx2">
                    <a:lumMod val="75000"/>
                  </a:schemeClr>
                </a:solidFill>
                <a:latin typeface="Batang" pitchFamily="18" charset="-127"/>
                <a:ea typeface="Batang" pitchFamily="18" charset="-127"/>
              </a:rPr>
              <a:t>Значні економічні відмінності між країнами</a:t>
            </a:r>
          </a:p>
          <a:p>
            <a:r>
              <a:rPr lang="uk-UA" sz="2800" b="1" dirty="0" smtClean="0">
                <a:solidFill>
                  <a:schemeClr val="tx2">
                    <a:lumMod val="75000"/>
                  </a:schemeClr>
                </a:solidFill>
                <a:latin typeface="Batang" pitchFamily="18" charset="-127"/>
                <a:ea typeface="Batang" pitchFamily="18" charset="-127"/>
              </a:rPr>
              <a:t>США та Канада – держави Великої 7</a:t>
            </a:r>
          </a:p>
          <a:p>
            <a:r>
              <a:rPr lang="uk-UA" sz="2800" b="1" dirty="0" smtClean="0">
                <a:solidFill>
                  <a:schemeClr val="tx2">
                    <a:lumMod val="75000"/>
                  </a:schemeClr>
                </a:solidFill>
                <a:latin typeface="Batang" pitchFamily="18" charset="-127"/>
                <a:ea typeface="Batang" pitchFamily="18" charset="-127"/>
              </a:rPr>
              <a:t>Бразилія, Мексика, Аргентина – країни нової індустріалізації</a:t>
            </a:r>
          </a:p>
          <a:p>
            <a:r>
              <a:rPr lang="uk-UA" sz="2800" b="1" dirty="0" smtClean="0">
                <a:solidFill>
                  <a:schemeClr val="tx2">
                    <a:lumMod val="75000"/>
                  </a:schemeClr>
                </a:solidFill>
                <a:latin typeface="Batang" pitchFamily="18" charset="-127"/>
                <a:ea typeface="Batang" pitchFamily="18" charset="-127"/>
              </a:rPr>
              <a:t>Куба, Венесуела, Болівія мають значний вплив державного регулювання</a:t>
            </a:r>
          </a:p>
          <a:p>
            <a:endParaRPr lang="uk-UA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1474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5112568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223" y="1373560"/>
            <a:ext cx="5760640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630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uk-UA" sz="3600" b="1" dirty="0" smtClean="0">
                <a:solidFill>
                  <a:srgbClr val="FF0000"/>
                </a:solidFill>
                <a:latin typeface="Book Antiqua" pitchFamily="18" charset="0"/>
              </a:rPr>
              <a:t>Первинний сектор економіки</a:t>
            </a:r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548680"/>
            <a:ext cx="8856984" cy="6120680"/>
          </a:xfrm>
        </p:spPr>
        <p:txBody>
          <a:bodyPr>
            <a:normAutofit/>
          </a:bodyPr>
          <a:lstStyle/>
          <a:p>
            <a:r>
              <a:rPr lang="uk-UA" sz="3000" b="1" dirty="0" smtClean="0">
                <a:solidFill>
                  <a:schemeClr val="bg2">
                    <a:lumMod val="25000"/>
                  </a:schemeClr>
                </a:solidFill>
              </a:rPr>
              <a:t>Добувна промисловість</a:t>
            </a:r>
          </a:p>
          <a:p>
            <a:pPr>
              <a:buFontTx/>
              <a:buChar char="-"/>
            </a:pPr>
            <a:r>
              <a:rPr lang="uk-UA" sz="2400" dirty="0" smtClean="0">
                <a:solidFill>
                  <a:schemeClr val="accent2">
                    <a:lumMod val="75000"/>
                  </a:schemeClr>
                </a:solidFill>
              </a:rPr>
              <a:t>Нафтогазова: </a:t>
            </a:r>
            <a:r>
              <a:rPr lang="uk-UA" sz="2400" dirty="0" smtClean="0">
                <a:solidFill>
                  <a:schemeClr val="tx2">
                    <a:lumMod val="75000"/>
                  </a:schemeClr>
                </a:solidFill>
              </a:rPr>
              <a:t>США, Канада, Венесуела, Мексика</a:t>
            </a:r>
          </a:p>
          <a:p>
            <a:pPr>
              <a:buFontTx/>
              <a:buChar char="-"/>
            </a:pPr>
            <a:r>
              <a:rPr lang="uk-UA" sz="2400" dirty="0" smtClean="0">
                <a:solidFill>
                  <a:schemeClr val="accent2">
                    <a:lumMod val="75000"/>
                  </a:schemeClr>
                </a:solidFill>
              </a:rPr>
              <a:t>Вугільна: </a:t>
            </a:r>
            <a:r>
              <a:rPr lang="uk-UA" sz="2400" dirty="0" smtClean="0">
                <a:solidFill>
                  <a:schemeClr val="tx2">
                    <a:lumMod val="75000"/>
                  </a:schemeClr>
                </a:solidFill>
              </a:rPr>
              <a:t>США, Канада, Бразилія</a:t>
            </a:r>
          </a:p>
          <a:p>
            <a:pPr>
              <a:buFontTx/>
              <a:buChar char="-"/>
            </a:pPr>
            <a:r>
              <a:rPr lang="uk-UA" sz="2400" dirty="0" smtClean="0">
                <a:solidFill>
                  <a:schemeClr val="accent2">
                    <a:lumMod val="75000"/>
                  </a:schemeClr>
                </a:solidFill>
              </a:rPr>
              <a:t>Залізні та марганцеві руди: </a:t>
            </a:r>
            <a:r>
              <a:rPr lang="uk-UA" sz="2400" dirty="0" smtClean="0">
                <a:solidFill>
                  <a:schemeClr val="tx2">
                    <a:lumMod val="75000"/>
                  </a:schemeClr>
                </a:solidFill>
              </a:rPr>
              <a:t>США, Канада, Бразилія</a:t>
            </a:r>
          </a:p>
          <a:p>
            <a:pPr>
              <a:buFontTx/>
              <a:buChar char="-"/>
            </a:pPr>
            <a:r>
              <a:rPr lang="uk-UA" sz="2400" dirty="0" smtClean="0">
                <a:solidFill>
                  <a:schemeClr val="accent2">
                    <a:lumMod val="75000"/>
                  </a:schemeClr>
                </a:solidFill>
              </a:rPr>
              <a:t>Алюмінієві руди: </a:t>
            </a:r>
            <a:r>
              <a:rPr lang="uk-UA" sz="2400" dirty="0" smtClean="0">
                <a:solidFill>
                  <a:schemeClr val="tx2">
                    <a:lumMod val="75000"/>
                  </a:schemeClr>
                </a:solidFill>
              </a:rPr>
              <a:t>Ямайка, Суринам, </a:t>
            </a:r>
            <a:r>
              <a:rPr lang="uk-UA" sz="2400" dirty="0" err="1" smtClean="0">
                <a:solidFill>
                  <a:schemeClr val="tx2">
                    <a:lumMod val="75000"/>
                  </a:schemeClr>
                </a:solidFill>
              </a:rPr>
              <a:t>Гаяна</a:t>
            </a:r>
            <a:r>
              <a:rPr lang="uk-UA" sz="2400" dirty="0" smtClean="0">
                <a:solidFill>
                  <a:schemeClr val="tx2">
                    <a:lumMod val="75000"/>
                  </a:schemeClr>
                </a:solidFill>
              </a:rPr>
              <a:t>, Домініканська Республіка</a:t>
            </a:r>
          </a:p>
          <a:p>
            <a:pPr>
              <a:buFontTx/>
              <a:buChar char="-"/>
            </a:pPr>
            <a:r>
              <a:rPr lang="uk-UA" sz="2400" dirty="0" smtClean="0">
                <a:solidFill>
                  <a:schemeClr val="accent2">
                    <a:lumMod val="75000"/>
                  </a:schemeClr>
                </a:solidFill>
              </a:rPr>
              <a:t>Мідні руди: </a:t>
            </a:r>
            <a:r>
              <a:rPr lang="uk-UA" sz="2400" dirty="0" smtClean="0">
                <a:solidFill>
                  <a:schemeClr val="tx2">
                    <a:lumMod val="75000"/>
                  </a:schemeClr>
                </a:solidFill>
              </a:rPr>
              <a:t>Чилі (20% </a:t>
            </a:r>
            <a:r>
              <a:rPr lang="uk-UA" sz="2400" dirty="0" err="1" smtClean="0">
                <a:solidFill>
                  <a:schemeClr val="tx2">
                    <a:lumMod val="75000"/>
                  </a:schemeClr>
                </a:solidFill>
              </a:rPr>
              <a:t>світов</a:t>
            </a:r>
            <a:r>
              <a:rPr lang="uk-UA" sz="2400" dirty="0" smtClean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uk-UA" sz="2400" dirty="0" err="1" smtClean="0">
                <a:solidFill>
                  <a:schemeClr val="tx2">
                    <a:lumMod val="75000"/>
                  </a:schemeClr>
                </a:solidFill>
              </a:rPr>
              <a:t>зап</a:t>
            </a:r>
            <a:r>
              <a:rPr lang="uk-UA" sz="2400" dirty="0" smtClean="0">
                <a:solidFill>
                  <a:schemeClr val="tx2">
                    <a:lumMod val="75000"/>
                  </a:schemeClr>
                </a:solidFill>
              </a:rPr>
              <a:t>.), Перу, Мексика</a:t>
            </a:r>
          </a:p>
          <a:p>
            <a:pPr>
              <a:buFontTx/>
              <a:buChar char="-"/>
            </a:pPr>
            <a:r>
              <a:rPr lang="uk-UA" sz="2400" dirty="0" smtClean="0">
                <a:solidFill>
                  <a:schemeClr val="accent2">
                    <a:lumMod val="75000"/>
                  </a:schemeClr>
                </a:solidFill>
              </a:rPr>
              <a:t>Видобуток срібла та свинцево-цинкових руд: </a:t>
            </a:r>
            <a:r>
              <a:rPr lang="uk-UA" sz="2400" dirty="0" smtClean="0">
                <a:solidFill>
                  <a:schemeClr val="tx2">
                    <a:lumMod val="75000"/>
                  </a:schemeClr>
                </a:solidFill>
              </a:rPr>
              <a:t>Канада, Мексика, Перу</a:t>
            </a:r>
          </a:p>
          <a:p>
            <a:pPr>
              <a:buFontTx/>
              <a:buChar char="-"/>
            </a:pPr>
            <a:r>
              <a:rPr lang="uk-UA" sz="2400" dirty="0">
                <a:solidFill>
                  <a:schemeClr val="accent2">
                    <a:lumMod val="75000"/>
                  </a:schemeClr>
                </a:solidFill>
              </a:rPr>
              <a:t>Олов'яні </a:t>
            </a:r>
            <a:r>
              <a:rPr lang="uk-UA" sz="2400" dirty="0" smtClean="0">
                <a:solidFill>
                  <a:schemeClr val="accent2">
                    <a:lumMod val="75000"/>
                  </a:schemeClr>
                </a:solidFill>
              </a:rPr>
              <a:t>руди: </a:t>
            </a:r>
            <a:r>
              <a:rPr lang="uk-UA" sz="2400" dirty="0" smtClean="0">
                <a:solidFill>
                  <a:schemeClr val="tx2">
                    <a:lumMod val="75000"/>
                  </a:schemeClr>
                </a:solidFill>
              </a:rPr>
              <a:t>Бразилія, Болівія</a:t>
            </a:r>
          </a:p>
          <a:p>
            <a:pPr>
              <a:buFontTx/>
              <a:buChar char="-"/>
            </a:pPr>
            <a:r>
              <a:rPr lang="uk-UA" sz="2400" dirty="0" smtClean="0">
                <a:solidFill>
                  <a:schemeClr val="accent2">
                    <a:lumMod val="75000"/>
                  </a:schemeClr>
                </a:solidFill>
              </a:rPr>
              <a:t>Видобуток золота: </a:t>
            </a:r>
            <a:r>
              <a:rPr lang="uk-UA" sz="2400" dirty="0" smtClean="0">
                <a:solidFill>
                  <a:schemeClr val="tx2">
                    <a:lumMod val="75000"/>
                  </a:schemeClr>
                </a:solidFill>
              </a:rPr>
              <a:t>США, Канада, Колумбія, </a:t>
            </a:r>
            <a:r>
              <a:rPr lang="uk-UA" sz="2400" dirty="0" smtClean="0">
                <a:solidFill>
                  <a:srgbClr val="002060"/>
                </a:solidFill>
              </a:rPr>
              <a:t>Мексика</a:t>
            </a:r>
          </a:p>
          <a:p>
            <a:pPr>
              <a:buFontTx/>
              <a:buChar char="-"/>
            </a:pPr>
            <a:r>
              <a:rPr lang="uk-UA" sz="2400" dirty="0" smtClean="0">
                <a:solidFill>
                  <a:schemeClr val="accent2">
                    <a:lumMod val="75000"/>
                  </a:schemeClr>
                </a:solidFill>
              </a:rPr>
              <a:t>Видобуток селітри: </a:t>
            </a:r>
            <a:r>
              <a:rPr lang="uk-UA" sz="2400" dirty="0" smtClean="0">
                <a:solidFill>
                  <a:schemeClr val="tx2">
                    <a:lumMod val="75000"/>
                  </a:schemeClr>
                </a:solidFill>
              </a:rPr>
              <a:t>Чилі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2736"/>
            <a:ext cx="4577333" cy="555612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058551"/>
            <a:ext cx="4824536" cy="5550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812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928992" cy="908720"/>
          </a:xfrm>
        </p:spPr>
        <p:txBody>
          <a:bodyPr>
            <a:normAutofit/>
          </a:bodyPr>
          <a:lstStyle/>
          <a:p>
            <a:r>
              <a:rPr lang="ru-RU" sz="4000" b="1" dirty="0" err="1">
                <a:solidFill>
                  <a:srgbClr val="FF0000"/>
                </a:solidFill>
              </a:rPr>
              <a:t>Первинний</a:t>
            </a:r>
            <a:r>
              <a:rPr lang="ru-RU" sz="4000" b="1" dirty="0">
                <a:solidFill>
                  <a:srgbClr val="FF0000"/>
                </a:solidFill>
              </a:rPr>
              <a:t> сектор </a:t>
            </a:r>
            <a:r>
              <a:rPr lang="ru-RU" sz="4000" b="1" dirty="0" err="1">
                <a:solidFill>
                  <a:srgbClr val="FF0000"/>
                </a:solidFill>
              </a:rPr>
              <a:t>економіки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764704"/>
            <a:ext cx="8928992" cy="5904656"/>
          </a:xfrm>
        </p:spPr>
        <p:txBody>
          <a:bodyPr>
            <a:normAutofit/>
          </a:bodyPr>
          <a:lstStyle/>
          <a:p>
            <a:r>
              <a:rPr lang="ru-RU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Сільске</a:t>
            </a:r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господарство</a:t>
            </a:r>
            <a:endParaRPr lang="ru-RU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FontTx/>
              <a:buChar char="-"/>
            </a:pPr>
            <a:r>
              <a:rPr lang="uk-UA" sz="1900" dirty="0" smtClean="0">
                <a:solidFill>
                  <a:srgbClr val="002060"/>
                </a:solidFill>
              </a:rPr>
              <a:t>США та Канада мають багатогалузеве, високопродуктивне  </a:t>
            </a:r>
            <a:r>
              <a:rPr lang="uk-UA" sz="1900" dirty="0" err="1" smtClean="0">
                <a:solidFill>
                  <a:srgbClr val="002060"/>
                </a:solidFill>
              </a:rPr>
              <a:t>с.г</a:t>
            </a:r>
            <a:r>
              <a:rPr lang="uk-UA" sz="1900" dirty="0" smtClean="0">
                <a:solidFill>
                  <a:srgbClr val="002060"/>
                </a:solidFill>
              </a:rPr>
              <a:t>.</a:t>
            </a:r>
          </a:p>
          <a:p>
            <a:pPr marL="0" indent="0">
              <a:buNone/>
            </a:pPr>
            <a:r>
              <a:rPr lang="uk-UA" sz="1900" dirty="0" smtClean="0">
                <a:solidFill>
                  <a:srgbClr val="002060"/>
                </a:solidFill>
              </a:rPr>
              <a:t>      з переважанням тваринництва над рослинництвом</a:t>
            </a:r>
          </a:p>
          <a:p>
            <a:pPr>
              <a:buFontTx/>
              <a:buChar char="-"/>
            </a:pPr>
            <a:r>
              <a:rPr lang="uk-UA" sz="1900" dirty="0" smtClean="0">
                <a:solidFill>
                  <a:srgbClr val="002060"/>
                </a:solidFill>
              </a:rPr>
              <a:t>Більшість країн Латинської Америки мають переважання рослинництва</a:t>
            </a:r>
          </a:p>
          <a:p>
            <a:pPr>
              <a:buFontTx/>
              <a:buChar char="-"/>
            </a:pPr>
            <a:r>
              <a:rPr lang="uk-UA" sz="1900" b="1" dirty="0" smtClean="0">
                <a:solidFill>
                  <a:srgbClr val="002060"/>
                </a:solidFill>
              </a:rPr>
              <a:t>Пшениця:</a:t>
            </a:r>
            <a:r>
              <a:rPr lang="uk-UA" sz="1900" dirty="0" smtClean="0">
                <a:solidFill>
                  <a:srgbClr val="002060"/>
                </a:solidFill>
              </a:rPr>
              <a:t> США (4 м. в світі), Канада 6 м.</a:t>
            </a:r>
          </a:p>
          <a:p>
            <a:pPr>
              <a:buFontTx/>
              <a:buChar char="-"/>
            </a:pPr>
            <a:r>
              <a:rPr lang="uk-UA" sz="1900" b="1" dirty="0" smtClean="0">
                <a:solidFill>
                  <a:srgbClr val="002060"/>
                </a:solidFill>
              </a:rPr>
              <a:t>Кукурудза:</a:t>
            </a:r>
            <a:r>
              <a:rPr lang="uk-UA" sz="1900" dirty="0" smtClean="0">
                <a:solidFill>
                  <a:srgbClr val="002060"/>
                </a:solidFill>
              </a:rPr>
              <a:t> США 1 м., Бразилія 3 м., Аргентина 5 м., Мексика 8 м., Канада 9 м.</a:t>
            </a:r>
          </a:p>
          <a:p>
            <a:pPr>
              <a:buFontTx/>
              <a:buChar char="-"/>
            </a:pPr>
            <a:r>
              <a:rPr lang="uk-UA" sz="1900" b="1" dirty="0" smtClean="0">
                <a:solidFill>
                  <a:srgbClr val="002060"/>
                </a:solidFill>
              </a:rPr>
              <a:t>Соя:</a:t>
            </a:r>
            <a:r>
              <a:rPr lang="uk-UA" sz="1900" dirty="0" smtClean="0">
                <a:solidFill>
                  <a:srgbClr val="002060"/>
                </a:solidFill>
              </a:rPr>
              <a:t> Бразилія 1 м., США 2 м., Аргентина 3 м.</a:t>
            </a:r>
          </a:p>
          <a:p>
            <a:pPr>
              <a:buFontTx/>
              <a:buChar char="-"/>
            </a:pPr>
            <a:r>
              <a:rPr lang="uk-UA" sz="1900" b="1" dirty="0" smtClean="0">
                <a:solidFill>
                  <a:srgbClr val="002060"/>
                </a:solidFill>
              </a:rPr>
              <a:t>Цукрова тростина:</a:t>
            </a:r>
            <a:r>
              <a:rPr lang="uk-UA" sz="1900" dirty="0" smtClean="0">
                <a:solidFill>
                  <a:srgbClr val="002060"/>
                </a:solidFill>
              </a:rPr>
              <a:t> Бразилія 1 м., Мексика 6 м., США 9 м., Гватемала 10 м.</a:t>
            </a:r>
          </a:p>
          <a:p>
            <a:pPr>
              <a:buFontTx/>
              <a:buChar char="-"/>
            </a:pPr>
            <a:r>
              <a:rPr lang="uk-UA" sz="1900" b="1" dirty="0" smtClean="0">
                <a:solidFill>
                  <a:srgbClr val="002060"/>
                </a:solidFill>
              </a:rPr>
              <a:t>Картопля:</a:t>
            </a:r>
            <a:r>
              <a:rPr lang="uk-UA" sz="1900" dirty="0" smtClean="0">
                <a:solidFill>
                  <a:srgbClr val="002060"/>
                </a:solidFill>
              </a:rPr>
              <a:t> США 5 м.</a:t>
            </a:r>
          </a:p>
          <a:p>
            <a:pPr>
              <a:buFontTx/>
              <a:buChar char="-"/>
            </a:pPr>
            <a:r>
              <a:rPr lang="uk-UA" sz="1900" b="1" dirty="0" smtClean="0">
                <a:solidFill>
                  <a:srgbClr val="002060"/>
                </a:solidFill>
              </a:rPr>
              <a:t>Соняшник:</a:t>
            </a:r>
            <a:r>
              <a:rPr lang="uk-UA" sz="1900" dirty="0" smtClean="0">
                <a:solidFill>
                  <a:srgbClr val="002060"/>
                </a:solidFill>
              </a:rPr>
              <a:t> Аргентина 3 м.</a:t>
            </a:r>
          </a:p>
          <a:p>
            <a:pPr>
              <a:buFontTx/>
              <a:buChar char="-"/>
            </a:pPr>
            <a:r>
              <a:rPr lang="uk-UA" sz="1900" b="1" dirty="0" smtClean="0">
                <a:solidFill>
                  <a:srgbClr val="002060"/>
                </a:solidFill>
              </a:rPr>
              <a:t>Кава:</a:t>
            </a:r>
            <a:r>
              <a:rPr lang="uk-UA" sz="1900" dirty="0" smtClean="0">
                <a:solidFill>
                  <a:srgbClr val="002060"/>
                </a:solidFill>
              </a:rPr>
              <a:t> Бразилія 1 м., Колумбія 3 м., </a:t>
            </a:r>
          </a:p>
          <a:p>
            <a:pPr>
              <a:buFontTx/>
              <a:buChar char="-"/>
            </a:pPr>
            <a:r>
              <a:rPr lang="uk-UA" sz="1900" b="1" dirty="0" smtClean="0">
                <a:solidFill>
                  <a:srgbClr val="002060"/>
                </a:solidFill>
              </a:rPr>
              <a:t>Какао:</a:t>
            </a:r>
            <a:r>
              <a:rPr lang="uk-UA" sz="1900" dirty="0" smtClean="0">
                <a:solidFill>
                  <a:srgbClr val="002060"/>
                </a:solidFill>
              </a:rPr>
              <a:t> Бразилія 6 м., Еквадор 7 м.</a:t>
            </a:r>
          </a:p>
          <a:p>
            <a:pPr>
              <a:buFontTx/>
              <a:buChar char="-"/>
            </a:pPr>
            <a:r>
              <a:rPr lang="uk-UA" sz="1900" b="1" dirty="0" smtClean="0">
                <a:solidFill>
                  <a:srgbClr val="002060"/>
                </a:solidFill>
              </a:rPr>
              <a:t>Банан:</a:t>
            </a:r>
            <a:r>
              <a:rPr lang="uk-UA" sz="1900" dirty="0" smtClean="0">
                <a:solidFill>
                  <a:srgbClr val="002060"/>
                </a:solidFill>
              </a:rPr>
              <a:t> Бразилія 4 м., Еквадор </a:t>
            </a:r>
            <a:r>
              <a:rPr lang="uk-UA" sz="1900" dirty="0">
                <a:solidFill>
                  <a:srgbClr val="002060"/>
                </a:solidFill>
              </a:rPr>
              <a:t>5 м., </a:t>
            </a:r>
            <a:r>
              <a:rPr lang="uk-UA" sz="1900" dirty="0" smtClean="0">
                <a:solidFill>
                  <a:srgbClr val="002060"/>
                </a:solidFill>
              </a:rPr>
              <a:t>Гватемала 8 м.</a:t>
            </a:r>
          </a:p>
          <a:p>
            <a:pPr>
              <a:buFontTx/>
              <a:buChar char="-"/>
            </a:pPr>
            <a:r>
              <a:rPr lang="uk-UA" sz="1900" b="1" dirty="0" smtClean="0">
                <a:solidFill>
                  <a:srgbClr val="7030A0"/>
                </a:solidFill>
              </a:rPr>
              <a:t>Рогата худоба:</a:t>
            </a:r>
            <a:r>
              <a:rPr lang="uk-UA" sz="1900" dirty="0" smtClean="0">
                <a:solidFill>
                  <a:srgbClr val="7030A0"/>
                </a:solidFill>
              </a:rPr>
              <a:t> Бразилія 2 м. в світі, Аргентина 5 м.</a:t>
            </a:r>
          </a:p>
          <a:p>
            <a:pPr>
              <a:buFontTx/>
              <a:buChar char="-"/>
            </a:pPr>
            <a:r>
              <a:rPr lang="uk-UA" sz="1900" b="1" dirty="0" smtClean="0">
                <a:solidFill>
                  <a:srgbClr val="7030A0"/>
                </a:solidFill>
              </a:rPr>
              <a:t>Свинарство:</a:t>
            </a:r>
            <a:r>
              <a:rPr lang="uk-UA" sz="1900" dirty="0" smtClean="0">
                <a:solidFill>
                  <a:srgbClr val="7030A0"/>
                </a:solidFill>
              </a:rPr>
              <a:t> Бразилія 6 м.</a:t>
            </a:r>
          </a:p>
          <a:p>
            <a:pPr>
              <a:buFontTx/>
              <a:buChar char="-"/>
            </a:pPr>
            <a:r>
              <a:rPr lang="uk-UA" sz="1900" b="1" dirty="0" smtClean="0">
                <a:solidFill>
                  <a:srgbClr val="7030A0"/>
                </a:solidFill>
              </a:rPr>
              <a:t>Птахівництво:</a:t>
            </a:r>
            <a:r>
              <a:rPr lang="uk-UA" sz="1900" dirty="0" smtClean="0">
                <a:solidFill>
                  <a:srgbClr val="7030A0"/>
                </a:solidFill>
              </a:rPr>
              <a:t> США 2 м.</a:t>
            </a:r>
          </a:p>
          <a:p>
            <a:pPr>
              <a:buFontTx/>
              <a:buChar char="-"/>
            </a:pPr>
            <a:endParaRPr lang="uk-UA" sz="2000" dirty="0" smtClean="0">
              <a:solidFill>
                <a:srgbClr val="002060"/>
              </a:solidFill>
            </a:endParaRPr>
          </a:p>
          <a:p>
            <a:pPr>
              <a:buFontTx/>
              <a:buChar char="-"/>
            </a:pPr>
            <a:endParaRPr lang="uk-UA" sz="2000" dirty="0" smtClean="0">
              <a:solidFill>
                <a:srgbClr val="002060"/>
              </a:solidFill>
            </a:endParaRPr>
          </a:p>
          <a:p>
            <a:pPr>
              <a:buFontTx/>
              <a:buChar char="-"/>
            </a:pPr>
            <a:endParaRPr lang="uk-UA" sz="2000" dirty="0" smtClean="0">
              <a:solidFill>
                <a:srgbClr val="002060"/>
              </a:solidFill>
            </a:endParaRPr>
          </a:p>
          <a:p>
            <a:pPr>
              <a:buFontTx/>
              <a:buChar char="-"/>
            </a:pPr>
            <a:endParaRPr lang="uk-UA" sz="2000" dirty="0" smtClean="0">
              <a:solidFill>
                <a:srgbClr val="002060"/>
              </a:solidFill>
            </a:endParaRPr>
          </a:p>
          <a:p>
            <a:pPr>
              <a:buFontTx/>
              <a:buChar char="-"/>
            </a:pPr>
            <a:endParaRPr lang="uk-UA" sz="2400" dirty="0" smtClean="0"/>
          </a:p>
          <a:p>
            <a:pPr>
              <a:buFontTx/>
              <a:buChar char="-"/>
            </a:pPr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1208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>
            <a:normAutofit/>
          </a:bodyPr>
          <a:lstStyle/>
          <a:p>
            <a:r>
              <a:rPr lang="ru-RU" sz="3200" b="1" dirty="0" err="1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Первинний</a:t>
            </a:r>
            <a:r>
              <a:rPr lang="ru-RU" sz="3200" b="1" dirty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сектор </a:t>
            </a:r>
            <a:r>
              <a:rPr lang="ru-RU" sz="3200" b="1" dirty="0" err="1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економіки</a:t>
            </a:r>
            <a:endParaRPr lang="ru-RU" sz="3200" b="1" dirty="0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r>
              <a:rPr lang="ru-RU" sz="4000" b="1" dirty="0" err="1">
                <a:solidFill>
                  <a:srgbClr val="00B050"/>
                </a:solidFill>
              </a:rPr>
              <a:t>Лісозаготівельна</a:t>
            </a:r>
            <a:r>
              <a:rPr lang="ru-RU" sz="4000" b="1" dirty="0">
                <a:solidFill>
                  <a:srgbClr val="00B050"/>
                </a:solidFill>
              </a:rPr>
              <a:t> </a:t>
            </a:r>
            <a:r>
              <a:rPr lang="ru-RU" sz="4000" b="1" dirty="0" err="1">
                <a:solidFill>
                  <a:srgbClr val="00B050"/>
                </a:solidFill>
              </a:rPr>
              <a:t>галузь</a:t>
            </a:r>
            <a:endParaRPr lang="ru-RU" sz="4000" b="1" dirty="0">
              <a:solidFill>
                <a:srgbClr val="00B050"/>
              </a:solidFill>
            </a:endParaRPr>
          </a:p>
          <a:p>
            <a:r>
              <a:rPr lang="uk-UA" b="1" dirty="0" smtClean="0">
                <a:solidFill>
                  <a:srgbClr val="FFC000"/>
                </a:solidFill>
              </a:rPr>
              <a:t>США – 1 м. в світі </a:t>
            </a:r>
          </a:p>
          <a:p>
            <a:r>
              <a:rPr lang="uk-UA" b="1" dirty="0" smtClean="0">
                <a:solidFill>
                  <a:srgbClr val="FFC000"/>
                </a:solidFill>
              </a:rPr>
              <a:t>Бразилія – 4 м.</a:t>
            </a:r>
          </a:p>
          <a:p>
            <a:r>
              <a:rPr lang="uk-UA" b="1" dirty="0" smtClean="0">
                <a:solidFill>
                  <a:srgbClr val="FFC000"/>
                </a:solidFill>
              </a:rPr>
              <a:t>Канада – 5 м.</a:t>
            </a:r>
            <a:endParaRPr lang="ru-RU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773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44624"/>
            <a:ext cx="8928992" cy="936104"/>
          </a:xfrm>
        </p:spPr>
        <p:txBody>
          <a:bodyPr>
            <a:normAutofit/>
          </a:bodyPr>
          <a:lstStyle/>
          <a:p>
            <a:r>
              <a:rPr lang="ru-RU" sz="4000" b="1" dirty="0" err="1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Вториннийсектор</a:t>
            </a:r>
            <a:r>
              <a:rPr lang="ru-RU" sz="40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ru-RU" sz="4000" b="1" dirty="0" err="1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економіки</a:t>
            </a:r>
            <a:endParaRPr lang="ru-RU" sz="4000" b="1" dirty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836712"/>
            <a:ext cx="8928992" cy="5832648"/>
          </a:xfrm>
        </p:spPr>
        <p:txBody>
          <a:bodyPr>
            <a:normAutofit lnSpcReduction="10000"/>
          </a:bodyPr>
          <a:lstStyle/>
          <a:p>
            <a:r>
              <a:rPr lang="uk-UA" sz="2800" b="1" dirty="0" smtClean="0">
                <a:solidFill>
                  <a:schemeClr val="bg2">
                    <a:lumMod val="25000"/>
                  </a:schemeClr>
                </a:solidFill>
              </a:rPr>
              <a:t>Енергетика</a:t>
            </a:r>
          </a:p>
          <a:p>
            <a:pPr>
              <a:buFontTx/>
              <a:buChar char="-"/>
            </a:pPr>
            <a:r>
              <a:rPr lang="uk-UA" sz="1800" b="1" dirty="0" smtClean="0"/>
              <a:t>Регіон виробляє до 30 % електроенергії світу із них 23 % - США, Канада, Бразилія</a:t>
            </a:r>
          </a:p>
          <a:p>
            <a:pPr>
              <a:buFontTx/>
              <a:buChar char="-"/>
            </a:pPr>
            <a:r>
              <a:rPr lang="uk-UA" sz="1800" b="1" dirty="0" smtClean="0"/>
              <a:t>До 70 % виробляють на ТЄС. У Канаді та Бразилії переважають ГЕС</a:t>
            </a:r>
          </a:p>
          <a:p>
            <a:pPr>
              <a:buFontTx/>
              <a:buChar char="-"/>
            </a:pPr>
            <a:r>
              <a:rPr lang="uk-UA" sz="1800" b="1" dirty="0" smtClean="0"/>
              <a:t>В Канаді, США, Бразилії, Мексиці та Аргентині працюють потужні АЄС</a:t>
            </a:r>
          </a:p>
          <a:p>
            <a:r>
              <a:rPr lang="uk-UA" sz="2800" b="1" dirty="0" smtClean="0">
                <a:solidFill>
                  <a:schemeClr val="bg2">
                    <a:lumMod val="25000"/>
                  </a:schemeClr>
                </a:solidFill>
              </a:rPr>
              <a:t>Металургія</a:t>
            </a:r>
          </a:p>
          <a:p>
            <a:pPr>
              <a:buFontTx/>
              <a:buChar char="-"/>
            </a:pPr>
            <a:r>
              <a:rPr lang="uk-UA" sz="1800" b="1" dirty="0" smtClean="0"/>
              <a:t>Виплавка сталі: США – 4 м. в світі, також </a:t>
            </a:r>
            <a:r>
              <a:rPr lang="uk-UA" sz="1800" b="1" dirty="0" err="1" smtClean="0"/>
              <a:t>розв</a:t>
            </a:r>
            <a:r>
              <a:rPr lang="uk-UA" sz="1800" b="1" dirty="0" smtClean="0"/>
              <a:t>. У Бразилії та Канаді</a:t>
            </a:r>
          </a:p>
          <a:p>
            <a:pPr>
              <a:buFontTx/>
              <a:buChar char="-"/>
            </a:pPr>
            <a:r>
              <a:rPr lang="uk-UA" sz="1800" b="1" dirty="0" smtClean="0"/>
              <a:t>Виплавка алюмінію: Канада – 4 м. в світі, США – 9 м.</a:t>
            </a:r>
          </a:p>
          <a:p>
            <a:pPr>
              <a:buFontTx/>
              <a:buChar char="-"/>
            </a:pPr>
            <a:r>
              <a:rPr lang="uk-UA" sz="1800" b="1" dirty="0" smtClean="0"/>
              <a:t>Виплавка міді: Чилі -1 м., </a:t>
            </a:r>
            <a:r>
              <a:rPr lang="uk-UA" sz="1800" b="1" dirty="0" err="1" smtClean="0"/>
              <a:t>Перу-</a:t>
            </a:r>
            <a:r>
              <a:rPr lang="uk-UA" sz="1800" b="1" dirty="0" smtClean="0"/>
              <a:t> 3 м., США- 4 м., </a:t>
            </a:r>
            <a:r>
              <a:rPr lang="uk-UA" sz="1800" b="1" dirty="0" err="1" smtClean="0"/>
              <a:t>Канада-</a:t>
            </a:r>
            <a:r>
              <a:rPr lang="uk-UA" sz="1800" b="1" dirty="0" smtClean="0"/>
              <a:t> 9 м., Мексика – 10 м.</a:t>
            </a:r>
          </a:p>
          <a:p>
            <a:pPr>
              <a:buFontTx/>
              <a:buChar char="-"/>
            </a:pPr>
            <a:r>
              <a:rPr lang="uk-UA" sz="1800" b="1" dirty="0" smtClean="0"/>
              <a:t>Виплавка цинку: </a:t>
            </a:r>
            <a:r>
              <a:rPr lang="uk-UA" sz="1800" b="1" dirty="0" err="1" smtClean="0"/>
              <a:t>Перу-</a:t>
            </a:r>
            <a:r>
              <a:rPr lang="uk-UA" sz="1800" b="1" dirty="0" smtClean="0"/>
              <a:t> 3 м., США– 4 м.</a:t>
            </a:r>
          </a:p>
          <a:p>
            <a:pPr>
              <a:buFontTx/>
              <a:buChar char="-"/>
            </a:pPr>
            <a:r>
              <a:rPr lang="uk-UA" sz="1800" b="1" dirty="0"/>
              <a:t>Виплавка свинцю: США- 3 м., </a:t>
            </a:r>
            <a:r>
              <a:rPr lang="uk-UA" sz="1800" b="1" dirty="0" err="1" smtClean="0"/>
              <a:t>Перу-</a:t>
            </a:r>
            <a:r>
              <a:rPr lang="uk-UA" sz="1800" b="1" dirty="0" smtClean="0"/>
              <a:t> 4 м., </a:t>
            </a:r>
            <a:r>
              <a:rPr lang="uk-UA" sz="1800" b="1" dirty="0" err="1" smtClean="0"/>
              <a:t>Мексика-</a:t>
            </a:r>
            <a:r>
              <a:rPr lang="uk-UA" sz="1800" b="1" dirty="0" smtClean="0"/>
              <a:t> 5 м.</a:t>
            </a:r>
          </a:p>
          <a:p>
            <a:r>
              <a:rPr lang="uk-UA" sz="2800" b="1" dirty="0" smtClean="0">
                <a:solidFill>
                  <a:schemeClr val="bg2">
                    <a:lumMod val="25000"/>
                  </a:schemeClr>
                </a:solidFill>
              </a:rPr>
              <a:t>Машинобудування</a:t>
            </a:r>
          </a:p>
          <a:p>
            <a:pPr>
              <a:buFontTx/>
              <a:buChar char="-"/>
            </a:pPr>
            <a:r>
              <a:rPr lang="uk-UA" sz="1800" b="1" dirty="0" smtClean="0"/>
              <a:t>США та Канада мають наукоємне високотехнологічне м-буд. (автомобілі, зброя,  </a:t>
            </a:r>
            <a:r>
              <a:rPr lang="uk-UA" sz="1800" b="1" dirty="0" err="1" smtClean="0"/>
              <a:t>авіакосм</a:t>
            </a:r>
            <a:r>
              <a:rPr lang="uk-UA" sz="1800" b="1" dirty="0" smtClean="0"/>
              <a:t>. техн.,електроніка, електротехніка, обчислювальна техніка, обладнання)</a:t>
            </a:r>
          </a:p>
          <a:p>
            <a:pPr>
              <a:buFontTx/>
              <a:buChar char="-"/>
            </a:pPr>
            <a:r>
              <a:rPr lang="uk-UA" sz="1800" b="1" dirty="0" smtClean="0"/>
              <a:t>Країни нової індустріалізації мають філії європейських компаній та із США (автомобілі, верстати, </a:t>
            </a:r>
            <a:r>
              <a:rPr lang="uk-UA" sz="1800" b="1" dirty="0" err="1" smtClean="0"/>
              <a:t>с.г</a:t>
            </a:r>
            <a:r>
              <a:rPr lang="uk-UA" sz="1800" b="1" dirty="0" smtClean="0"/>
              <a:t>. техніка, електротехніка, суднобудування)</a:t>
            </a:r>
          </a:p>
          <a:p>
            <a:pPr>
              <a:buFontTx/>
              <a:buChar char="-"/>
            </a:pPr>
            <a:r>
              <a:rPr lang="uk-UA" sz="1800" b="1" dirty="0" smtClean="0"/>
              <a:t>Виробництво автомобілів: США – 2м., Мексика – 7 м., </a:t>
            </a:r>
            <a:r>
              <a:rPr lang="uk-UA" sz="1800" b="1" dirty="0" err="1" smtClean="0"/>
              <a:t>Бразилія-</a:t>
            </a:r>
            <a:r>
              <a:rPr lang="uk-UA" sz="1800" b="1" dirty="0" smtClean="0"/>
              <a:t> 8 м.</a:t>
            </a:r>
          </a:p>
          <a:p>
            <a:pPr>
              <a:buFontTx/>
              <a:buChar char="-"/>
            </a:pPr>
            <a:r>
              <a:rPr lang="uk-UA" sz="1800" b="1" dirty="0" smtClean="0"/>
              <a:t>Виробництво електроніки: США – 2 м.</a:t>
            </a:r>
          </a:p>
        </p:txBody>
      </p:sp>
    </p:spTree>
    <p:extLst>
      <p:ext uri="{BB962C8B-B14F-4D97-AF65-F5344CB8AC3E}">
        <p14:creationId xmlns:p14="http://schemas.microsoft.com/office/powerpoint/2010/main" val="1560629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2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2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764704"/>
            <a:ext cx="8424936" cy="43204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86746"/>
            <a:ext cx="8928992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075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4624"/>
            <a:ext cx="9036496" cy="720080"/>
          </a:xfrm>
        </p:spPr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Вториннийсектор</a:t>
            </a:r>
            <a:r>
              <a:rPr lang="ru-RU" b="1" dirty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економіки</a:t>
            </a:r>
            <a:endParaRPr lang="ru-RU" b="1" dirty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764704"/>
            <a:ext cx="8928992" cy="5976664"/>
          </a:xfrm>
        </p:spPr>
        <p:txBody>
          <a:bodyPr/>
          <a:lstStyle/>
          <a:p>
            <a:r>
              <a:rPr lang="ru-RU" dirty="0" err="1">
                <a:solidFill>
                  <a:srgbClr val="7030A0"/>
                </a:solidFill>
              </a:rPr>
              <a:t>Хімічна</a:t>
            </a:r>
            <a:r>
              <a:rPr lang="ru-RU" dirty="0">
                <a:solidFill>
                  <a:srgbClr val="7030A0"/>
                </a:solidFill>
              </a:rPr>
              <a:t> </a:t>
            </a:r>
            <a:r>
              <a:rPr lang="ru-RU" dirty="0" err="1" smtClean="0">
                <a:solidFill>
                  <a:srgbClr val="7030A0"/>
                </a:solidFill>
              </a:rPr>
              <a:t>промисловість</a:t>
            </a:r>
            <a:endParaRPr lang="ru-RU" dirty="0" smtClean="0">
              <a:solidFill>
                <a:srgbClr val="7030A0"/>
              </a:solidFill>
            </a:endParaRPr>
          </a:p>
          <a:p>
            <a:pPr>
              <a:buFontTx/>
              <a:buChar char="-"/>
            </a:pPr>
            <a:r>
              <a:rPr lang="uk-UA" sz="2000" dirty="0" smtClean="0"/>
              <a:t>Найбільший спектр виробництва у США, Канаді, Бразилії, Мексиці, Перу, </a:t>
            </a:r>
          </a:p>
          <a:p>
            <a:pPr marL="0" indent="0">
              <a:buNone/>
            </a:pPr>
            <a:r>
              <a:rPr lang="uk-UA" sz="2000" dirty="0"/>
              <a:t> </a:t>
            </a:r>
            <a:r>
              <a:rPr lang="uk-UA" sz="2000" dirty="0" smtClean="0"/>
              <a:t>      Аргентині, Чилі</a:t>
            </a:r>
            <a:r>
              <a:rPr lang="uk-UA" sz="2000" smtClean="0"/>
              <a:t>, Кубі</a:t>
            </a:r>
            <a:r>
              <a:rPr lang="uk-UA" sz="2000" dirty="0" smtClean="0"/>
              <a:t>.</a:t>
            </a:r>
          </a:p>
          <a:p>
            <a:pPr>
              <a:buFontTx/>
              <a:buChar char="-"/>
            </a:pPr>
            <a:r>
              <a:rPr lang="uk-UA" sz="2000" dirty="0" smtClean="0"/>
              <a:t>Виробництво мін. добрив, синтетичних смол, барвників, пластмаси, </a:t>
            </a:r>
            <a:r>
              <a:rPr lang="uk-UA" sz="2000" dirty="0" err="1" smtClean="0"/>
              <a:t>лакофабової</a:t>
            </a:r>
            <a:r>
              <a:rPr lang="uk-UA" sz="2000" dirty="0" smtClean="0"/>
              <a:t> продукції, </a:t>
            </a:r>
            <a:r>
              <a:rPr lang="uk-UA" sz="2000" dirty="0" err="1" smtClean="0"/>
              <a:t>парфюмерної</a:t>
            </a:r>
            <a:r>
              <a:rPr lang="uk-UA" sz="2000" dirty="0" smtClean="0"/>
              <a:t> продукції та нафтохімії.</a:t>
            </a:r>
            <a:endParaRPr lang="ru-RU" sz="2000" dirty="0" smtClean="0"/>
          </a:p>
          <a:p>
            <a:r>
              <a:rPr lang="uk-UA" dirty="0" err="1" smtClean="0">
                <a:solidFill>
                  <a:srgbClr val="00B050"/>
                </a:solidFill>
              </a:rPr>
              <a:t>Лісовиробничій</a:t>
            </a:r>
            <a:r>
              <a:rPr lang="uk-UA" dirty="0" smtClean="0">
                <a:solidFill>
                  <a:srgbClr val="00B050"/>
                </a:solidFill>
              </a:rPr>
              <a:t> комплекс</a:t>
            </a:r>
          </a:p>
          <a:p>
            <a:pPr>
              <a:buFontTx/>
              <a:buChar char="-"/>
            </a:pPr>
            <a:r>
              <a:rPr lang="uk-UA" sz="2000" dirty="0" smtClean="0"/>
              <a:t>Виробництво картону та паперу: США – 2 м., </a:t>
            </a:r>
            <a:r>
              <a:rPr lang="uk-UA" sz="2000" dirty="0" err="1" smtClean="0"/>
              <a:t>Канада-</a:t>
            </a:r>
            <a:r>
              <a:rPr lang="uk-UA" sz="2000" dirty="0" smtClean="0"/>
              <a:t> 6 м., </a:t>
            </a:r>
            <a:r>
              <a:rPr lang="uk-UA" sz="2000" dirty="0" err="1" smtClean="0"/>
              <a:t>Бразилія-</a:t>
            </a:r>
            <a:r>
              <a:rPr lang="uk-UA" sz="2000" dirty="0" smtClean="0"/>
              <a:t> 10 м.</a:t>
            </a:r>
          </a:p>
          <a:p>
            <a:r>
              <a:rPr lang="uk-UA" dirty="0" smtClean="0">
                <a:solidFill>
                  <a:srgbClr val="FFC000"/>
                </a:solidFill>
              </a:rPr>
              <a:t>Легка промисловість</a:t>
            </a:r>
          </a:p>
          <a:p>
            <a:pPr>
              <a:buFontTx/>
              <a:buChar char="-"/>
            </a:pPr>
            <a:r>
              <a:rPr lang="uk-UA" sz="2000" dirty="0" smtClean="0"/>
              <a:t>Розвинена в усіх країнах регіону.</a:t>
            </a:r>
          </a:p>
          <a:p>
            <a:pPr>
              <a:buFontTx/>
              <a:buChar char="-"/>
            </a:pPr>
            <a:r>
              <a:rPr lang="uk-UA" sz="2000" dirty="0" smtClean="0"/>
              <a:t>Регіон виробляє до 5 % світового одягу та взуття.</a:t>
            </a:r>
          </a:p>
          <a:p>
            <a:pPr>
              <a:buFontTx/>
              <a:buChar char="-"/>
            </a:pPr>
            <a:r>
              <a:rPr lang="uk-UA" sz="2000" dirty="0" smtClean="0"/>
              <a:t>Лідери по виготовленню одягу в регіоні: США та Канада.</a:t>
            </a:r>
            <a:endParaRPr lang="ru-RU" sz="2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6238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856984" cy="1052736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solidFill>
                  <a:srgbClr val="C00000"/>
                </a:solidFill>
                <a:latin typeface="Book Antiqua" pitchFamily="18" charset="0"/>
              </a:rPr>
              <a:t>Третинний сектор економіки</a:t>
            </a:r>
            <a:endParaRPr lang="ru-RU" sz="4000" b="1" dirty="0">
              <a:solidFill>
                <a:srgbClr val="C00000"/>
              </a:solidFill>
              <a:latin typeface="Book Antiqua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08720"/>
            <a:ext cx="8928992" cy="5760640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rgbClr val="002060"/>
                </a:solidFill>
              </a:rPr>
              <a:t>Транспорт</a:t>
            </a:r>
          </a:p>
          <a:p>
            <a:pPr>
              <a:buFontTx/>
              <a:buChar char="-"/>
            </a:pPr>
            <a:r>
              <a:rPr lang="uk-UA" sz="2000" dirty="0" err="1" smtClean="0">
                <a:cs typeface="Arabic Typesetting" pitchFamily="66" charset="-78"/>
              </a:rPr>
              <a:t>Найгустіша</a:t>
            </a:r>
            <a:r>
              <a:rPr lang="uk-UA" sz="2000" dirty="0" smtClean="0">
                <a:cs typeface="Arabic Typesetting" pitchFamily="66" charset="-78"/>
              </a:rPr>
              <a:t> мережа залізниць та автодоріг між США, Мексикою та Канадою</a:t>
            </a:r>
          </a:p>
          <a:p>
            <a:pPr>
              <a:buFontTx/>
              <a:buChar char="-"/>
            </a:pPr>
            <a:r>
              <a:rPr lang="uk-UA" sz="2000" dirty="0" smtClean="0">
                <a:cs typeface="Arabic Typesetting" pitchFamily="66" charset="-78"/>
              </a:rPr>
              <a:t>Протяжність залізниць: США 1 м. в світі (294 тис. км.), </a:t>
            </a:r>
            <a:r>
              <a:rPr lang="uk-UA" sz="2000" dirty="0" err="1" smtClean="0">
                <a:cs typeface="Arabic Typesetting" pitchFamily="66" charset="-78"/>
              </a:rPr>
              <a:t>Канада-</a:t>
            </a:r>
            <a:r>
              <a:rPr lang="uk-UA" sz="2000" dirty="0" smtClean="0">
                <a:cs typeface="Arabic Typesetting" pitchFamily="66" charset="-78"/>
              </a:rPr>
              <a:t> 5 м., </a:t>
            </a:r>
            <a:r>
              <a:rPr lang="uk-UA" sz="2000" dirty="0" err="1" smtClean="0">
                <a:cs typeface="Arabic Typesetting" pitchFamily="66" charset="-78"/>
              </a:rPr>
              <a:t>Аргентина-</a:t>
            </a:r>
            <a:r>
              <a:rPr lang="uk-UA" sz="2000" dirty="0" smtClean="0">
                <a:cs typeface="Arabic Typesetting" pitchFamily="66" charset="-78"/>
              </a:rPr>
              <a:t> 8 м.</a:t>
            </a:r>
          </a:p>
          <a:p>
            <a:pPr>
              <a:buFontTx/>
              <a:buChar char="-"/>
            </a:pPr>
            <a:r>
              <a:rPr lang="uk-UA" sz="2000" dirty="0" smtClean="0">
                <a:cs typeface="Arabic Typesetting" pitchFamily="66" charset="-78"/>
              </a:rPr>
              <a:t>Протяжність автодоріг: США – 1 м., </a:t>
            </a:r>
            <a:r>
              <a:rPr lang="uk-UA" sz="2000" dirty="0" err="1" smtClean="0">
                <a:cs typeface="Arabic Typesetting" pitchFamily="66" charset="-78"/>
              </a:rPr>
              <a:t>Бразилія-</a:t>
            </a:r>
            <a:r>
              <a:rPr lang="uk-UA" sz="2000" dirty="0" smtClean="0">
                <a:cs typeface="Arabic Typesetting" pitchFamily="66" charset="-78"/>
              </a:rPr>
              <a:t> 4 м., </a:t>
            </a:r>
            <a:r>
              <a:rPr lang="uk-UA" sz="2000" dirty="0" err="1" smtClean="0">
                <a:cs typeface="Arabic Typesetting" pitchFamily="66" charset="-78"/>
              </a:rPr>
              <a:t>Канада-</a:t>
            </a:r>
            <a:r>
              <a:rPr lang="uk-UA" sz="2000" dirty="0" smtClean="0">
                <a:cs typeface="Arabic Typesetting" pitchFamily="66" charset="-78"/>
              </a:rPr>
              <a:t> 8 м.</a:t>
            </a:r>
          </a:p>
          <a:p>
            <a:pPr>
              <a:buFontTx/>
              <a:buChar char="-"/>
            </a:pPr>
            <a:r>
              <a:rPr lang="uk-UA" sz="2000" dirty="0" smtClean="0">
                <a:cs typeface="Arabic Typesetting" pitchFamily="66" charset="-78"/>
              </a:rPr>
              <a:t>Найбільші морські порти: </a:t>
            </a:r>
            <a:r>
              <a:rPr lang="uk-UA" sz="2000" dirty="0" err="1" smtClean="0">
                <a:cs typeface="Arabic Typesetting" pitchFamily="66" charset="-78"/>
              </a:rPr>
              <a:t>Лос-Анжелес</a:t>
            </a:r>
            <a:r>
              <a:rPr lang="uk-UA" sz="2000" dirty="0" smtClean="0">
                <a:cs typeface="Arabic Typesetting" pitchFamily="66" charset="-78"/>
              </a:rPr>
              <a:t>, Ванкувер, Нью-Йорк, Філадельфія.</a:t>
            </a:r>
          </a:p>
          <a:p>
            <a:pPr marL="0" indent="0">
              <a:buNone/>
            </a:pPr>
            <a:r>
              <a:rPr lang="uk-UA" sz="2000" dirty="0">
                <a:cs typeface="Arabic Typesetting" pitchFamily="66" charset="-78"/>
              </a:rPr>
              <a:t> </a:t>
            </a:r>
            <a:r>
              <a:rPr lang="uk-UA" sz="2000" dirty="0" smtClean="0">
                <a:cs typeface="Arabic Typesetting" pitchFamily="66" charset="-78"/>
              </a:rPr>
              <a:t>     Панама, Багамські о-ви, </a:t>
            </a:r>
            <a:r>
              <a:rPr lang="uk-UA" sz="2000" dirty="0" err="1" smtClean="0">
                <a:cs typeface="Arabic Typesetting" pitchFamily="66" charset="-78"/>
              </a:rPr>
              <a:t>Антігуа</a:t>
            </a:r>
            <a:r>
              <a:rPr lang="uk-UA" sz="2000" dirty="0" smtClean="0">
                <a:cs typeface="Arabic Typesetting" pitchFamily="66" charset="-78"/>
              </a:rPr>
              <a:t> і Барбуда – країни зручного прапора.</a:t>
            </a:r>
          </a:p>
          <a:p>
            <a:pPr>
              <a:buFontTx/>
              <a:buChar char="-"/>
            </a:pPr>
            <a:r>
              <a:rPr lang="uk-UA" sz="2000" dirty="0" smtClean="0">
                <a:cs typeface="Arabic Typesetting" pitchFamily="66" charset="-78"/>
              </a:rPr>
              <a:t>Найбільші аеропорти: Атланта, </a:t>
            </a:r>
            <a:r>
              <a:rPr lang="uk-UA" sz="2000" dirty="0" err="1" smtClean="0">
                <a:cs typeface="Arabic Typesetting" pitchFamily="66" charset="-78"/>
              </a:rPr>
              <a:t>Охара</a:t>
            </a:r>
            <a:r>
              <a:rPr lang="uk-UA" sz="2000" dirty="0">
                <a:cs typeface="Arabic Typesetting" pitchFamily="66" charset="-78"/>
              </a:rPr>
              <a:t> </a:t>
            </a:r>
            <a:r>
              <a:rPr lang="uk-UA" sz="2000" dirty="0" smtClean="0">
                <a:cs typeface="Arabic Typesetting" pitchFamily="66" charset="-78"/>
              </a:rPr>
              <a:t>(</a:t>
            </a:r>
            <a:r>
              <a:rPr lang="uk-UA" sz="2000" dirty="0" err="1" smtClean="0">
                <a:cs typeface="Arabic Typesetting" pitchFamily="66" charset="-78"/>
              </a:rPr>
              <a:t>Чікаго</a:t>
            </a:r>
            <a:r>
              <a:rPr lang="uk-UA" sz="2000" dirty="0" smtClean="0">
                <a:cs typeface="Arabic Typesetting" pitchFamily="66" charset="-78"/>
              </a:rPr>
              <a:t>), Лос-Анджелес, Даллас.</a:t>
            </a:r>
          </a:p>
          <a:p>
            <a:r>
              <a:rPr lang="uk-UA" b="1" dirty="0" smtClean="0">
                <a:solidFill>
                  <a:srgbClr val="00B050"/>
                </a:solidFill>
              </a:rPr>
              <a:t>Фінансовий сектор</a:t>
            </a:r>
          </a:p>
          <a:p>
            <a:pPr>
              <a:buFontTx/>
              <a:buChar char="-"/>
            </a:pPr>
            <a:r>
              <a:rPr lang="uk-UA" sz="2000" dirty="0" smtClean="0">
                <a:cs typeface="Arabic Typesetting" pitchFamily="66" charset="-78"/>
              </a:rPr>
              <a:t>Переважаюча </a:t>
            </a:r>
            <a:r>
              <a:rPr lang="uk-UA" sz="2000" dirty="0">
                <a:cs typeface="Arabic Typesetting" pitchFamily="66" charset="-78"/>
              </a:rPr>
              <a:t>роль в регіоні </a:t>
            </a:r>
            <a:r>
              <a:rPr lang="uk-UA" sz="2000" dirty="0" smtClean="0">
                <a:cs typeface="Arabic Typesetting" pitchFamily="66" charset="-78"/>
              </a:rPr>
              <a:t>у США</a:t>
            </a:r>
          </a:p>
          <a:p>
            <a:pPr>
              <a:buFontTx/>
              <a:buChar char="-"/>
            </a:pPr>
            <a:r>
              <a:rPr lang="uk-UA" sz="2000" dirty="0" smtClean="0">
                <a:cs typeface="Arabic Typesetting" pitchFamily="66" charset="-78"/>
              </a:rPr>
              <a:t>Основні фінансові центри: Нью-Йорк (2 м в світі), Сан-Франциско, Бостон, Чикаго</a:t>
            </a:r>
            <a:r>
              <a:rPr lang="uk-UA" sz="2000" dirty="0">
                <a:cs typeface="Arabic Typesetting" pitchFamily="66" charset="-78"/>
              </a:rPr>
              <a:t>, Х'юстон</a:t>
            </a:r>
            <a:r>
              <a:rPr lang="uk-UA" sz="2000" dirty="0" smtClean="0">
                <a:cs typeface="Arabic Typesetting" pitchFamily="66" charset="-78"/>
              </a:rPr>
              <a:t>, Монреаль, Сан-Паулу, </a:t>
            </a:r>
            <a:r>
              <a:rPr lang="uk-UA" sz="2000" dirty="0" err="1" smtClean="0">
                <a:cs typeface="Arabic Typesetting" pitchFamily="66" charset="-78"/>
              </a:rPr>
              <a:t>Лос-Анжелес</a:t>
            </a:r>
            <a:r>
              <a:rPr lang="uk-UA" sz="2000" dirty="0" smtClean="0">
                <a:cs typeface="Arabic Typesetting" pitchFamily="66" charset="-78"/>
              </a:rPr>
              <a:t>, Мехіко, Буенос-Айрес.</a:t>
            </a:r>
          </a:p>
          <a:p>
            <a:pPr>
              <a:buFontTx/>
              <a:buChar char="-"/>
            </a:pPr>
            <a:r>
              <a:rPr lang="uk-UA" sz="2000" dirty="0" smtClean="0">
                <a:cs typeface="Arabic Typesetting" pitchFamily="66" charset="-78"/>
              </a:rPr>
              <a:t>Країни Центральної Америки та Карибського басейну розвивають офшорні послуги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323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1143000"/>
          </a:xfrm>
        </p:spPr>
        <p:txBody>
          <a:bodyPr>
            <a:normAutofit/>
          </a:bodyPr>
          <a:lstStyle/>
          <a:p>
            <a:r>
              <a:rPr lang="uk-UA" sz="2800" b="1" dirty="0" err="1" smtClean="0">
                <a:solidFill>
                  <a:srgbClr val="00B0F0"/>
                </a:solidFill>
              </a:rPr>
              <a:t>Траснрегіональні</a:t>
            </a:r>
            <a:r>
              <a:rPr lang="uk-UA" sz="2800" b="1" dirty="0" smtClean="0">
                <a:solidFill>
                  <a:srgbClr val="00B0F0"/>
                </a:solidFill>
              </a:rPr>
              <a:t> магістралі та найбільші нафтові порти світу</a:t>
            </a:r>
            <a:endParaRPr lang="ru-RU" sz="2800" b="1" dirty="0">
              <a:solidFill>
                <a:srgbClr val="00B0F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340768"/>
            <a:ext cx="3816424" cy="525658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2636912"/>
            <a:ext cx="5077990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694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9036496" cy="980728"/>
          </a:xfrm>
        </p:spPr>
        <p:txBody>
          <a:bodyPr/>
          <a:lstStyle/>
          <a:p>
            <a:r>
              <a:rPr lang="ru-RU" sz="4000" b="1" dirty="0" err="1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abic Typesetting" pitchFamily="66" charset="-78"/>
              </a:rPr>
              <a:t>Третинний</a:t>
            </a:r>
            <a:r>
              <a:rPr lang="ru-RU" sz="4000" b="1" dirty="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abic Typesetting" pitchFamily="66" charset="-78"/>
              </a:rPr>
              <a:t> сектор </a:t>
            </a:r>
            <a:r>
              <a:rPr lang="ru-RU" sz="4000" b="1" dirty="0" err="1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abic Typesetting" pitchFamily="66" charset="-78"/>
              </a:rPr>
              <a:t>економіки</a:t>
            </a:r>
            <a:endParaRPr lang="ru-RU" sz="4000" b="1" dirty="0">
              <a:solidFill>
                <a:srgbClr val="C00000"/>
              </a:solidFill>
              <a:latin typeface="Cambria Math" pitchFamily="18" charset="0"/>
              <a:ea typeface="Cambria Math" pitchFamily="18" charset="0"/>
              <a:cs typeface="Arabic Typesetting" pitchFamily="66" charset="-78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08720"/>
            <a:ext cx="8928992" cy="5760640"/>
          </a:xfrm>
        </p:spPr>
        <p:txBody>
          <a:bodyPr/>
          <a:lstStyle/>
          <a:p>
            <a:r>
              <a:rPr lang="ru-RU" b="1" dirty="0" err="1">
                <a:solidFill>
                  <a:srgbClr val="7030A0"/>
                </a:solidFill>
              </a:rPr>
              <a:t>Освіта</a:t>
            </a:r>
            <a:r>
              <a:rPr lang="ru-RU" b="1" dirty="0">
                <a:solidFill>
                  <a:srgbClr val="7030A0"/>
                </a:solidFill>
              </a:rPr>
              <a:t> та наука</a:t>
            </a:r>
          </a:p>
          <a:p>
            <a:pPr>
              <a:buFontTx/>
              <a:buChar char="-"/>
            </a:pPr>
            <a:r>
              <a:rPr lang="uk-UA" sz="2000" dirty="0" smtClean="0"/>
              <a:t>Багато країн витрачають на освіту понад 5% ВВП. </a:t>
            </a:r>
            <a:r>
              <a:rPr lang="uk-UA" sz="2000" dirty="0" err="1" smtClean="0"/>
              <a:t>Канада-</a:t>
            </a:r>
            <a:r>
              <a:rPr lang="uk-UA" sz="2000" dirty="0" smtClean="0"/>
              <a:t> 5,2%, Мексика-5,3%, США- 5,7 %, </a:t>
            </a:r>
            <a:r>
              <a:rPr lang="uk-UA" sz="2000" dirty="0" err="1" smtClean="0"/>
              <a:t>Сен</a:t>
            </a:r>
            <a:r>
              <a:rPr lang="uk-UA" sz="2000" dirty="0" smtClean="0"/>
              <a:t> </a:t>
            </a:r>
            <a:r>
              <a:rPr lang="uk-UA" sz="2000" dirty="0" err="1" smtClean="0"/>
              <a:t>Вінсент</a:t>
            </a:r>
            <a:r>
              <a:rPr lang="uk-UA" sz="2000" dirty="0" smtClean="0"/>
              <a:t> та </a:t>
            </a:r>
            <a:r>
              <a:rPr lang="uk-UA" sz="2000" dirty="0" err="1" smtClean="0"/>
              <a:t>Гренадіни-</a:t>
            </a:r>
            <a:r>
              <a:rPr lang="uk-UA" sz="2000" dirty="0" smtClean="0"/>
              <a:t> 10%, </a:t>
            </a:r>
            <a:r>
              <a:rPr lang="uk-UA" sz="2000" dirty="0" err="1" smtClean="0"/>
              <a:t>Куба-</a:t>
            </a:r>
            <a:r>
              <a:rPr lang="uk-UA" sz="2000" dirty="0" smtClean="0"/>
              <a:t> 18% (1 м в світі).</a:t>
            </a:r>
          </a:p>
          <a:p>
            <a:pPr>
              <a:buFontTx/>
              <a:buChar char="-"/>
            </a:pPr>
            <a:r>
              <a:rPr lang="uk-UA" sz="2000" dirty="0" smtClean="0"/>
              <a:t>До ТОП 500 входять університети США-137, та Канади-19.</a:t>
            </a:r>
          </a:p>
          <a:p>
            <a:pPr>
              <a:buFontTx/>
              <a:buChar char="-"/>
            </a:pPr>
            <a:r>
              <a:rPr lang="uk-UA" sz="2000" dirty="0" smtClean="0"/>
              <a:t>Найбільшими є Гарвардський, Єльський, </a:t>
            </a:r>
            <a:r>
              <a:rPr lang="uk-UA" sz="2000" dirty="0" err="1" smtClean="0"/>
              <a:t>Чикагський</a:t>
            </a:r>
            <a:r>
              <a:rPr lang="uk-UA" sz="2000" dirty="0"/>
              <a:t> </a:t>
            </a:r>
            <a:r>
              <a:rPr lang="uk-UA" sz="2000" dirty="0" smtClean="0"/>
              <a:t>університети, Університет Торонто, Університет Британська Колумбія.</a:t>
            </a:r>
          </a:p>
          <a:p>
            <a:pPr>
              <a:buFontTx/>
              <a:buChar char="-"/>
            </a:pPr>
            <a:r>
              <a:rPr lang="uk-UA" sz="2000" dirty="0" smtClean="0"/>
              <a:t>Витрати на науково-дослідні роботи: США – 1 м., Канада – 11 м.</a:t>
            </a:r>
          </a:p>
          <a:p>
            <a:pPr>
              <a:buFontTx/>
              <a:buChar char="-"/>
            </a:pPr>
            <a:r>
              <a:rPr lang="uk-UA" sz="2000" dirty="0"/>
              <a:t>Найбільші технополіси в США: Кремнієва </a:t>
            </a:r>
            <a:r>
              <a:rPr lang="uk-UA" sz="2000" dirty="0" smtClean="0"/>
              <a:t>долина (Каліфорнія), Помаранчева </a:t>
            </a:r>
            <a:r>
              <a:rPr lang="uk-UA" sz="2000" dirty="0"/>
              <a:t>країна </a:t>
            </a:r>
            <a:r>
              <a:rPr lang="uk-UA" sz="2000" dirty="0" smtClean="0"/>
              <a:t>(</a:t>
            </a:r>
            <a:r>
              <a:rPr lang="uk-UA" sz="2000" dirty="0" err="1" smtClean="0"/>
              <a:t>Лос-Анжелес</a:t>
            </a:r>
            <a:r>
              <a:rPr lang="uk-UA" sz="2000" dirty="0" smtClean="0"/>
              <a:t>), Дорога </a:t>
            </a:r>
            <a:r>
              <a:rPr lang="uk-UA" sz="2000" dirty="0"/>
              <a:t>128 </a:t>
            </a:r>
            <a:r>
              <a:rPr lang="uk-UA" sz="2000" dirty="0" smtClean="0"/>
              <a:t>—</a:t>
            </a:r>
            <a:r>
              <a:rPr lang="en-US" sz="2000" dirty="0" smtClean="0"/>
              <a:t>Silicon Boston</a:t>
            </a:r>
            <a:r>
              <a:rPr lang="uk-UA" sz="2000" dirty="0" smtClean="0"/>
              <a:t> (Бостон).</a:t>
            </a:r>
            <a:endParaRPr lang="ru-RU" sz="2000" dirty="0"/>
          </a:p>
          <a:p>
            <a:r>
              <a:rPr lang="ru-RU" b="1" dirty="0" smtClean="0">
                <a:solidFill>
                  <a:srgbClr val="00B0F0"/>
                </a:solidFill>
              </a:rPr>
              <a:t>Туризм</a:t>
            </a:r>
          </a:p>
          <a:p>
            <a:pPr marL="0" indent="0">
              <a:buNone/>
            </a:pPr>
            <a:r>
              <a:rPr lang="uk-UA" sz="2000" dirty="0" smtClean="0"/>
              <a:t>-     Кількість туристів: США – </a:t>
            </a:r>
            <a:r>
              <a:rPr lang="uk-UA" sz="1800" dirty="0" smtClean="0"/>
              <a:t>78 млн. </a:t>
            </a:r>
            <a:r>
              <a:rPr lang="uk-UA" sz="1800" dirty="0" err="1" smtClean="0"/>
              <a:t>чол.-</a:t>
            </a:r>
            <a:r>
              <a:rPr lang="uk-UA" sz="1800" dirty="0" smtClean="0"/>
              <a:t>  3 м. в світі, </a:t>
            </a:r>
            <a:r>
              <a:rPr lang="uk-UA" sz="2000" dirty="0" smtClean="0"/>
              <a:t>Мексика – </a:t>
            </a:r>
            <a:r>
              <a:rPr lang="uk-UA" sz="1800" dirty="0" smtClean="0"/>
              <a:t>40 млн. чол. – 6 м.</a:t>
            </a:r>
            <a:endParaRPr lang="ru-RU" sz="1800" dirty="0" smtClean="0"/>
          </a:p>
          <a:p>
            <a:pPr>
              <a:buFontTx/>
              <a:buChar char="-"/>
            </a:pPr>
            <a:r>
              <a:rPr lang="uk-UA" sz="2000" dirty="0" smtClean="0"/>
              <a:t>Багаті рекреаційні ресурси та велика </a:t>
            </a:r>
            <a:r>
              <a:rPr lang="uk-UA" sz="2000" dirty="0"/>
              <a:t>кількість </a:t>
            </a:r>
            <a:r>
              <a:rPr lang="uk-UA" sz="2000" dirty="0" smtClean="0"/>
              <a:t>об'єктів історичної та </a:t>
            </a:r>
          </a:p>
          <a:p>
            <a:pPr marL="0" indent="0">
              <a:buNone/>
            </a:pPr>
            <a:r>
              <a:rPr lang="uk-UA" sz="2000" dirty="0"/>
              <a:t> </a:t>
            </a:r>
            <a:r>
              <a:rPr lang="uk-UA" sz="2000" dirty="0" smtClean="0"/>
              <a:t>     культурної спадщини.</a:t>
            </a:r>
            <a:endParaRPr lang="ru-RU" sz="2000" dirty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659861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404664"/>
            <a:ext cx="6768752" cy="496855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628" y="332656"/>
            <a:ext cx="6876764" cy="511256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536" y="332656"/>
            <a:ext cx="6911855" cy="511256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996" y="332656"/>
            <a:ext cx="7084404" cy="511256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6" y="332656"/>
            <a:ext cx="7200801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517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856984" cy="936104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  <a:latin typeface="Book Antiqua" pitchFamily="18" charset="0"/>
              </a:rPr>
              <a:t>Зовнішньоекономічні відносини</a:t>
            </a:r>
            <a:endParaRPr lang="ru-RU" b="1" dirty="0">
              <a:solidFill>
                <a:srgbClr val="FF0000"/>
              </a:solidFill>
              <a:latin typeface="Book Antiqua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08720"/>
            <a:ext cx="8928992" cy="5832648"/>
          </a:xfrm>
        </p:spPr>
        <p:txBody>
          <a:bodyPr>
            <a:normAutofit/>
          </a:bodyPr>
          <a:lstStyle/>
          <a:p>
            <a:r>
              <a:rPr lang="uk-UA" sz="2300" dirty="0" smtClean="0"/>
              <a:t>Найбільшими торгівельними партнерами країн регіону є Азія та Європа. </a:t>
            </a:r>
          </a:p>
          <a:p>
            <a:r>
              <a:rPr lang="uk-UA" sz="2300" dirty="0" smtClean="0"/>
              <a:t>Через північну частину Атлантичного океану здійснюється до 50 % світових торгівельних перевезень вантажів.</a:t>
            </a:r>
          </a:p>
          <a:p>
            <a:r>
              <a:rPr lang="uk-UA" sz="2300" dirty="0" smtClean="0"/>
              <a:t>Лідером за експортом </a:t>
            </a:r>
            <a:r>
              <a:rPr lang="uk-UA" sz="2300" dirty="0"/>
              <a:t>товарів є США - 8,42% (1,43 </a:t>
            </a:r>
            <a:r>
              <a:rPr lang="uk-UA" sz="2300" dirty="0" smtClean="0"/>
              <a:t>трлн. </a:t>
            </a:r>
            <a:r>
              <a:rPr lang="uk-UA" sz="2300" dirty="0" err="1" smtClean="0"/>
              <a:t>долл</a:t>
            </a:r>
            <a:r>
              <a:rPr lang="uk-UA" sz="2300" dirty="0" smtClean="0"/>
              <a:t>)- 2 місце в світі.</a:t>
            </a:r>
          </a:p>
          <a:p>
            <a:r>
              <a:rPr lang="uk-UA" sz="2300" dirty="0" smtClean="0"/>
              <a:t>США (1 м. в світі)  та Канада також є крупними експортерами послуг.</a:t>
            </a:r>
            <a:endParaRPr lang="ru-RU" sz="23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789040"/>
            <a:ext cx="5904656" cy="28803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0585" y="3717032"/>
            <a:ext cx="5904656" cy="30243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908720"/>
            <a:ext cx="8784976" cy="5809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155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chemeClr val="accent2">
                    <a:lumMod val="75000"/>
                  </a:schemeClr>
                </a:solidFill>
                <a:cs typeface="Arabic Typesetting" pitchFamily="66" charset="-78"/>
              </a:rPr>
              <a:t>Давайте перевіримо знання:</a:t>
            </a:r>
            <a:endParaRPr lang="ru-RU" dirty="0">
              <a:solidFill>
                <a:schemeClr val="accent2">
                  <a:lumMod val="75000"/>
                </a:schemeClr>
              </a:solidFill>
              <a:cs typeface="Arabic Typesetting" pitchFamily="66" charset="-78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780928"/>
            <a:ext cx="8229600" cy="3345235"/>
          </a:xfrm>
        </p:spPr>
        <p:txBody>
          <a:bodyPr/>
          <a:lstStyle/>
          <a:p>
            <a:r>
              <a:rPr lang="uk-UA" b="1" dirty="0" smtClean="0">
                <a:solidFill>
                  <a:srgbClr val="00B0F0"/>
                </a:solidFill>
              </a:rPr>
              <a:t>Уважно читайте завдання</a:t>
            </a:r>
          </a:p>
          <a:p>
            <a:r>
              <a:rPr lang="uk-UA" b="1" dirty="0" smtClean="0">
                <a:solidFill>
                  <a:srgbClr val="00B0F0"/>
                </a:solidFill>
              </a:rPr>
              <a:t>Давайте свої правильні відповіді</a:t>
            </a:r>
            <a:endParaRPr lang="ru-RU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987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2434282"/>
          </a:xfrm>
        </p:spPr>
        <p:txBody>
          <a:bodyPr>
            <a:normAutofit/>
          </a:bodyPr>
          <a:lstStyle/>
          <a:p>
            <a:pPr algn="l"/>
            <a:r>
              <a:rPr lang="uk-UA" b="1" dirty="0" smtClean="0">
                <a:solidFill>
                  <a:srgbClr val="7030A0"/>
                </a:solidFill>
              </a:rPr>
              <a:t>Оберіть перелік, у якому зазначено столиці країн Америки, які входять до Великої сімки: 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924944"/>
            <a:ext cx="8640960" cy="3201219"/>
          </a:xfrm>
        </p:spPr>
        <p:txBody>
          <a:bodyPr/>
          <a:lstStyle/>
          <a:p>
            <a:r>
              <a:rPr lang="uk-UA" b="1" dirty="0" smtClean="0">
                <a:solidFill>
                  <a:schemeClr val="accent6">
                    <a:lumMod val="60000"/>
                    <a:lumOff val="40000"/>
                  </a:schemeClr>
                </a:solidFill>
                <a:cs typeface="Aharoni" pitchFamily="2" charset="-79"/>
              </a:rPr>
              <a:t>А. </a:t>
            </a:r>
            <a:r>
              <a:rPr lang="uk-UA" dirty="0" smtClean="0">
                <a:solidFill>
                  <a:srgbClr val="0070C0"/>
                </a:solidFill>
                <a:cs typeface="Arabic Typesetting" pitchFamily="66" charset="-78"/>
              </a:rPr>
              <a:t>Оттава, Мехіко</a:t>
            </a:r>
          </a:p>
          <a:p>
            <a:r>
              <a:rPr lang="uk-UA" b="1" dirty="0" smtClean="0">
                <a:solidFill>
                  <a:schemeClr val="accent6">
                    <a:lumMod val="60000"/>
                    <a:lumOff val="40000"/>
                  </a:schemeClr>
                </a:solidFill>
                <a:cs typeface="Aharoni" pitchFamily="2" charset="-79"/>
              </a:rPr>
              <a:t>Б. </a:t>
            </a:r>
            <a:r>
              <a:rPr lang="uk-UA" dirty="0" smtClean="0">
                <a:solidFill>
                  <a:srgbClr val="0070C0"/>
                </a:solidFill>
                <a:cs typeface="Arabic Typesetting" pitchFamily="66" charset="-78"/>
              </a:rPr>
              <a:t>Вашингтон, Оттава</a:t>
            </a:r>
          </a:p>
          <a:p>
            <a:r>
              <a:rPr lang="uk-UA" b="1" dirty="0" smtClean="0">
                <a:solidFill>
                  <a:schemeClr val="accent6">
                    <a:lumMod val="60000"/>
                    <a:lumOff val="40000"/>
                  </a:schemeClr>
                </a:solidFill>
                <a:cs typeface="Aharoni" pitchFamily="2" charset="-79"/>
              </a:rPr>
              <a:t>В. </a:t>
            </a:r>
            <a:r>
              <a:rPr lang="uk-UA" dirty="0" smtClean="0">
                <a:solidFill>
                  <a:srgbClr val="0070C0"/>
                </a:solidFill>
                <a:cs typeface="Arabic Typesetting" pitchFamily="66" charset="-78"/>
              </a:rPr>
              <a:t>Буенос-Айрес, Вашингтон</a:t>
            </a:r>
          </a:p>
          <a:p>
            <a:r>
              <a:rPr lang="uk-UA" b="1" dirty="0" smtClean="0">
                <a:solidFill>
                  <a:schemeClr val="accent6">
                    <a:lumMod val="60000"/>
                    <a:lumOff val="40000"/>
                  </a:schemeClr>
                </a:solidFill>
                <a:cs typeface="Aharoni" pitchFamily="2" charset="-79"/>
              </a:rPr>
              <a:t>Г.  </a:t>
            </a:r>
            <a:r>
              <a:rPr lang="uk-UA" dirty="0" smtClean="0">
                <a:solidFill>
                  <a:srgbClr val="0070C0"/>
                </a:solidFill>
                <a:cs typeface="Arabic Typesetting" pitchFamily="66" charset="-78"/>
              </a:rPr>
              <a:t>Мехіко, Бразиліа</a:t>
            </a:r>
          </a:p>
          <a:p>
            <a:r>
              <a:rPr lang="uk-UA" b="1" dirty="0" smtClean="0">
                <a:solidFill>
                  <a:schemeClr val="accent6">
                    <a:lumMod val="60000"/>
                    <a:lumOff val="40000"/>
                  </a:schemeClr>
                </a:solidFill>
                <a:cs typeface="Aharoni" pitchFamily="2" charset="-79"/>
              </a:rPr>
              <a:t>Д. </a:t>
            </a:r>
            <a:r>
              <a:rPr lang="uk-UA" dirty="0" smtClean="0">
                <a:solidFill>
                  <a:srgbClr val="0070C0"/>
                </a:solidFill>
                <a:cs typeface="Arabic Typesetting" pitchFamily="66" charset="-78"/>
              </a:rPr>
              <a:t>Лондон, Рим</a:t>
            </a:r>
            <a:endParaRPr lang="ru-RU" dirty="0">
              <a:solidFill>
                <a:srgbClr val="0070C0"/>
              </a:solidFill>
              <a:cs typeface="Arabic Typesetting" pitchFamily="66" charset="-78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4653136"/>
            <a:ext cx="4149080" cy="1927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676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2304256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rgbClr val="0070C0"/>
                </a:solidFill>
                <a:cs typeface="Browallia New" pitchFamily="34" charset="-34"/>
              </a:rPr>
              <a:t>Які океани з´єднує канал, що розділяє Північну та Південну Америку ?</a:t>
            </a:r>
            <a:endParaRPr lang="ru-RU" b="1" dirty="0">
              <a:solidFill>
                <a:srgbClr val="0070C0"/>
              </a:solidFill>
              <a:cs typeface="Browallia New" pitchFamily="34" charset="-34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2420888"/>
            <a:ext cx="6120680" cy="4248472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solidFill>
                  <a:srgbClr val="C00000"/>
                </a:solidFill>
              </a:rPr>
              <a:t>А. </a:t>
            </a:r>
            <a:r>
              <a:rPr lang="uk-UA" sz="2400" b="1" dirty="0" smtClean="0">
                <a:solidFill>
                  <a:srgbClr val="7030A0"/>
                </a:solidFill>
              </a:rPr>
              <a:t>Індійський та </a:t>
            </a:r>
            <a:r>
              <a:rPr lang="uk-UA" sz="2400" b="1" dirty="0" err="1" smtClean="0">
                <a:solidFill>
                  <a:srgbClr val="7030A0"/>
                </a:solidFill>
              </a:rPr>
              <a:t>Північний-</a:t>
            </a:r>
            <a:r>
              <a:rPr lang="uk-UA" sz="2400" b="1" dirty="0" smtClean="0">
                <a:solidFill>
                  <a:srgbClr val="7030A0"/>
                </a:solidFill>
              </a:rPr>
              <a:t>   </a:t>
            </a:r>
          </a:p>
          <a:p>
            <a:pPr marL="0" indent="0">
              <a:buNone/>
            </a:pPr>
            <a:r>
              <a:rPr lang="uk-UA" sz="2400" b="1" dirty="0">
                <a:solidFill>
                  <a:srgbClr val="7030A0"/>
                </a:solidFill>
              </a:rPr>
              <a:t> </a:t>
            </a:r>
            <a:r>
              <a:rPr lang="uk-UA" sz="2400" b="1" dirty="0" smtClean="0">
                <a:solidFill>
                  <a:srgbClr val="7030A0"/>
                </a:solidFill>
              </a:rPr>
              <a:t>         Льодовитий</a:t>
            </a:r>
          </a:p>
          <a:p>
            <a:r>
              <a:rPr lang="uk-UA" sz="2400" b="1" dirty="0" smtClean="0">
                <a:solidFill>
                  <a:srgbClr val="C00000"/>
                </a:solidFill>
              </a:rPr>
              <a:t>Б. </a:t>
            </a:r>
            <a:r>
              <a:rPr lang="uk-UA" sz="2400" b="1" dirty="0" smtClean="0">
                <a:solidFill>
                  <a:srgbClr val="7030A0"/>
                </a:solidFill>
              </a:rPr>
              <a:t>Тихий та Індійський</a:t>
            </a:r>
          </a:p>
          <a:p>
            <a:r>
              <a:rPr lang="uk-UA" sz="2400" b="1" dirty="0" smtClean="0">
                <a:solidFill>
                  <a:srgbClr val="C00000"/>
                </a:solidFill>
              </a:rPr>
              <a:t>В.</a:t>
            </a:r>
            <a:r>
              <a:rPr lang="uk-UA" sz="2400" b="1" dirty="0" smtClean="0">
                <a:solidFill>
                  <a:srgbClr val="7030A0"/>
                </a:solidFill>
              </a:rPr>
              <a:t> Атлантичний та </a:t>
            </a:r>
            <a:r>
              <a:rPr lang="uk-UA" sz="2400" b="1" dirty="0" err="1" smtClean="0">
                <a:solidFill>
                  <a:srgbClr val="7030A0"/>
                </a:solidFill>
              </a:rPr>
              <a:t>Північний-</a:t>
            </a:r>
            <a:r>
              <a:rPr lang="uk-UA" sz="2400" b="1" dirty="0">
                <a:solidFill>
                  <a:srgbClr val="7030A0"/>
                </a:solidFill>
              </a:rPr>
              <a:t> </a:t>
            </a:r>
            <a:r>
              <a:rPr lang="uk-UA" sz="2400" b="1" dirty="0" smtClean="0">
                <a:solidFill>
                  <a:srgbClr val="7030A0"/>
                </a:solidFill>
              </a:rPr>
              <a:t>    </a:t>
            </a:r>
          </a:p>
          <a:p>
            <a:pPr marL="0" indent="0">
              <a:buNone/>
            </a:pPr>
            <a:r>
              <a:rPr lang="uk-UA" sz="2400" b="1" dirty="0">
                <a:solidFill>
                  <a:srgbClr val="7030A0"/>
                </a:solidFill>
              </a:rPr>
              <a:t> </a:t>
            </a:r>
            <a:r>
              <a:rPr lang="uk-UA" sz="2400" b="1" dirty="0" smtClean="0">
                <a:solidFill>
                  <a:srgbClr val="7030A0"/>
                </a:solidFill>
              </a:rPr>
              <a:t>         Льодовитий</a:t>
            </a:r>
          </a:p>
          <a:p>
            <a:r>
              <a:rPr lang="uk-UA" sz="2400" b="1" dirty="0" smtClean="0">
                <a:solidFill>
                  <a:srgbClr val="C00000"/>
                </a:solidFill>
              </a:rPr>
              <a:t>Г.</a:t>
            </a:r>
            <a:r>
              <a:rPr lang="uk-UA" sz="2400" b="1" dirty="0" smtClean="0">
                <a:solidFill>
                  <a:srgbClr val="7030A0"/>
                </a:solidFill>
              </a:rPr>
              <a:t>  Тихий та Атлантичний</a:t>
            </a:r>
          </a:p>
          <a:p>
            <a:r>
              <a:rPr lang="uk-UA" sz="2400" b="1" dirty="0" smtClean="0">
                <a:solidFill>
                  <a:srgbClr val="C00000"/>
                </a:solidFill>
              </a:rPr>
              <a:t>Д.</a:t>
            </a:r>
            <a:r>
              <a:rPr lang="uk-UA" sz="2400" b="1" dirty="0" smtClean="0">
                <a:solidFill>
                  <a:srgbClr val="7030A0"/>
                </a:solidFill>
              </a:rPr>
              <a:t> Індійський та Атлантичний</a:t>
            </a:r>
            <a:endParaRPr lang="ru-RU" sz="2400" b="1" dirty="0">
              <a:solidFill>
                <a:srgbClr val="7030A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480995"/>
            <a:ext cx="4464496" cy="253218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861047"/>
            <a:ext cx="4464496" cy="280831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9640" y="4149080"/>
            <a:ext cx="4456856" cy="2647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667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1656184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</a:rPr>
              <a:t>Які країни Америки є світовими лідерами за видобутком мідної руди ?</a:t>
            </a:r>
            <a:endParaRPr lang="ru-RU" dirty="0">
              <a:solidFill>
                <a:srgbClr val="C00000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916832"/>
            <a:ext cx="8784976" cy="4752528"/>
          </a:xfrm>
        </p:spPr>
        <p:txBody>
          <a:bodyPr/>
          <a:lstStyle/>
          <a:p>
            <a:r>
              <a:rPr lang="uk-UA" b="1" dirty="0" smtClean="0">
                <a:solidFill>
                  <a:srgbClr val="7030A0"/>
                </a:solidFill>
              </a:rPr>
              <a:t>А.</a:t>
            </a: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</a:rPr>
              <a:t> Чилі, Перу, США</a:t>
            </a:r>
          </a:p>
          <a:p>
            <a:r>
              <a:rPr lang="uk-UA" b="1" dirty="0" smtClean="0">
                <a:solidFill>
                  <a:srgbClr val="7030A0"/>
                </a:solidFill>
              </a:rPr>
              <a:t>Б.</a:t>
            </a: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</a:rPr>
              <a:t> Чилі, Канада, </a:t>
            </a:r>
            <a:r>
              <a:rPr lang="uk-UA" b="1" dirty="0" err="1" smtClean="0">
                <a:solidFill>
                  <a:schemeClr val="accent5">
                    <a:lumMod val="50000"/>
                  </a:schemeClr>
                </a:solidFill>
              </a:rPr>
              <a:t>Сурінам</a:t>
            </a:r>
            <a:endParaRPr lang="uk-UA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uk-UA" b="1" dirty="0" smtClean="0">
                <a:solidFill>
                  <a:srgbClr val="7030A0"/>
                </a:solidFill>
              </a:rPr>
              <a:t>В.</a:t>
            </a: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</a:rPr>
              <a:t> Бразилія, Ямайка, </a:t>
            </a:r>
            <a:r>
              <a:rPr lang="uk-UA" b="1" dirty="0" err="1" smtClean="0">
                <a:solidFill>
                  <a:schemeClr val="accent5">
                    <a:lumMod val="50000"/>
                  </a:schemeClr>
                </a:solidFill>
              </a:rPr>
              <a:t>Сурінам</a:t>
            </a:r>
            <a:endParaRPr lang="uk-UA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uk-UA" b="1" dirty="0" smtClean="0">
                <a:solidFill>
                  <a:srgbClr val="7030A0"/>
                </a:solidFill>
              </a:rPr>
              <a:t>Г.  </a:t>
            </a: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</a:rPr>
              <a:t>Мексика, США, Аргентина</a:t>
            </a:r>
          </a:p>
          <a:p>
            <a:r>
              <a:rPr lang="uk-UA" b="1" dirty="0" smtClean="0">
                <a:solidFill>
                  <a:srgbClr val="7030A0"/>
                </a:solidFill>
              </a:rPr>
              <a:t>Д.</a:t>
            </a: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</a:rPr>
              <a:t> США, Канада, Перу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869160"/>
            <a:ext cx="5760640" cy="18002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257" y="3677614"/>
            <a:ext cx="3168352" cy="3024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082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856984" cy="114300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ea typeface="Microsoft Himalaya" pitchFamily="2" charset="0"/>
                <a:cs typeface="Times New Roman" pitchFamily="18" charset="0"/>
              </a:rPr>
              <a:t>Визначте 3 ознаки, які характерні для </a:t>
            </a:r>
            <a:r>
              <a:rPr lang="uk-UA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ea typeface="Microsoft Himalaya" pitchFamily="2" charset="0"/>
                <a:cs typeface="Times New Roman" pitchFamily="18" charset="0"/>
              </a:rPr>
              <a:t>субрегіону</a:t>
            </a:r>
            <a:r>
              <a:rPr lang="uk-UA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ea typeface="Microsoft Himalaya" pitchFamily="2" charset="0"/>
                <a:cs typeface="Times New Roman" pitchFamily="18" charset="0"/>
              </a:rPr>
              <a:t> Латинська Америка:</a:t>
            </a:r>
            <a:endParaRPr lang="ru-RU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ea typeface="Microsoft Himalaya" pitchFamily="2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412776"/>
            <a:ext cx="8856984" cy="5256584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solidFill>
                  <a:srgbClr val="0070C0"/>
                </a:solidFill>
              </a:rPr>
              <a:t>1.</a:t>
            </a:r>
            <a:r>
              <a:rPr lang="uk-UA" sz="2400" dirty="0" smtClean="0"/>
              <a:t> Переважаючими є іспанська та португальська мови</a:t>
            </a:r>
          </a:p>
          <a:p>
            <a:r>
              <a:rPr lang="uk-UA" sz="2400" b="1" dirty="0" smtClean="0">
                <a:solidFill>
                  <a:srgbClr val="0070C0"/>
                </a:solidFill>
              </a:rPr>
              <a:t>2.</a:t>
            </a:r>
            <a:r>
              <a:rPr lang="uk-UA" sz="2400" dirty="0" smtClean="0"/>
              <a:t> Більшість країн регіону є монархіями та членами Британської співдружності націй</a:t>
            </a:r>
          </a:p>
          <a:p>
            <a:r>
              <a:rPr lang="uk-UA" sz="2400" b="1" dirty="0" smtClean="0">
                <a:solidFill>
                  <a:srgbClr val="0070C0"/>
                </a:solidFill>
              </a:rPr>
              <a:t>3.</a:t>
            </a:r>
            <a:r>
              <a:rPr lang="uk-UA" sz="2400" dirty="0" smtClean="0"/>
              <a:t> Корінні жителі регіону відносяться до монголоїдної раси</a:t>
            </a:r>
          </a:p>
          <a:p>
            <a:r>
              <a:rPr lang="uk-UA" sz="2400" b="1" dirty="0" smtClean="0">
                <a:solidFill>
                  <a:srgbClr val="0070C0"/>
                </a:solidFill>
              </a:rPr>
              <a:t>4.</a:t>
            </a:r>
            <a:r>
              <a:rPr lang="uk-UA" sz="2400" dirty="0" smtClean="0"/>
              <a:t> На території найбільшої країни регіону знаходяться три мегалополіси</a:t>
            </a:r>
          </a:p>
          <a:p>
            <a:r>
              <a:rPr lang="uk-UA" sz="2400" b="1" dirty="0" smtClean="0">
                <a:solidFill>
                  <a:srgbClr val="0070C0"/>
                </a:solidFill>
              </a:rPr>
              <a:t>5.</a:t>
            </a:r>
            <a:r>
              <a:rPr lang="uk-UA" sz="2400" dirty="0" smtClean="0"/>
              <a:t> Високий рівень розвитку атомної енергетики у більшості країн регіону</a:t>
            </a:r>
          </a:p>
          <a:p>
            <a:r>
              <a:rPr lang="uk-UA" sz="2400" b="1" dirty="0" smtClean="0">
                <a:solidFill>
                  <a:srgbClr val="0070C0"/>
                </a:solidFill>
              </a:rPr>
              <a:t>6.</a:t>
            </a:r>
            <a:r>
              <a:rPr lang="uk-UA" sz="2400" dirty="0" smtClean="0"/>
              <a:t> Найбільший рівень розвитку машинобудування мають невеликі країни регіону</a:t>
            </a:r>
          </a:p>
          <a:p>
            <a:r>
              <a:rPr lang="uk-UA" sz="2400" b="1" dirty="0" smtClean="0">
                <a:solidFill>
                  <a:srgbClr val="0070C0"/>
                </a:solidFill>
              </a:rPr>
              <a:t>7.</a:t>
            </a:r>
            <a:r>
              <a:rPr lang="uk-UA" sz="2400" dirty="0" smtClean="0"/>
              <a:t> Найбільші морські порти регіону знаходяться на східному узбережжі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70101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856984" cy="792088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Cambria Math" pitchFamily="18" charset="0"/>
                <a:ea typeface="Cambria Math" pitchFamily="18" charset="0"/>
              </a:rPr>
              <a:t>Дайте короткі відповіді:</a:t>
            </a:r>
            <a:endParaRPr lang="ru-RU" b="1" dirty="0">
              <a:solidFill>
                <a:srgbClr val="FF0000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80728"/>
            <a:ext cx="8784976" cy="5688632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  <a:latin typeface="Franklin Gothic Medium Cond" pitchFamily="34" charset="0"/>
                <a:ea typeface="Microsoft Himalaya" pitchFamily="2" charset="0"/>
                <a:cs typeface="Arabic Typesetting" pitchFamily="66" charset="-78"/>
              </a:rPr>
              <a:t>На території цієї країни працює найпотужніша ГЄС регіону.</a:t>
            </a:r>
          </a:p>
          <a:p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  <a:latin typeface="Franklin Gothic Medium Cond" pitchFamily="34" charset="0"/>
                <a:ea typeface="Microsoft Himalaya" pitchFamily="2" charset="0"/>
                <a:cs typeface="Arabic Typesetting" pitchFamily="66" charset="-78"/>
              </a:rPr>
              <a:t>Великі університети цієї країни у своїй більшості входять до ТОП 500 в світі.</a:t>
            </a:r>
          </a:p>
          <a:p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  <a:latin typeface="Franklin Gothic Medium Cond" pitchFamily="34" charset="0"/>
                <a:ea typeface="Microsoft Himalaya" pitchFamily="2" charset="0"/>
                <a:cs typeface="Arabic Typesetting" pitchFamily="66" charset="-78"/>
              </a:rPr>
              <a:t>Понад 90% населення цієї країни проживають у її південній частині.</a:t>
            </a:r>
          </a:p>
          <a:p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  <a:latin typeface="Franklin Gothic Medium Cond" pitchFamily="34" charset="0"/>
                <a:ea typeface="Microsoft Himalaya" pitchFamily="2" charset="0"/>
                <a:cs typeface="Arabic Typesetting" pitchFamily="66" charset="-78"/>
              </a:rPr>
              <a:t>Гірська система, яка займає західні частини Канади та США.</a:t>
            </a:r>
          </a:p>
          <a:p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  <a:latin typeface="Franklin Gothic Medium Cond" pitchFamily="34" charset="0"/>
                <a:ea typeface="Microsoft Himalaya" pitchFamily="2" charset="0"/>
                <a:cs typeface="Arabic Typesetting" pitchFamily="66" charset="-78"/>
              </a:rPr>
              <a:t>Річка, що є найважливішою транспортною артерією між північними та південними штатами США.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Franklin Gothic Medium Cond" pitchFamily="34" charset="0"/>
              <a:ea typeface="Microsoft Himalaya" pitchFamily="2" charset="0"/>
              <a:cs typeface="Arabic Typesetting" pitchFamily="66" charset="-78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052467" y="1583938"/>
            <a:ext cx="1728192" cy="36004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Бразилія</a:t>
            </a:r>
            <a:endParaRPr lang="ru-RU" b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860032" y="2636912"/>
            <a:ext cx="1872208" cy="36004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США</a:t>
            </a:r>
            <a:endParaRPr lang="ru-RU" b="1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635896" y="3645024"/>
            <a:ext cx="2016224" cy="43204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Канада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052466" y="4725144"/>
            <a:ext cx="1799453" cy="43204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Кордильєри</a:t>
            </a:r>
            <a:endParaRPr lang="ru-RU" b="1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876256" y="6292350"/>
            <a:ext cx="2016224" cy="43204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err="1" smtClean="0"/>
              <a:t>Міссісіпп</a:t>
            </a:r>
            <a:r>
              <a:rPr lang="uk-UA" dirty="0" err="1" smtClean="0"/>
              <a:t>і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9034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1339</TotalTime>
  <Words>2004</Words>
  <Application>Microsoft Office PowerPoint</Application>
  <PresentationFormat>Экран (4:3)</PresentationFormat>
  <Paragraphs>237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АМЕРИКА</vt:lpstr>
      <vt:lpstr>Загальна географічна характеристика  АМЕРИКИ   наочні матеріали для студентів</vt:lpstr>
      <vt:lpstr>Географічне положення.</vt:lpstr>
      <vt:lpstr>Природі умови та ресурси</vt:lpstr>
      <vt:lpstr>   </vt:lpstr>
      <vt:lpstr>Кліматичні умови</vt:lpstr>
      <vt:lpstr>Найбільші річки</vt:lpstr>
      <vt:lpstr>Земельні ресурси </vt:lpstr>
      <vt:lpstr>Рекреаційні ресурси</vt:lpstr>
      <vt:lpstr>Населення</vt:lpstr>
      <vt:lpstr>  </vt:lpstr>
      <vt:lpstr>Господарство</vt:lpstr>
      <vt:lpstr>  </vt:lpstr>
      <vt:lpstr>Первинний сектор економіки </vt:lpstr>
      <vt:lpstr>Первинний сектор економіки</vt:lpstr>
      <vt:lpstr>Первинний сектор економіки</vt:lpstr>
      <vt:lpstr>Вториннийсектор економіки</vt:lpstr>
      <vt:lpstr>  </vt:lpstr>
      <vt:lpstr>Вториннийсектор економіки</vt:lpstr>
      <vt:lpstr>Третинний сектор економіки</vt:lpstr>
      <vt:lpstr>Траснрегіональні магістралі та найбільші нафтові порти світу</vt:lpstr>
      <vt:lpstr>Третинний сектор економіки</vt:lpstr>
      <vt:lpstr>   </vt:lpstr>
      <vt:lpstr>Зовнішньоекономічні відносини</vt:lpstr>
      <vt:lpstr>Давайте перевіримо знання:</vt:lpstr>
      <vt:lpstr>Оберіть перелік, у якому зазначено столиці країн Америки, які входять до Великої сімки: </vt:lpstr>
      <vt:lpstr>Які океани з´єднує канал, що розділяє Північну та Південну Америку ?</vt:lpstr>
      <vt:lpstr>Які країни Америки є світовими лідерами за видобутком мідної руди ?</vt:lpstr>
      <vt:lpstr>Визначте 3 ознаки, які характерні для субрегіону Латинська Америка:</vt:lpstr>
      <vt:lpstr>Дайте короткі відповіді: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Загальна географічна характеристика  АМЕРИКИ</dc:title>
  <dc:creator>Admin</dc:creator>
  <cp:lastModifiedBy>Admin</cp:lastModifiedBy>
  <cp:revision>56</cp:revision>
  <dcterms:created xsi:type="dcterms:W3CDTF">2022-09-26T19:32:58Z</dcterms:created>
  <dcterms:modified xsi:type="dcterms:W3CDTF">2025-10-14T17:08:34Z</dcterms:modified>
</cp:coreProperties>
</file>