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gif" Extension="gif"/>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80" r:id="rId4"/>
    <p:sldId id="304" r:id="rId5"/>
    <p:sldId id="305" r:id="rId6"/>
    <p:sldId id="306" r:id="rId7"/>
    <p:sldId id="307" r:id="rId8"/>
    <p:sldId id="281" r:id="rId9"/>
    <p:sldId id="308" r:id="rId10"/>
    <p:sldId id="315" r:id="rId11"/>
    <p:sldId id="309" r:id="rId12"/>
    <p:sldId id="310" r:id="rId13"/>
    <p:sldId id="311" r:id="rId14"/>
    <p:sldId id="312" r:id="rId15"/>
    <p:sldId id="313" r:id="rId16"/>
    <p:sldId id="314" r:id="rId17"/>
    <p:sldId id="316" r:id="rId18"/>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99"/>
    <a:srgbClr val="031871"/>
    <a:srgbClr val="B92D14"/>
    <a:srgbClr val="0571CB"/>
    <a:srgbClr val="4D4D4D"/>
    <a:srgbClr val="777777"/>
    <a:srgbClr val="010C3D"/>
    <a:srgbClr val="0426B4"/>
    <a:srgbClr val="16B1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6" autoAdjust="0"/>
    <p:restoredTop sz="84873" autoAdjust="0"/>
  </p:normalViewPr>
  <p:slideViewPr>
    <p:cSldViewPr>
      <p:cViewPr varScale="1">
        <p:scale>
          <a:sx n="71" d="100"/>
          <a:sy n="71" d="100"/>
        </p:scale>
        <p:origin x="1254" y="72"/>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2C0A552-2436-4B00-A20E-4206EFD0E2E6}" type="slidenum">
              <a:rPr lang="en-US"/>
              <a:pPr/>
              <a:t>‹#›</a:t>
            </a:fld>
            <a:endParaRPr lang="en-US"/>
          </a:p>
        </p:txBody>
      </p:sp>
    </p:spTree>
    <p:extLst>
      <p:ext uri="{BB962C8B-B14F-4D97-AF65-F5344CB8AC3E}">
        <p14:creationId xmlns:p14="http://schemas.microsoft.com/office/powerpoint/2010/main" val="17646637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5F22E2-7DA5-40EE-808D-37A515BC0FC4}" type="slidenum">
              <a:rPr lang="en-US"/>
              <a:pPr/>
              <a:t>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347617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5B26A5-B81B-4D47-9609-8F640DFC044F}" type="slidenum">
              <a:rPr lang="en-US"/>
              <a:pPr/>
              <a:t>2</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dirty="0"/>
          </a:p>
        </p:txBody>
      </p:sp>
    </p:spTree>
    <p:extLst>
      <p:ext uri="{BB962C8B-B14F-4D97-AF65-F5344CB8AC3E}">
        <p14:creationId xmlns:p14="http://schemas.microsoft.com/office/powerpoint/2010/main" val="1684189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2C0A552-2436-4B00-A20E-4206EFD0E2E6}" type="slidenum">
              <a:rPr lang="en-US" smtClean="0"/>
              <a:pPr/>
              <a:t>4</a:t>
            </a:fld>
            <a:endParaRPr lang="en-US"/>
          </a:p>
        </p:txBody>
      </p:sp>
    </p:spTree>
    <p:extLst>
      <p:ext uri="{BB962C8B-B14F-4D97-AF65-F5344CB8AC3E}">
        <p14:creationId xmlns:p14="http://schemas.microsoft.com/office/powerpoint/2010/main" val="1802591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2C0A552-2436-4B00-A20E-4206EFD0E2E6}" type="slidenum">
              <a:rPr lang="en-US" smtClean="0"/>
              <a:pPr/>
              <a:t>8</a:t>
            </a:fld>
            <a:endParaRPr lang="en-US"/>
          </a:p>
        </p:txBody>
      </p:sp>
    </p:spTree>
    <p:extLst>
      <p:ext uri="{BB962C8B-B14F-4D97-AF65-F5344CB8AC3E}">
        <p14:creationId xmlns:p14="http://schemas.microsoft.com/office/powerpoint/2010/main" val="1899891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2C0A552-2436-4B00-A20E-4206EFD0E2E6}" type="slidenum">
              <a:rPr lang="en-US" smtClean="0"/>
              <a:pPr/>
              <a:t>13</a:t>
            </a:fld>
            <a:endParaRPr lang="en-US"/>
          </a:p>
        </p:txBody>
      </p:sp>
    </p:spTree>
    <p:extLst>
      <p:ext uri="{BB962C8B-B14F-4D97-AF65-F5344CB8AC3E}">
        <p14:creationId xmlns:p14="http://schemas.microsoft.com/office/powerpoint/2010/main" val="2324614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2C0A552-2436-4B00-A20E-4206EFD0E2E6}" type="slidenum">
              <a:rPr lang="en-US" smtClean="0"/>
              <a:pPr/>
              <a:t>15</a:t>
            </a:fld>
            <a:endParaRPr lang="en-US"/>
          </a:p>
        </p:txBody>
      </p:sp>
    </p:spTree>
    <p:extLst>
      <p:ext uri="{BB962C8B-B14F-4D97-AF65-F5344CB8AC3E}">
        <p14:creationId xmlns:p14="http://schemas.microsoft.com/office/powerpoint/2010/main" val="2100822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2C0A552-2436-4B00-A20E-4206EFD0E2E6}" type="slidenum">
              <a:rPr lang="en-US" smtClean="0"/>
              <a:pPr/>
              <a:t>17</a:t>
            </a:fld>
            <a:endParaRPr lang="en-US"/>
          </a:p>
        </p:txBody>
      </p:sp>
    </p:spTree>
    <p:extLst>
      <p:ext uri="{BB962C8B-B14F-4D97-AF65-F5344CB8AC3E}">
        <p14:creationId xmlns:p14="http://schemas.microsoft.com/office/powerpoint/2010/main" val="2123704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ru-RU" noProof="0" smtClean="0"/>
              <a:t>Образец заголовка</a:t>
            </a:r>
            <a:endParaRPr lang="en-US" noProof="0" smtClean="0"/>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ru-RU" noProof="0" smtClean="0"/>
              <a:t>Образец подзаголовка</a:t>
            </a:r>
            <a:endParaRPr lang="en-US" noProof="0" smtClean="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6226003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00800" y="1417638"/>
            <a:ext cx="1828800" cy="52117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1417638"/>
            <a:ext cx="5334000" cy="52117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9116767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10500975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extLst>
      <p:ext uri="{BB962C8B-B14F-4D97-AF65-F5344CB8AC3E}">
        <p14:creationId xmlns:p14="http://schemas.microsoft.com/office/powerpoint/2010/main" val="42783496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144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29504210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41325420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val="34926241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3428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3416885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val="27754417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itchFamily="34" charset="0"/>
        </a:defRPr>
      </a:lvl2pPr>
      <a:lvl3pPr algn="l" rtl="0" eaLnBrk="1" fontAlgn="base" hangingPunct="1">
        <a:spcBef>
          <a:spcPct val="0"/>
        </a:spcBef>
        <a:spcAft>
          <a:spcPct val="0"/>
        </a:spcAft>
        <a:defRPr sz="4400">
          <a:solidFill>
            <a:schemeClr val="tx1"/>
          </a:solidFill>
          <a:latin typeface="Microsoft Sans Serif" pitchFamily="34" charset="0"/>
        </a:defRPr>
      </a:lvl3pPr>
      <a:lvl4pPr algn="l" rtl="0" eaLnBrk="1" fontAlgn="base" hangingPunct="1">
        <a:spcBef>
          <a:spcPct val="0"/>
        </a:spcBef>
        <a:spcAft>
          <a:spcPct val="0"/>
        </a:spcAft>
        <a:defRPr sz="4400">
          <a:solidFill>
            <a:schemeClr val="tx1"/>
          </a:solidFill>
          <a:latin typeface="Microsoft Sans Serif" pitchFamily="34" charset="0"/>
        </a:defRPr>
      </a:lvl4pPr>
      <a:lvl5pPr algn="l" rtl="0" eaLnBrk="1" fontAlgn="base" hangingPunct="1">
        <a:spcBef>
          <a:spcPct val="0"/>
        </a:spcBef>
        <a:spcAft>
          <a:spcPct val="0"/>
        </a:spcAft>
        <a:defRPr sz="4400">
          <a:solidFill>
            <a:schemeClr val="tx1"/>
          </a:solidFill>
          <a:latin typeface="Microsoft Sans Serif" pitchFamily="34" charset="0"/>
        </a:defRPr>
      </a:lvl5pPr>
      <a:lvl6pPr marL="457200" algn="l" rtl="0" eaLnBrk="1" fontAlgn="base" hangingPunct="1">
        <a:spcBef>
          <a:spcPct val="0"/>
        </a:spcBef>
        <a:spcAft>
          <a:spcPct val="0"/>
        </a:spcAft>
        <a:defRPr sz="4400">
          <a:solidFill>
            <a:schemeClr val="tx1"/>
          </a:solidFill>
          <a:latin typeface="Microsoft Sans Serif" pitchFamily="34" charset="0"/>
        </a:defRPr>
      </a:lvl6pPr>
      <a:lvl7pPr marL="914400" algn="l" rtl="0" eaLnBrk="1" fontAlgn="base" hangingPunct="1">
        <a:spcBef>
          <a:spcPct val="0"/>
        </a:spcBef>
        <a:spcAft>
          <a:spcPct val="0"/>
        </a:spcAft>
        <a:defRPr sz="4400">
          <a:solidFill>
            <a:schemeClr val="tx1"/>
          </a:solidFill>
          <a:latin typeface="Microsoft Sans Serif" pitchFamily="34" charset="0"/>
        </a:defRPr>
      </a:lvl7pPr>
      <a:lvl8pPr marL="1371600" algn="l" rtl="0" eaLnBrk="1" fontAlgn="base" hangingPunct="1">
        <a:spcBef>
          <a:spcPct val="0"/>
        </a:spcBef>
        <a:spcAft>
          <a:spcPct val="0"/>
        </a:spcAft>
        <a:defRPr sz="4400">
          <a:solidFill>
            <a:schemeClr val="tx1"/>
          </a:solidFill>
          <a:latin typeface="Microsoft Sans Serif" pitchFamily="34" charset="0"/>
        </a:defRPr>
      </a:lvl8pPr>
      <a:lvl9pPr marL="1828800" algn="l" rtl="0"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http://www.flagistrany.ru/islandija" TargetMode="External"/><Relationship Id="rId18" Type="http://schemas.openxmlformats.org/officeDocument/2006/relationships/image" Target="../media/image12.png"/><Relationship Id="rId3" Type="http://schemas.openxmlformats.org/officeDocument/2006/relationships/hyperlink" Target="http://www.flagistrany.ru/vjelikobritanija" TargetMode="External"/><Relationship Id="rId21" Type="http://schemas.openxmlformats.org/officeDocument/2006/relationships/hyperlink" Target="http://www.flagistrany.ru/portugalija" TargetMode="External"/><Relationship Id="rId7" Type="http://schemas.openxmlformats.org/officeDocument/2006/relationships/hyperlink" Target="http://www.flagistrany.ru/danija" TargetMode="External"/><Relationship Id="rId12" Type="http://schemas.openxmlformats.org/officeDocument/2006/relationships/image" Target="../media/image9.png"/><Relationship Id="rId17" Type="http://schemas.openxmlformats.org/officeDocument/2006/relationships/hyperlink" Target="http://www.flagistrany.ru/nidjerlandy" TargetMode="External"/><Relationship Id="rId2" Type="http://schemas.openxmlformats.org/officeDocument/2006/relationships/image" Target="../media/image4.png"/><Relationship Id="rId16" Type="http://schemas.openxmlformats.org/officeDocument/2006/relationships/image" Target="../media/image11.png"/><Relationship Id="rId20"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http://www.flagistrany.ru/kanada" TargetMode="External"/><Relationship Id="rId24" Type="http://schemas.openxmlformats.org/officeDocument/2006/relationships/image" Target="../media/image15.png"/><Relationship Id="rId5" Type="http://schemas.openxmlformats.org/officeDocument/2006/relationships/hyperlink" Target="http://www.flagistrany.ru/frantsija" TargetMode="External"/><Relationship Id="rId15" Type="http://schemas.openxmlformats.org/officeDocument/2006/relationships/hyperlink" Target="http://www.flagistrany.ru/ljuksjemburg" TargetMode="External"/><Relationship Id="rId23" Type="http://schemas.openxmlformats.org/officeDocument/2006/relationships/hyperlink" Target="http://www.flagistrany.ru/ssha" TargetMode="External"/><Relationship Id="rId10" Type="http://schemas.openxmlformats.org/officeDocument/2006/relationships/image" Target="../media/image8.png"/><Relationship Id="rId19" Type="http://schemas.openxmlformats.org/officeDocument/2006/relationships/hyperlink" Target="http://www.flagistrany.ru/norvjegija" TargetMode="External"/><Relationship Id="rId4" Type="http://schemas.openxmlformats.org/officeDocument/2006/relationships/image" Target="../media/image5.png"/><Relationship Id="rId9" Type="http://schemas.openxmlformats.org/officeDocument/2006/relationships/hyperlink" Target="http://www.flagistrany.ru/italija" TargetMode="External"/><Relationship Id="rId14" Type="http://schemas.openxmlformats.org/officeDocument/2006/relationships/image" Target="../media/image10.png"/><Relationship Id="rId22"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www.flagistrany.ru/estonija" TargetMode="External"/><Relationship Id="rId18" Type="http://schemas.openxmlformats.org/officeDocument/2006/relationships/image" Target="../media/image23.png"/><Relationship Id="rId26" Type="http://schemas.openxmlformats.org/officeDocument/2006/relationships/image" Target="../media/image27.png"/><Relationship Id="rId3" Type="http://schemas.openxmlformats.org/officeDocument/2006/relationships/hyperlink" Target="http://www.flagistrany.ru/grjetsija" TargetMode="External"/><Relationship Id="rId21" Type="http://schemas.openxmlformats.org/officeDocument/2006/relationships/hyperlink" Target="http://www.flagistrany.ru/chjekhija" TargetMode="External"/><Relationship Id="rId7" Type="http://schemas.openxmlformats.org/officeDocument/2006/relationships/hyperlink" Target="http://www.flagistrany.ru/slovjenija" TargetMode="External"/><Relationship Id="rId12" Type="http://schemas.openxmlformats.org/officeDocument/2006/relationships/image" Target="../media/image20.png"/><Relationship Id="rId17" Type="http://schemas.openxmlformats.org/officeDocument/2006/relationships/hyperlink" Target="http://www.flagistrany.ru/latvija" TargetMode="External"/><Relationship Id="rId25" Type="http://schemas.openxmlformats.org/officeDocument/2006/relationships/hyperlink" Target="http://www.flagistrany.ru/ispanija" TargetMode="External"/><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4.png"/><Relationship Id="rId29" Type="http://schemas.openxmlformats.org/officeDocument/2006/relationships/hyperlink" Target="http://www.flagistrany.ru/bolgarija" TargetMode="Externa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hyperlink" Target="http://www.flagistrany.ru/rumynija" TargetMode="External"/><Relationship Id="rId24" Type="http://schemas.openxmlformats.org/officeDocument/2006/relationships/image" Target="../media/image26.png"/><Relationship Id="rId32" Type="http://schemas.openxmlformats.org/officeDocument/2006/relationships/image" Target="../media/image31.png"/><Relationship Id="rId5" Type="http://schemas.openxmlformats.org/officeDocument/2006/relationships/hyperlink" Target="http://www.flagistrany.ru/turtsija" TargetMode="External"/><Relationship Id="rId15" Type="http://schemas.openxmlformats.org/officeDocument/2006/relationships/hyperlink" Target="http://www.flagistrany.ru/litva" TargetMode="External"/><Relationship Id="rId23" Type="http://schemas.openxmlformats.org/officeDocument/2006/relationships/hyperlink" Target="http://www.flagistrany.ru/gjermanija" TargetMode="External"/><Relationship Id="rId28" Type="http://schemas.openxmlformats.org/officeDocument/2006/relationships/image" Target="../media/image28.png"/><Relationship Id="rId10" Type="http://schemas.openxmlformats.org/officeDocument/2006/relationships/image" Target="../media/image19.png"/><Relationship Id="rId19" Type="http://schemas.openxmlformats.org/officeDocument/2006/relationships/hyperlink" Target="http://www.flagistrany.ru/polsha" TargetMode="External"/><Relationship Id="rId31" Type="http://schemas.openxmlformats.org/officeDocument/2006/relationships/image" Target="../media/image30.gif"/><Relationship Id="rId4" Type="http://schemas.openxmlformats.org/officeDocument/2006/relationships/image" Target="../media/image16.png"/><Relationship Id="rId9" Type="http://schemas.openxmlformats.org/officeDocument/2006/relationships/hyperlink" Target="http://www.flagistrany.ru/slovakija" TargetMode="External"/><Relationship Id="rId14" Type="http://schemas.openxmlformats.org/officeDocument/2006/relationships/image" Target="../media/image21.png"/><Relationship Id="rId22" Type="http://schemas.openxmlformats.org/officeDocument/2006/relationships/image" Target="../media/image25.png"/><Relationship Id="rId27" Type="http://schemas.openxmlformats.org/officeDocument/2006/relationships/hyperlink" Target="http://www.flagistrany.ru/vjengrija" TargetMode="External"/><Relationship Id="rId30"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1475656" y="2785914"/>
            <a:ext cx="6287756" cy="2400657"/>
          </a:xfrm>
          <a:prstGeom prst="rect">
            <a:avLst/>
          </a:prstGeom>
          <a:noFill/>
          <a:ln>
            <a:noFill/>
          </a:ln>
        </p:spPr>
        <p:txBody>
          <a:bodyPr wrap="square" lIns="91440" tIns="45720" rIns="91440" bIns="45720">
            <a:spAutoFit/>
          </a:bodyPr>
          <a:lstStyle/>
          <a:p>
            <a:pPr algn="ctr"/>
            <a:r>
              <a:rPr lang="uk-UA" sz="15000" b="1" dirty="0" smtClean="0">
                <a:ln w="6600">
                  <a:solidFill>
                    <a:schemeClr val="accent2"/>
                  </a:solidFill>
                  <a:prstDash val="solid"/>
                </a:ln>
                <a:solidFill>
                  <a:srgbClr val="031871"/>
                </a:solidFill>
                <a:effectLst>
                  <a:glow rad="228600">
                    <a:schemeClr val="accent3">
                      <a:satMod val="175000"/>
                      <a:alpha val="40000"/>
                    </a:schemeClr>
                  </a:glow>
                  <a:outerShdw dist="38100" dir="2700000" algn="tl" rotWithShape="0">
                    <a:schemeClr val="accent2"/>
                  </a:outerShdw>
                </a:effectLst>
              </a:rPr>
              <a:t>НАТО</a:t>
            </a:r>
            <a:endParaRPr lang="ru-RU" sz="15000" b="1" dirty="0">
              <a:ln w="6600">
                <a:solidFill>
                  <a:schemeClr val="accent2"/>
                </a:solidFill>
                <a:prstDash val="solid"/>
              </a:ln>
              <a:solidFill>
                <a:srgbClr val="031871"/>
              </a:solidFill>
              <a:effectLst>
                <a:glow rad="228600">
                  <a:schemeClr val="accent3">
                    <a:satMod val="175000"/>
                    <a:alpha val="40000"/>
                  </a:schemeClr>
                </a:glow>
                <a:outerShdw dist="38100" dir="2700000" algn="tl" rotWithShape="0">
                  <a:schemeClr val="accent2"/>
                </a:outerShdw>
              </a:effectLst>
            </a:endParaRPr>
          </a:p>
        </p:txBody>
      </p:sp>
      <p:pic>
        <p:nvPicPr>
          <p:cNvPr id="4" name="Рисунок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67799" y="-243408"/>
            <a:ext cx="4039096" cy="3029322"/>
          </a:xfrm>
          <a:prstGeom prst="rect">
            <a:avLst/>
          </a:prstGeom>
        </p:spPr>
      </p:pic>
    </p:spTree>
  </p:cSld>
  <p:clrMapOvr>
    <a:masterClrMapping/>
  </p:clrMapOvr>
  <p:transition spd="slow">
    <p:wipe/>
  </p:transition>
  <p:timing>
    <p:tnLst>
      <p:par>
        <p:cTn id="1" dur="indefinite" restart="never" nodeType="tmRoot"/>
      </p:par>
    </p:tnLst>
  </p:timing>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Объект 2"/>
          <p:cNvSpPr>
            <a:spLocks noGrp="1"/>
          </p:cNvSpPr>
          <p:nvPr>
            <p:ph idx="1"/>
          </p:nvPr>
        </p:nvSpPr>
        <p:spPr>
          <a:xfrm>
            <a:off x="8674" y="908720"/>
            <a:ext cx="8784976" cy="5576664"/>
          </a:xfrm>
        </p:spPr>
        <p:txBody>
          <a:bodyPr/>
          <a:lstStyle/>
          <a:p>
            <a:pPr indent="0" marL="0">
              <a:buNone/>
            </a:pPr>
            <a:r>
              <a:rPr dirty="0" lang="uk-UA">
                <a:solidFill>
                  <a:srgbClr val="031871"/>
                </a:solidFill>
                <a:latin charset="0" panose="020F0502020204030204" pitchFamily="34" typeface="Calibri"/>
                <a:ea charset="0" panose="020F0502020204030204" pitchFamily="34" typeface="Calibri"/>
                <a:cs charset="0" panose="02020603050405020304" pitchFamily="18" typeface="Times New Roman"/>
              </a:rPr>
              <a:t>2. </a:t>
            </a:r>
            <a:r>
              <a:rPr dirty="0" lang="uk-UA">
                <a:solidFill>
                  <a:srgbClr val="008000"/>
                </a:solidFill>
                <a:ea charset="0" panose="020F0502020204030204" pitchFamily="34" typeface="Calibri"/>
                <a:cs charset="0" panose="02020603050405020304" pitchFamily="18" typeface="Times New Roman"/>
              </a:rPr>
              <a:t>КОЛЕКТИВНА ОБОРОНА</a:t>
            </a:r>
            <a:r>
              <a:rPr dirty="0" lang="uk-UA">
                <a:solidFill>
                  <a:srgbClr val="031871"/>
                </a:solidFill>
                <a:ea charset="0" panose="020F0502020204030204" pitchFamily="34" typeface="Calibri"/>
                <a:cs charset="0" panose="02020603050405020304" pitchFamily="18" typeface="Times New Roman"/>
              </a:rPr>
              <a:t>:</a:t>
            </a:r>
            <a:endParaRPr dirty="0" lang="ru-RU">
              <a:solidFill>
                <a:srgbClr val="031871"/>
              </a:solidFill>
              <a:ea charset="0" panose="020F0502020204030204" pitchFamily="34" typeface="Calibri"/>
              <a:cs charset="0" panose="02020603050405020304" pitchFamily="18" typeface="Times New Roman"/>
            </a:endParaRPr>
          </a:p>
          <a:p>
            <a:endParaRPr dirty="0" lang="ru-RU"/>
          </a:p>
        </p:txBody>
      </p:sp>
      <p:pic>
        <p:nvPicPr>
          <p:cNvPr descr="http://www.nato.int/nato-welcome/images/spritesheets/collective_defence.png" id="4" name="Рисунок 3"/>
          <p:cNvPicPr/>
          <p:nvPr/>
        </p:nvPicPr>
        <p:blipFill rotWithShape="1">
          <a:blip r:embed="rId2">
            <a:extLst>
              <a:ext uri="{28A0092B-C50C-407E-A947-70E740481C1C}">
                <a14:useLocalDpi xmlns:a14="http://schemas.microsoft.com/office/drawing/2010/main" val="0"/>
              </a:ext>
            </a:extLst>
          </a:blip>
          <a:stretch/>
        </p:blipFill>
        <p:spPr bwMode="auto">
          <a:xfrm>
            <a:off x="683568" y="1815347"/>
            <a:ext cx="7992888" cy="2025721"/>
          </a:xfrm>
          <a:prstGeom prst="rect">
            <a:avLst/>
          </a:prstGeom>
          <a:noFill/>
          <a:ln>
            <a:noFill/>
          </a:ln>
          <a:extLst>
            <a:ext uri="{53640926-AAD7-44D8-BBD7-CCE9431645EC}">
              <a14:shadowObscured xmlns:a14="http://schemas.microsoft.com/office/drawing/2010/main"/>
            </a:ext>
          </a:extLst>
        </p:spPr>
      </p:pic>
      <p:sp>
        <p:nvSpPr>
          <p:cNvPr id="5" name="Прямоугольник 4"/>
          <p:cNvSpPr/>
          <p:nvPr/>
        </p:nvSpPr>
        <p:spPr>
          <a:xfrm>
            <a:off x="683568" y="4843160"/>
            <a:ext cx="7992888" cy="1384995"/>
          </a:xfrm>
          <a:prstGeom prst="rect">
            <a:avLst/>
          </a:prstGeom>
        </p:spPr>
        <p:txBody>
          <a:bodyPr wrap="square">
            <a:spAutoFit/>
          </a:bodyPr>
          <a:lstStyle/>
          <a:p>
            <a:pPr algn="l">
              <a:spcAft>
                <a:spcPts val="0"/>
              </a:spcAft>
            </a:pPr>
            <a:r>
              <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rPr>
              <a:t>напад </a:t>
            </a:r>
            <a:r>
              <a:rPr b="1" dirty="0" lang="uk-UA" sz="2800">
                <a:solidFill>
                  <a:srgbClr val="008000"/>
                </a:solidFill>
                <a:latin charset="0" panose="020F0502020204030204" pitchFamily="34" typeface="Calibri"/>
                <a:ea charset="0" panose="020F0502020204030204" pitchFamily="34" typeface="Calibri"/>
                <a:cs charset="0" panose="02020603050405020304" pitchFamily="18" typeface="Times New Roman"/>
              </a:rPr>
              <a:t>на одного або кількох </a:t>
            </a:r>
            <a:endPar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endParaRPr>
          </a:p>
          <a:p>
            <a:pPr algn="l">
              <a:spcAft>
                <a:spcPts val="0"/>
              </a:spcAft>
            </a:pPr>
            <a:r>
              <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rPr>
              <a:t>членів </a:t>
            </a:r>
            <a:r>
              <a:rPr b="1" dirty="0" lang="uk-UA" sz="2800">
                <a:solidFill>
                  <a:srgbClr val="008000"/>
                </a:solidFill>
                <a:latin charset="0" panose="020F0502020204030204" pitchFamily="34" typeface="Calibri"/>
                <a:ea charset="0" panose="020F0502020204030204" pitchFamily="34" typeface="Calibri"/>
                <a:cs charset="0" panose="02020603050405020304" pitchFamily="18" typeface="Times New Roman"/>
              </a:rPr>
              <a:t>Альянсу вважатиметься </a:t>
            </a:r>
            <a:endPar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endParaRPr>
          </a:p>
          <a:p>
            <a:pPr algn="l">
              <a:spcAft>
                <a:spcPts val="0"/>
              </a:spcAft>
            </a:pPr>
            <a:r>
              <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rPr>
              <a:t>нападом </a:t>
            </a:r>
            <a:r>
              <a:rPr b="1" dirty="0" lang="uk-UA" sz="2800">
                <a:solidFill>
                  <a:srgbClr val="008000"/>
                </a:solidFill>
                <a:latin charset="0" panose="020F0502020204030204" pitchFamily="34" typeface="Calibri"/>
                <a:ea charset="0" panose="020F0502020204030204" pitchFamily="34" typeface="Calibri"/>
                <a:cs charset="0" panose="02020603050405020304" pitchFamily="18" typeface="Times New Roman"/>
              </a:rPr>
              <a:t>на них </a:t>
            </a:r>
            <a:r>
              <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rPr>
              <a:t>усіх</a:t>
            </a:r>
            <a:endParaRPr b="1" dirty="0" lang="ru-RU" sz="2800">
              <a:solidFill>
                <a:srgbClr val="008000"/>
              </a:solidFill>
              <a:effectLst/>
              <a:latin charset="0" panose="020F0502020204030204" pitchFamily="34" typeface="Calibri"/>
              <a:ea charset="0" panose="020F0502020204030204" pitchFamily="34" typeface="Calibri"/>
              <a:cs charset="0" panose="02020603050405020304" pitchFamily="18" typeface="Times New Roman"/>
            </a:endParaRPr>
          </a:p>
        </p:txBody>
      </p:sp>
      <p:pic>
        <p:nvPicPr>
          <p:cNvPr descr="http://www.nato.int/nato-welcome/images/spritesheets/collective_defence.png" id="6" name="Рисунок 5"/>
          <p:cNvPicPr/>
          <p:nvPr/>
        </p:nvPicPr>
        <p:blipFill rotWithShape="1">
          <a:blip r:embed="rId2">
            <a:extLst>
              <a:ext uri="{28A0092B-C50C-407E-A947-70E740481C1C}">
                <a14:useLocalDpi xmlns:a14="http://schemas.microsoft.com/office/drawing/2010/main" val="0"/>
              </a:ext>
            </a:extLst>
          </a:blip>
          <a:stretch/>
        </p:blipFill>
        <p:spPr bwMode="auto">
          <a:xfrm>
            <a:off x="683568" y="1829671"/>
            <a:ext cx="7992888" cy="2025721"/>
          </a:xfrm>
          <a:prstGeom prst="rect">
            <a:avLst/>
          </a:prstGeom>
          <a:noFill/>
          <a:ln>
            <a:noFill/>
          </a:ln>
          <a:extLst>
            <a:ext uri="{53640926-AAD7-44D8-BBD7-CCE9431645EC}">
              <a14:shadowObscured xmlns:a14="http://schemas.microsoft.com/office/drawing/2010/main"/>
            </a:ext>
          </a:extLst>
        </p:spPr>
      </p:pic>
      <p:pic>
        <p:nvPicPr>
          <p:cNvPr descr="http://www.nato.int/nato-welcome/images/spritesheets/collective_defence.png" id="7" name="Рисунок 6"/>
          <p:cNvPicPr/>
          <p:nvPr/>
        </p:nvPicPr>
        <p:blipFill rotWithShape="1">
          <a:blip r:embed="rId2">
            <a:extLst>
              <a:ext uri="{28A0092B-C50C-407E-A947-70E740481C1C}">
                <a14:useLocalDpi xmlns:a14="http://schemas.microsoft.com/office/drawing/2010/main" val="0"/>
              </a:ext>
            </a:extLst>
          </a:blip>
          <a:stretch/>
        </p:blipFill>
        <p:spPr bwMode="auto">
          <a:xfrm>
            <a:off x="683568" y="1815347"/>
            <a:ext cx="7992888" cy="202572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77382764"/>
      </p:ext>
    </p:extLst>
  </p:cSld>
  <p:clrMapOvr>
    <a:masterClrMapping/>
  </p:clrMapOvr>
  <mc:AlternateContent xmlns:mc="http://schemas.openxmlformats.org/markup-compatibility/2006" xmlns:p14="http://schemas.microsoft.com/office/powerpoint/2010/main">
    <mc:Choice Requires="p14">
      <p:transition p14:dur="1500" spd="slow">
        <p:split orient="vert"/>
      </p:transition>
    </mc:Choice>
    <mc:Fallback xmlns="">
      <p:transition spd="slow">
        <p:split orient="vert"/>
      </p:transition>
    </mc:Fallback>
  </mc:AlternateContent>
  <p:timing>
    <p:tnLst>
      <p:par>
        <p:cTn dur="indefinite" id="1" nodeType="tmRoot" restart="never"/>
      </p:par>
    </p:tnLst>
  </p:timing>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Объект 2"/>
          <p:cNvSpPr>
            <a:spLocks noGrp="1"/>
          </p:cNvSpPr>
          <p:nvPr>
            <p:ph idx="1"/>
          </p:nvPr>
        </p:nvSpPr>
        <p:spPr>
          <a:xfrm>
            <a:off x="0" y="980728"/>
            <a:ext cx="8964488" cy="5877272"/>
          </a:xfrm>
        </p:spPr>
        <p:txBody>
          <a:bodyPr/>
          <a:lstStyle/>
          <a:p>
            <a:pPr indent="0" marL="0">
              <a:buNone/>
            </a:pPr>
            <a:r>
              <a:rPr b="1" dirty="0" lang="uk-UA" sz="2800">
                <a:solidFill>
                  <a:srgbClr val="031871"/>
                </a:solidFill>
              </a:rPr>
              <a:t>3. </a:t>
            </a:r>
            <a:r>
              <a:rPr b="1" dirty="0" lang="uk-UA" sz="2800">
                <a:solidFill>
                  <a:srgbClr val="008000"/>
                </a:solidFill>
              </a:rPr>
              <a:t>ТРАНСАТЛАНТИЧНИЙ ЗВ'ЯЗОК:</a:t>
            </a:r>
            <a:endParaRPr b="1" dirty="0" lang="ru-RU" sz="2800">
              <a:solidFill>
                <a:srgbClr val="008000"/>
              </a:solidFill>
            </a:endParaRPr>
          </a:p>
          <a:p>
            <a:pPr indent="0" marL="0">
              <a:buNone/>
            </a:pPr>
            <a:endParaRPr dirty="0" lang="uk-UA" smtClean="0" sz="2000">
              <a:solidFill>
                <a:srgbClr val="031871"/>
              </a:solidFill>
            </a:endParaRPr>
          </a:p>
          <a:p>
            <a:pPr indent="0" marL="0">
              <a:buNone/>
            </a:pPr>
            <a:endParaRPr dirty="0" lang="uk-UA" sz="2000">
              <a:solidFill>
                <a:srgbClr val="031871"/>
              </a:solidFill>
            </a:endParaRPr>
          </a:p>
          <a:p>
            <a:pPr indent="0" marL="0">
              <a:buNone/>
            </a:pPr>
            <a:endParaRPr dirty="0" lang="uk-UA" smtClean="0" sz="2000">
              <a:solidFill>
                <a:srgbClr val="031871"/>
              </a:solidFill>
            </a:endParaRPr>
          </a:p>
          <a:p>
            <a:pPr indent="0" marL="0">
              <a:buNone/>
            </a:pPr>
            <a:endParaRPr dirty="0" lang="uk-UA" sz="2000">
              <a:solidFill>
                <a:srgbClr val="031871"/>
              </a:solidFill>
            </a:endParaRPr>
          </a:p>
          <a:p>
            <a:pPr indent="0" marL="0">
              <a:buNone/>
            </a:pPr>
            <a:endParaRPr dirty="0" lang="uk-UA" smtClean="0" sz="2000">
              <a:solidFill>
                <a:srgbClr val="031871"/>
              </a:solidFill>
            </a:endParaRPr>
          </a:p>
          <a:p>
            <a:pPr indent="0" marL="0">
              <a:buNone/>
            </a:pPr>
            <a:endParaRPr dirty="0" lang="uk-UA" sz="2000">
              <a:solidFill>
                <a:srgbClr val="031871"/>
              </a:solidFill>
            </a:endParaRPr>
          </a:p>
          <a:p>
            <a:pPr indent="0" marL="0">
              <a:buNone/>
            </a:pPr>
            <a:endParaRPr dirty="0" lang="uk-UA" smtClean="0" sz="2000">
              <a:solidFill>
                <a:srgbClr val="031871"/>
              </a:solidFill>
            </a:endParaRPr>
          </a:p>
          <a:p>
            <a:pPr indent="0" marL="0">
              <a:buNone/>
            </a:pPr>
            <a:endParaRPr dirty="0" lang="uk-UA" smtClean="0" sz="2800">
              <a:solidFill>
                <a:srgbClr val="031871"/>
              </a:solidFill>
            </a:endParaRPr>
          </a:p>
          <a:p>
            <a:pPr algn="ctr" indent="0" marL="0">
              <a:buNone/>
            </a:pPr>
            <a:r>
              <a:rPr dirty="0" lang="uk-UA" smtClean="0" sz="2800">
                <a:solidFill>
                  <a:srgbClr val="031871"/>
                </a:solidFill>
              </a:rPr>
              <a:t>НАТО забезпечує </a:t>
            </a:r>
            <a:r>
              <a:rPr dirty="0" lang="uk-UA" sz="2800">
                <a:solidFill>
                  <a:srgbClr val="031871"/>
                </a:solidFill>
              </a:rPr>
              <a:t>унікальний зв'язок між двома континентами, завдяки якому можуть відбуватися </a:t>
            </a:r>
            <a:r>
              <a:rPr b="1" dirty="0" lang="uk-UA" sz="2800">
                <a:solidFill>
                  <a:srgbClr val="031871"/>
                </a:solidFill>
              </a:rPr>
              <a:t>консультації та співпраця в галузі безпеки й оборони</a:t>
            </a:r>
            <a:r>
              <a:rPr dirty="0" lang="uk-UA" sz="2800">
                <a:solidFill>
                  <a:srgbClr val="031871"/>
                </a:solidFill>
              </a:rPr>
              <a:t>, а також проводяться багатонаціональні операції з реагування на кризи.</a:t>
            </a:r>
            <a:endParaRPr dirty="0" lang="ru-RU" sz="2800">
              <a:solidFill>
                <a:srgbClr val="031871"/>
              </a:solidFill>
            </a:endParaRPr>
          </a:p>
        </p:txBody>
      </p:sp>
      <p:pic>
        <p:nvPicPr>
          <p:cNvPr descr="http://www.nato.int/nato-welcome/images/spritesheets/transatlantic_link_2.png" id="4" name="Рисунок 3"/>
          <p:cNvPicPr/>
          <p:nvPr/>
        </p:nvPicPr>
        <p:blipFill rotWithShape="1">
          <a:blip r:embed="rId2">
            <a:extLst>
              <a:ext uri="{28A0092B-C50C-407E-A947-70E740481C1C}">
                <a14:useLocalDpi xmlns:a14="http://schemas.microsoft.com/office/drawing/2010/main" val="0"/>
              </a:ext>
            </a:extLst>
          </a:blip>
          <a:srcRect b="194"/>
          <a:stretch/>
        </p:blipFill>
        <p:spPr bwMode="auto">
          <a:xfrm>
            <a:off x="611560" y="1556792"/>
            <a:ext cx="7776864" cy="295232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57334756"/>
      </p:ext>
    </p:extLst>
  </p:cSld>
  <p:clrMapOvr>
    <a:masterClrMapping/>
  </p:clrMapOvr>
  <mc:AlternateContent xmlns:mc="http://schemas.openxmlformats.org/markup-compatibility/2006" xmlns:p14="http://schemas.microsoft.com/office/powerpoint/2010/main">
    <mc:Choice Requires="p14">
      <p:transition p14:dur="1500" spd="slow">
        <p:split orient="vert"/>
      </p:transition>
    </mc:Choice>
    <mc:Fallback xmlns="">
      <p:transition spd="slow">
        <p:split orient="vert"/>
      </p:transition>
    </mc:Fallback>
  </mc:AlternateContent>
  <p:timing>
    <p:tnLst>
      <p:par>
        <p:cTn dur="indefinite" id="1" nodeType="tmRoot" restart="never"/>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908720"/>
            <a:ext cx="8748464" cy="5949280"/>
          </a:xfrm>
        </p:spPr>
        <p:txBody>
          <a:bodyPr/>
          <a:lstStyle/>
          <a:p>
            <a:pPr marL="0" indent="0">
              <a:buNone/>
            </a:pPr>
            <a:r>
              <a:rPr lang="uk-UA" sz="2800" b="1" dirty="0">
                <a:solidFill>
                  <a:srgbClr val="031871"/>
                </a:solidFill>
              </a:rPr>
              <a:t>4. СТРАТЕГІЧНА КОНЦЕПЦІЯ ВІД 2010 РОКУ:  </a:t>
            </a:r>
            <a:endParaRPr lang="ru-RU" sz="2800" b="1" dirty="0" smtClean="0">
              <a:solidFill>
                <a:srgbClr val="031871"/>
              </a:solidFill>
            </a:endParaRPr>
          </a:p>
          <a:p>
            <a:pPr marL="0" indent="0">
              <a:buNone/>
            </a:pPr>
            <a:endParaRPr lang="uk-UA" sz="2400" dirty="0" smtClean="0">
              <a:solidFill>
                <a:srgbClr val="031871"/>
              </a:solidFill>
            </a:endParaRPr>
          </a:p>
          <a:p>
            <a:pPr marL="0" indent="0">
              <a:buNone/>
            </a:pPr>
            <a:endParaRPr lang="uk-UA" sz="2400" dirty="0">
              <a:solidFill>
                <a:srgbClr val="031871"/>
              </a:solidFill>
            </a:endParaRPr>
          </a:p>
          <a:p>
            <a:pPr marL="0" indent="0">
              <a:buNone/>
            </a:pPr>
            <a:endParaRPr lang="uk-UA" sz="2400" dirty="0" smtClean="0">
              <a:solidFill>
                <a:srgbClr val="031871"/>
              </a:solidFill>
            </a:endParaRPr>
          </a:p>
          <a:p>
            <a:pPr marL="0" indent="0">
              <a:buNone/>
            </a:pPr>
            <a:endParaRPr lang="uk-UA" sz="2400" dirty="0">
              <a:solidFill>
                <a:srgbClr val="031871"/>
              </a:solidFill>
            </a:endParaRPr>
          </a:p>
          <a:p>
            <a:pPr marL="0" indent="0">
              <a:buNone/>
            </a:pPr>
            <a:endParaRPr lang="uk-UA" sz="2400" dirty="0" smtClean="0">
              <a:solidFill>
                <a:srgbClr val="031871"/>
              </a:solidFill>
            </a:endParaRPr>
          </a:p>
          <a:p>
            <a:pPr marL="0" indent="0">
              <a:buNone/>
            </a:pPr>
            <a:endParaRPr lang="uk-UA" sz="2400" dirty="0">
              <a:solidFill>
                <a:srgbClr val="031871"/>
              </a:solidFill>
            </a:endParaRPr>
          </a:p>
          <a:p>
            <a:pPr marL="0" indent="0">
              <a:buNone/>
            </a:pPr>
            <a:endParaRPr lang="uk-UA" sz="2400" dirty="0" smtClean="0">
              <a:solidFill>
                <a:srgbClr val="031871"/>
              </a:solidFill>
            </a:endParaRPr>
          </a:p>
          <a:p>
            <a:pPr marL="0" indent="0">
              <a:buNone/>
            </a:pPr>
            <a:endParaRPr lang="uk-UA" sz="2400" dirty="0">
              <a:solidFill>
                <a:srgbClr val="031871"/>
              </a:solidFill>
            </a:endParaRPr>
          </a:p>
          <a:p>
            <a:pPr marL="0" indent="0">
              <a:buNone/>
            </a:pPr>
            <a:r>
              <a:rPr lang="uk-UA" sz="2400" dirty="0" smtClean="0">
                <a:solidFill>
                  <a:srgbClr val="008000"/>
                </a:solidFill>
              </a:rPr>
              <a:t>У</a:t>
            </a:r>
            <a:r>
              <a:rPr lang="uk-UA" sz="2400" dirty="0">
                <a:solidFill>
                  <a:srgbClr val="008000"/>
                </a:solidFill>
              </a:rPr>
              <a:t> Стратегічній концепції НАТО  від 2010 року </a:t>
            </a:r>
            <a:r>
              <a:rPr lang="uk-UA" sz="2400" dirty="0" smtClean="0">
                <a:solidFill>
                  <a:srgbClr val="008000"/>
                </a:solidFill>
              </a:rPr>
              <a:t>основними </a:t>
            </a:r>
            <a:r>
              <a:rPr lang="uk-UA" sz="2400" dirty="0">
                <a:solidFill>
                  <a:srgbClr val="008000"/>
                </a:solidFill>
              </a:rPr>
              <a:t>завданнями Альянсу визначаються такі</a:t>
            </a:r>
            <a:r>
              <a:rPr lang="uk-UA" sz="2400" dirty="0" smtClean="0">
                <a:solidFill>
                  <a:srgbClr val="008000"/>
                </a:solidFill>
              </a:rPr>
              <a:t>:</a:t>
            </a:r>
          </a:p>
          <a:p>
            <a:pPr marL="0" indent="0">
              <a:spcBef>
                <a:spcPts val="0"/>
              </a:spcBef>
              <a:buNone/>
            </a:pPr>
            <a:r>
              <a:rPr lang="uk-UA" sz="2400" dirty="0" smtClean="0">
                <a:solidFill>
                  <a:srgbClr val="008000"/>
                </a:solidFill>
              </a:rPr>
              <a:t>                - </a:t>
            </a:r>
            <a:r>
              <a:rPr lang="uk-UA" sz="2400" b="1" dirty="0" smtClean="0">
                <a:solidFill>
                  <a:srgbClr val="008000"/>
                </a:solidFill>
              </a:rPr>
              <a:t>колективна оборона,</a:t>
            </a:r>
          </a:p>
          <a:p>
            <a:pPr marL="0" indent="0">
              <a:spcBef>
                <a:spcPts val="0"/>
              </a:spcBef>
              <a:buNone/>
            </a:pPr>
            <a:r>
              <a:rPr lang="uk-UA" sz="2400" b="1" dirty="0" smtClean="0">
                <a:solidFill>
                  <a:srgbClr val="008000"/>
                </a:solidFill>
              </a:rPr>
              <a:t>                - врегулювання криз, </a:t>
            </a:r>
            <a:endParaRPr lang="uk-UA" sz="2400" b="1" dirty="0">
              <a:solidFill>
                <a:srgbClr val="008000"/>
              </a:solidFill>
            </a:endParaRPr>
          </a:p>
          <a:p>
            <a:pPr marL="0" indent="0">
              <a:spcBef>
                <a:spcPts val="0"/>
              </a:spcBef>
              <a:buNone/>
            </a:pPr>
            <a:r>
              <a:rPr lang="uk-UA" sz="2400" b="1" dirty="0" smtClean="0">
                <a:solidFill>
                  <a:srgbClr val="008000"/>
                </a:solidFill>
              </a:rPr>
              <a:t>                - сприяння </a:t>
            </a:r>
            <a:r>
              <a:rPr lang="uk-UA" sz="2400" b="1" dirty="0">
                <a:solidFill>
                  <a:srgbClr val="008000"/>
                </a:solidFill>
              </a:rPr>
              <a:t>безпеці шляхом </a:t>
            </a:r>
            <a:r>
              <a:rPr lang="uk-UA" sz="2400" b="1" dirty="0" smtClean="0">
                <a:solidFill>
                  <a:srgbClr val="008000"/>
                </a:solidFill>
              </a:rPr>
              <a:t>співпраці.</a:t>
            </a:r>
            <a:endParaRPr lang="ru-RU" sz="2400" b="1" dirty="0">
              <a:solidFill>
                <a:srgbClr val="008000"/>
              </a:solidFill>
            </a:endParaRPr>
          </a:p>
          <a:p>
            <a:pPr marL="0" indent="0">
              <a:buNone/>
            </a:pPr>
            <a:endParaRPr lang="ru-RU" dirty="0"/>
          </a:p>
        </p:txBody>
      </p:sp>
      <p:pic>
        <p:nvPicPr>
          <p:cNvPr id="4" name="Picture 2" descr="http://www.brookings.edu/~/media/research/images/n/na%20ne/nato_alliance001/nato_alliance001_16x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556792"/>
            <a:ext cx="6048672"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6529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9505"/>
            <a:ext cx="5472608" cy="715962"/>
          </a:xfrm>
        </p:spPr>
        <p:txBody>
          <a:bodyPr/>
          <a:lstStyle/>
          <a:p>
            <a:r>
              <a:rPr lang="uk-UA" dirty="0"/>
              <a:t> </a:t>
            </a:r>
            <a:r>
              <a:rPr lang="uk-UA" sz="3200" b="1" cap="all" dirty="0" smtClean="0">
                <a:solidFill>
                  <a:srgbClr val="031871"/>
                </a:solidFill>
              </a:rPr>
              <a:t>ДІЯЛЬНІСТЬ НАТО</a:t>
            </a:r>
            <a:r>
              <a:rPr lang="ru-RU" b="1" dirty="0">
                <a:solidFill>
                  <a:srgbClr val="031871"/>
                </a:solidFill>
              </a:rPr>
              <a:t>:</a:t>
            </a:r>
            <a:endParaRPr lang="ru-RU" dirty="0">
              <a:solidFill>
                <a:srgbClr val="031871"/>
              </a:solidFill>
            </a:endParaRPr>
          </a:p>
        </p:txBody>
      </p:sp>
      <p:sp>
        <p:nvSpPr>
          <p:cNvPr id="3" name="Объект 2"/>
          <p:cNvSpPr>
            <a:spLocks noGrp="1"/>
          </p:cNvSpPr>
          <p:nvPr>
            <p:ph idx="1"/>
          </p:nvPr>
        </p:nvSpPr>
        <p:spPr>
          <a:xfrm>
            <a:off x="0" y="1001053"/>
            <a:ext cx="8964488" cy="5544616"/>
          </a:xfrm>
        </p:spPr>
        <p:txBody>
          <a:bodyPr/>
          <a:lstStyle/>
          <a:p>
            <a:pPr marL="0" indent="0" algn="ctr">
              <a:buNone/>
            </a:pPr>
            <a:r>
              <a:rPr lang="ru-RU" sz="2800" b="1" dirty="0" smtClean="0">
                <a:solidFill>
                  <a:srgbClr val="031871"/>
                </a:solidFill>
              </a:rPr>
              <a:t>УХВАЛЕННЯ РІШЕНЬ ТА КОНСУЛЬТАЦІЇ</a:t>
            </a:r>
            <a:endParaRPr lang="ru-RU" sz="2800" b="1" dirty="0">
              <a:solidFill>
                <a:srgbClr val="031871"/>
              </a:solidFill>
            </a:endParaRPr>
          </a:p>
        </p:txBody>
      </p:sp>
      <p:sp>
        <p:nvSpPr>
          <p:cNvPr id="5" name="Прямоугольник 4"/>
          <p:cNvSpPr/>
          <p:nvPr/>
        </p:nvSpPr>
        <p:spPr>
          <a:xfrm>
            <a:off x="467544" y="4266532"/>
            <a:ext cx="8047148" cy="2500172"/>
          </a:xfrm>
          <a:prstGeom prst="rect">
            <a:avLst/>
          </a:prstGeom>
        </p:spPr>
        <p:txBody>
          <a:bodyPr wrap="square">
            <a:spAutoFit/>
          </a:bodyPr>
          <a:lstStyle/>
          <a:p>
            <a:pPr>
              <a:lnSpc>
                <a:spcPct val="107000"/>
              </a:lnSpc>
              <a:spcAft>
                <a:spcPts val="800"/>
              </a:spcAft>
            </a:pPr>
            <a:r>
              <a:rPr lang="uk-UA" sz="2000" dirty="0" smtClean="0">
                <a:solidFill>
                  <a:srgbClr val="008000"/>
                </a:solidFill>
                <a:latin typeface="Times New Roman" panose="02020603050405020304" pitchFamily="18" charset="0"/>
                <a:ea typeface="Calibri" panose="020F0502020204030204" pitchFamily="34" charset="0"/>
                <a:cs typeface="Times New Roman" panose="02020603050405020304" pitchFamily="18" charset="0"/>
              </a:rPr>
              <a:t>«Рішення НАТО» є вираженням колективної волі усіх </a:t>
            </a:r>
            <a:r>
              <a:rPr lang="uk-UA" sz="2000" b="1" dirty="0" smtClean="0">
                <a:solidFill>
                  <a:srgbClr val="008000"/>
                </a:solidFill>
                <a:latin typeface="Times New Roman" panose="02020603050405020304" pitchFamily="18" charset="0"/>
                <a:ea typeface="Calibri" panose="020F0502020204030204" pitchFamily="34" charset="0"/>
                <a:cs typeface="Times New Roman" panose="02020603050405020304" pitchFamily="18" charset="0"/>
              </a:rPr>
              <a:t>28 країн-членів</a:t>
            </a:r>
            <a:r>
              <a:rPr lang="uk-UA" sz="2000" dirty="0" smtClean="0">
                <a:solidFill>
                  <a:srgbClr val="008000"/>
                </a:solidFill>
                <a:latin typeface="Times New Roman" panose="02020603050405020304" pitchFamily="18" charset="0"/>
                <a:ea typeface="Calibri" panose="020F0502020204030204" pitchFamily="34" charset="0"/>
                <a:cs typeface="Times New Roman" panose="02020603050405020304" pitchFamily="18" charset="0"/>
              </a:rPr>
              <a:t>, оскільки усі без винятку рішення ухвалюються за принципом </a:t>
            </a:r>
            <a:r>
              <a:rPr lang="uk-UA" sz="2000" b="1" dirty="0" smtClean="0">
                <a:solidFill>
                  <a:srgbClr val="008000"/>
                </a:solidFill>
                <a:latin typeface="Times New Roman" panose="02020603050405020304" pitchFamily="18" charset="0"/>
                <a:ea typeface="Calibri" panose="020F0502020204030204" pitchFamily="34" charset="0"/>
                <a:cs typeface="Times New Roman" panose="02020603050405020304" pitchFamily="18" charset="0"/>
              </a:rPr>
              <a:t>консенсусу.</a:t>
            </a:r>
            <a:endParaRPr lang="ru-RU" sz="2000" dirty="0" smtClean="0">
              <a:solidFill>
                <a:srgbClr val="008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uk-UA" sz="2000" dirty="0" smtClean="0">
                <a:solidFill>
                  <a:srgbClr val="031871"/>
                </a:solidFill>
                <a:latin typeface="Times New Roman" panose="02020603050405020304" pitchFamily="18" charset="0"/>
                <a:ea typeface="Calibri" panose="020F0502020204030204" pitchFamily="34" charset="0"/>
                <a:cs typeface="Times New Roman" panose="02020603050405020304" pitchFamily="18" charset="0"/>
              </a:rPr>
              <a:t>Щодня </a:t>
            </a:r>
            <a:r>
              <a:rPr lang="uk-UA" sz="2000" dirty="0">
                <a:solidFill>
                  <a:srgbClr val="031871"/>
                </a:solidFill>
                <a:latin typeface="Times New Roman" panose="02020603050405020304" pitchFamily="18" charset="0"/>
                <a:ea typeface="Calibri" panose="020F0502020204030204" pitchFamily="34" charset="0"/>
                <a:cs typeface="Times New Roman" panose="02020603050405020304" pitchFamily="18" charset="0"/>
              </a:rPr>
              <a:t>у штаб-квартирі НАТО сотні цивільних та військових фахівців обмінюються інформацією, діляться ідеями та забезпечують підготовку важливих рішень, за потребою, у співпраці з національними делегаціями та персоналом штаб-квартири НАТО.</a:t>
            </a:r>
            <a:endParaRPr lang="ru-RU" sz="2000" dirty="0">
              <a:solidFill>
                <a:srgbClr val="03187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descr="b040804a 8 April 2004 2nd Meeting of the Military Committee in Permanent Session in 2004 Overview view of the meeting in session."/>
          <p:cNvPicPr/>
          <p:nvPr/>
        </p:nvPicPr>
        <p:blipFill>
          <a:blip r:embed="rId3">
            <a:extLst>
              <a:ext uri="{28A0092B-C50C-407E-A947-70E740481C1C}">
                <a14:useLocalDpi xmlns:a14="http://schemas.microsoft.com/office/drawing/2010/main" val="0"/>
              </a:ext>
            </a:extLst>
          </a:blip>
          <a:srcRect/>
          <a:stretch>
            <a:fillRect/>
          </a:stretch>
        </p:blipFill>
        <p:spPr bwMode="auto">
          <a:xfrm>
            <a:off x="1889956" y="1506615"/>
            <a:ext cx="5184576" cy="2760334"/>
          </a:xfrm>
          <a:prstGeom prst="rect">
            <a:avLst/>
          </a:prstGeom>
          <a:noFill/>
          <a:ln>
            <a:noFill/>
          </a:ln>
        </p:spPr>
      </p:pic>
    </p:spTree>
    <p:extLst>
      <p:ext uri="{BB962C8B-B14F-4D97-AF65-F5344CB8AC3E}">
        <p14:creationId xmlns:p14="http://schemas.microsoft.com/office/powerpoint/2010/main" val="4303040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872574"/>
            <a:ext cx="8892480" cy="5976664"/>
          </a:xfrm>
        </p:spPr>
        <p:txBody>
          <a:bodyPr/>
          <a:lstStyle/>
          <a:p>
            <a:pPr marL="0" indent="0">
              <a:buNone/>
            </a:pPr>
            <a:r>
              <a:rPr lang="uk-UA" sz="2800" b="1" dirty="0" smtClean="0">
                <a:solidFill>
                  <a:srgbClr val="031871"/>
                </a:solidFill>
              </a:rPr>
              <a:t>                               ОПЕРАЦІЇ </a:t>
            </a:r>
            <a:r>
              <a:rPr lang="uk-UA" sz="2800" b="1" dirty="0">
                <a:solidFill>
                  <a:srgbClr val="031871"/>
                </a:solidFill>
              </a:rPr>
              <a:t>ТА </a:t>
            </a:r>
            <a:r>
              <a:rPr lang="uk-UA" sz="2800" b="1" dirty="0" smtClean="0">
                <a:solidFill>
                  <a:srgbClr val="031871"/>
                </a:solidFill>
              </a:rPr>
              <a:t>МІСІЇ</a:t>
            </a:r>
            <a:endParaRPr lang="ru-RU" sz="2800" b="1" dirty="0">
              <a:solidFill>
                <a:srgbClr val="031871"/>
              </a:solidFill>
            </a:endParaRPr>
          </a:p>
          <a:p>
            <a:pPr marL="0" indent="0">
              <a:buNone/>
            </a:pPr>
            <a:r>
              <a:rPr lang="uk-UA" sz="2400" dirty="0">
                <a:solidFill>
                  <a:srgbClr val="008000"/>
                </a:solidFill>
              </a:rPr>
              <a:t>НАТО бере активну участь у широкому колі </a:t>
            </a:r>
            <a:r>
              <a:rPr lang="uk-UA" sz="2400" b="1" dirty="0">
                <a:solidFill>
                  <a:srgbClr val="008000"/>
                </a:solidFill>
              </a:rPr>
              <a:t>операцій та місій</a:t>
            </a:r>
            <a:r>
              <a:rPr lang="uk-UA" sz="2400" dirty="0">
                <a:solidFill>
                  <a:srgbClr val="008000"/>
                </a:solidFill>
              </a:rPr>
              <a:t> з врегулювання криз, зокрема, в операціях із реагування на надзвичайні стани цивільного характеру.</a:t>
            </a:r>
            <a:endParaRPr lang="ru-RU" sz="2400" dirty="0">
              <a:solidFill>
                <a:srgbClr val="008000"/>
              </a:solidFill>
            </a:endParaRPr>
          </a:p>
          <a:p>
            <a:pPr marL="0" lvl="0">
              <a:spcBef>
                <a:spcPts val="0"/>
              </a:spcBef>
            </a:pPr>
            <a:r>
              <a:rPr lang="uk-UA" sz="2400" dirty="0" smtClean="0">
                <a:solidFill>
                  <a:srgbClr val="031871"/>
                </a:solidFill>
              </a:rPr>
              <a:t>Афганістан</a:t>
            </a:r>
            <a:r>
              <a:rPr lang="uk-UA" sz="2400" dirty="0">
                <a:solidFill>
                  <a:srgbClr val="031871"/>
                </a:solidFill>
              </a:rPr>
              <a:t>   </a:t>
            </a:r>
            <a:endParaRPr lang="ru-RU" sz="2400" dirty="0">
              <a:solidFill>
                <a:srgbClr val="031871"/>
              </a:solidFill>
            </a:endParaRPr>
          </a:p>
          <a:p>
            <a:pPr marL="0" lvl="0">
              <a:spcBef>
                <a:spcPts val="0"/>
              </a:spcBef>
            </a:pPr>
            <a:r>
              <a:rPr lang="uk-UA" sz="2400" dirty="0">
                <a:solidFill>
                  <a:srgbClr val="031871"/>
                </a:solidFill>
              </a:rPr>
              <a:t>Косово</a:t>
            </a:r>
            <a:endParaRPr lang="ru-RU" sz="2400" dirty="0">
              <a:solidFill>
                <a:srgbClr val="031871"/>
              </a:solidFill>
            </a:endParaRPr>
          </a:p>
          <a:p>
            <a:pPr marL="0" lvl="0">
              <a:spcBef>
                <a:spcPts val="0"/>
              </a:spcBef>
            </a:pPr>
            <a:r>
              <a:rPr lang="uk-UA" sz="2400" dirty="0">
                <a:solidFill>
                  <a:srgbClr val="031871"/>
                </a:solidFill>
              </a:rPr>
              <a:t>Боротьба з піратством  </a:t>
            </a:r>
            <a:endParaRPr lang="ru-RU" sz="2400" dirty="0">
              <a:solidFill>
                <a:srgbClr val="031871"/>
              </a:solidFill>
            </a:endParaRPr>
          </a:p>
          <a:p>
            <a:pPr marL="0" lvl="0">
              <a:spcBef>
                <a:spcPts val="0"/>
              </a:spcBef>
            </a:pPr>
            <a:r>
              <a:rPr lang="uk-UA" sz="2400" dirty="0">
                <a:solidFill>
                  <a:srgbClr val="031871"/>
                </a:solidFill>
              </a:rPr>
              <a:t>Безпека Середземномор'я</a:t>
            </a:r>
            <a:endParaRPr lang="ru-RU" sz="2400" dirty="0">
              <a:solidFill>
                <a:srgbClr val="031871"/>
              </a:solidFill>
            </a:endParaRPr>
          </a:p>
          <a:p>
            <a:pPr marL="0" lvl="0">
              <a:spcBef>
                <a:spcPts val="0"/>
              </a:spcBef>
            </a:pPr>
            <a:r>
              <a:rPr lang="uk-UA" sz="2400" dirty="0">
                <a:solidFill>
                  <a:srgbClr val="031871"/>
                </a:solidFill>
              </a:rPr>
              <a:t>Підтримка Африканського </a:t>
            </a:r>
            <a:r>
              <a:rPr lang="uk-UA" sz="2400" dirty="0" smtClean="0">
                <a:solidFill>
                  <a:srgbClr val="031871"/>
                </a:solidFill>
              </a:rPr>
              <a:t>союзу</a:t>
            </a:r>
          </a:p>
          <a:p>
            <a:pPr marL="0" lvl="0" indent="0">
              <a:buNone/>
            </a:pPr>
            <a:endParaRPr lang="ru-RU" sz="2400" dirty="0">
              <a:solidFill>
                <a:srgbClr val="031871"/>
              </a:solidFill>
            </a:endParaRPr>
          </a:p>
          <a:p>
            <a:endParaRPr lang="ru-RU" dirty="0"/>
          </a:p>
        </p:txBody>
      </p:sp>
      <p:pic>
        <p:nvPicPr>
          <p:cNvPr id="4" name="Рисунок 3" descr="Illustration of operations and missions 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3212976"/>
            <a:ext cx="3528392" cy="2350554"/>
          </a:xfrm>
          <a:prstGeom prst="rect">
            <a:avLst/>
          </a:prstGeom>
          <a:noFill/>
          <a:ln>
            <a:noFill/>
          </a:ln>
        </p:spPr>
      </p:pic>
      <p:pic>
        <p:nvPicPr>
          <p:cNvPr id="7" name="Рисунок 6" descr="Illustration of operations and missions 3"/>
          <p:cNvPicPr/>
          <p:nvPr/>
        </p:nvPicPr>
        <p:blipFill>
          <a:blip r:embed="rId3">
            <a:extLst>
              <a:ext uri="{28A0092B-C50C-407E-A947-70E740481C1C}">
                <a14:useLocalDpi xmlns:a14="http://schemas.microsoft.com/office/drawing/2010/main" val="0"/>
              </a:ext>
            </a:extLst>
          </a:blip>
          <a:srcRect/>
          <a:stretch>
            <a:fillRect/>
          </a:stretch>
        </p:blipFill>
        <p:spPr bwMode="auto">
          <a:xfrm>
            <a:off x="1331640" y="4613177"/>
            <a:ext cx="3672408" cy="2244823"/>
          </a:xfrm>
          <a:prstGeom prst="rect">
            <a:avLst/>
          </a:prstGeom>
          <a:noFill/>
          <a:ln>
            <a:noFill/>
          </a:ln>
        </p:spPr>
      </p:pic>
    </p:spTree>
    <p:extLst>
      <p:ext uri="{BB962C8B-B14F-4D97-AF65-F5344CB8AC3E}">
        <p14:creationId xmlns:p14="http://schemas.microsoft.com/office/powerpoint/2010/main" val="9446854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980728"/>
            <a:ext cx="8928992" cy="5648672"/>
          </a:xfrm>
        </p:spPr>
        <p:txBody>
          <a:bodyPr/>
          <a:lstStyle/>
          <a:p>
            <a:pPr indent="0" marL="0">
              <a:buNone/>
            </a:pPr>
            <a:r>
              <a:rPr b="1" dirty="0" lang="uk-UA" sz="2800">
                <a:solidFill>
                  <a:srgbClr val="031871"/>
                </a:solidFill>
              </a:rPr>
              <a:t> </a:t>
            </a:r>
            <a:r>
              <a:rPr b="1" dirty="0" lang="uk-UA" smtClean="0" sz="2800">
                <a:solidFill>
                  <a:srgbClr val="031871"/>
                </a:solidFill>
              </a:rPr>
              <a:t>  ПАРТНЕРСТВО</a:t>
            </a:r>
            <a:endParaRPr dirty="0" lang="ru-RU"/>
          </a:p>
        </p:txBody>
      </p:sp>
      <p:pic>
        <p:nvPicPr>
          <p:cNvPr descr="http://www.nato.int/nato-welcome/images/spritesheets/partnerships.png" id="5" name="Рисунок 4"/>
          <p:cNvPicPr/>
          <p:nvPr/>
        </p:nvPicPr>
        <p:blipFill rotWithShape="1">
          <a:blip r:embed="rId3">
            <a:extLst>
              <a:ext uri="{28A0092B-C50C-407E-A947-70E740481C1C}">
                <a14:useLocalDpi xmlns:a14="http://schemas.microsoft.com/office/drawing/2010/main" val="0"/>
              </a:ext>
            </a:extLst>
          </a:blip>
          <a:srcRect r="35"/>
          <a:stretch/>
        </p:blipFill>
        <p:spPr bwMode="auto">
          <a:xfrm>
            <a:off x="1907705" y="1268761"/>
            <a:ext cx="5616624" cy="2682984"/>
          </a:xfrm>
          <a:prstGeom prst="rect">
            <a:avLst/>
          </a:prstGeom>
          <a:noFill/>
          <a:ln>
            <a:noFill/>
          </a:ln>
          <a:extLst>
            <a:ext uri="{53640926-AAD7-44D8-BBD7-CCE9431645EC}">
              <a14:shadowObscured xmlns:a14="http://schemas.microsoft.com/office/drawing/2010/main"/>
            </a:ext>
          </a:extLst>
        </p:spPr>
      </p:pic>
      <p:sp>
        <p:nvSpPr>
          <p:cNvPr id="6" name="Прямоугольник 5"/>
          <p:cNvSpPr/>
          <p:nvPr/>
        </p:nvSpPr>
        <p:spPr>
          <a:xfrm>
            <a:off x="467544" y="3951744"/>
            <a:ext cx="8424936" cy="2677656"/>
          </a:xfrm>
          <a:prstGeom prst="rect">
            <a:avLst/>
          </a:prstGeom>
        </p:spPr>
        <p:txBody>
          <a:bodyPr wrap="square">
            <a:spAutoFit/>
          </a:bodyPr>
          <a:lstStyle/>
          <a:p>
            <a:pPr>
              <a:spcAft>
                <a:spcPts val="0"/>
              </a:spcAft>
            </a:pPr>
            <a:r>
              <a:rPr dirty="0" lang="uk-UA">
                <a:solidFill>
                  <a:srgbClr val="008000"/>
                </a:solidFill>
                <a:latin charset="0" panose="02020603050405020304" pitchFamily="18" typeface="Times New Roman"/>
                <a:ea charset="0" panose="020F0502020204030204" pitchFamily="34" typeface="Calibri"/>
                <a:cs charset="0" panose="02020603050405020304" pitchFamily="18" typeface="Times New Roman"/>
              </a:rPr>
              <a:t>НАТО запропонувала </a:t>
            </a:r>
            <a:r>
              <a:rPr b="1" dirty="0" lang="uk-UA">
                <a:solidFill>
                  <a:srgbClr val="008000"/>
                </a:solidFill>
                <a:latin charset="0" panose="02020603050405020304" pitchFamily="18" typeface="Times New Roman"/>
                <a:ea charset="0" panose="020F0502020204030204" pitchFamily="34" typeface="Calibri"/>
                <a:cs charset="0" panose="02020603050405020304" pitchFamily="18" typeface="Times New Roman"/>
              </a:rPr>
              <a:t>партнерство</a:t>
            </a:r>
            <a:r>
              <a:rPr dirty="0" lang="uk-UA">
                <a:solidFill>
                  <a:srgbClr val="008000"/>
                </a:solidFill>
                <a:latin charset="0" panose="02020603050405020304" pitchFamily="18" typeface="Times New Roman"/>
                <a:ea charset="0" panose="020F0502020204030204" pitchFamily="34" typeface="Calibri"/>
                <a:cs charset="0" panose="02020603050405020304" pitchFamily="18" typeface="Times New Roman"/>
              </a:rPr>
              <a:t> країнам, які прагнули співпрацювати та розвивати відносини з НАТО. Ці країни простягаються від Атлантики до Середньої Азії і від Скандинавії до Середземномор'я. </a:t>
            </a:r>
            <a:r>
              <a:rPr dirty="0" lang="uk-UA">
                <a:solidFill>
                  <a:srgbClr val="031871"/>
                </a:solidFill>
                <a:latin charset="0" panose="02020603050405020304" pitchFamily="18" typeface="Times New Roman"/>
                <a:ea charset="0" panose="020F0502020204030204" pitchFamily="34" typeface="Calibri"/>
                <a:cs charset="0" panose="02020603050405020304" pitchFamily="18" typeface="Times New Roman"/>
              </a:rPr>
              <a:t>НАТО також співпрацює з широким колом </a:t>
            </a:r>
            <a:r>
              <a:rPr b="1" dirty="0" lang="uk-UA">
                <a:solidFill>
                  <a:srgbClr val="031871"/>
                </a:solidFill>
                <a:latin charset="0" panose="02020603050405020304" pitchFamily="18" typeface="Times New Roman"/>
                <a:ea charset="0" panose="020F0502020204030204" pitchFamily="34" typeface="Calibri"/>
                <a:cs charset="0" panose="02020603050405020304" pitchFamily="18" typeface="Times New Roman"/>
              </a:rPr>
              <a:t>міжнародних організацій.</a:t>
            </a:r>
            <a:endParaRPr dirty="0" lang="ru-RU" sz="1800">
              <a:solidFill>
                <a:srgbClr val="031871"/>
              </a:solidFill>
              <a:latin charset="0" panose="020F0502020204030204" pitchFamily="34" typeface="Calibri"/>
              <a:ea charset="0" panose="020F0502020204030204" pitchFamily="34" typeface="Calibri"/>
              <a:cs charset="0" panose="02020603050405020304" pitchFamily="18" typeface="Times New Roman"/>
            </a:endParaRPr>
          </a:p>
          <a:p>
            <a:pPr>
              <a:spcAft>
                <a:spcPts val="0"/>
              </a:spcAft>
            </a:pPr>
            <a:r>
              <a:rPr dirty="0" lang="uk-UA">
                <a:solidFill>
                  <a:srgbClr val="031871"/>
                </a:solidFill>
                <a:latin charset="0" panose="02020603050405020304" pitchFamily="18" typeface="Times New Roman"/>
                <a:ea charset="0" panose="020F0502020204030204" pitchFamily="34" typeface="Calibri"/>
                <a:cs charset="0" panose="02020603050405020304" pitchFamily="18" typeface="Times New Roman"/>
              </a:rPr>
              <a:t>Країни-партнери не мають тих самих повноважень, що й держави-члени НАТО, стосовно ухвалення рішень</a:t>
            </a:r>
            <a:r>
              <a:rPr dirty="0" lang="uk-UA">
                <a:latin charset="0" panose="02020603050405020304" pitchFamily="18" typeface="Times New Roman"/>
                <a:ea charset="0" panose="020F0502020204030204" pitchFamily="34" typeface="Calibri"/>
                <a:cs charset="0" panose="02020603050405020304" pitchFamily="18" typeface="Times New Roman"/>
              </a:rPr>
              <a:t>.</a:t>
            </a:r>
            <a:endParaRPr dirty="0" lang="ru-RU" sz="1800">
              <a:effectLst/>
              <a:latin charset="0" panose="020F0502020204030204" pitchFamily="34" typeface="Calibri"/>
              <a:ea charset="0" panose="020F0502020204030204" pitchFamily="34" typeface="Calibri"/>
              <a:cs charset="0" panose="02020603050405020304" pitchFamily="18" typeface="Times New Roman"/>
            </a:endParaRPr>
          </a:p>
        </p:txBody>
      </p:sp>
    </p:spTree>
    <p:extLst>
      <p:ext uri="{BB962C8B-B14F-4D97-AF65-F5344CB8AC3E}">
        <p14:creationId xmlns:p14="http://schemas.microsoft.com/office/powerpoint/2010/main" val="4050722298"/>
      </p:ext>
    </p:extLst>
  </p:cSld>
  <p:clrMapOvr>
    <a:masterClrMapping/>
  </p:clrMapOvr>
  <mc:AlternateContent xmlns:mc="http://schemas.openxmlformats.org/markup-compatibility/2006" xmlns:p14="http://schemas.microsoft.com/office/powerpoint/2010/main">
    <mc:Choice Requires="p14">
      <p:transition p14:dur="1500" spd="slow">
        <p:split orient="vert"/>
      </p:transition>
    </mc:Choice>
    <mc:Fallback xmlns="">
      <p:transition spd="slow">
        <p:split orient="vert"/>
      </p:transition>
    </mc:Fallback>
  </mc:AlternateContent>
  <p:timing>
    <p:tnLst>
      <p:par>
        <p:cTn dur="indefinite" id="1" nodeType="tmRoot" restart="never"/>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908720"/>
            <a:ext cx="8856984" cy="5720680"/>
          </a:xfrm>
        </p:spPr>
        <p:txBody>
          <a:bodyPr/>
          <a:lstStyle/>
          <a:p>
            <a:pPr marL="0" indent="0" algn="ctr">
              <a:buNone/>
            </a:pPr>
            <a:r>
              <a:rPr lang="uk-UA" sz="2800" dirty="0">
                <a:solidFill>
                  <a:srgbClr val="031871"/>
                </a:solidFill>
              </a:rPr>
              <a:t> </a:t>
            </a:r>
            <a:r>
              <a:rPr lang="uk-UA" sz="2800" dirty="0" smtClean="0">
                <a:solidFill>
                  <a:srgbClr val="031871"/>
                </a:solidFill>
              </a:rPr>
              <a:t>     </a:t>
            </a:r>
            <a:r>
              <a:rPr lang="uk-UA" sz="2800" b="1" dirty="0">
                <a:solidFill>
                  <a:srgbClr val="031871"/>
                </a:solidFill>
              </a:rPr>
              <a:t>ЗАСОБИ ДЛЯ РЕАГУВАННЯ НА НОВІТНІ </a:t>
            </a:r>
            <a:r>
              <a:rPr lang="uk-UA" sz="2800" b="1" dirty="0" smtClean="0">
                <a:solidFill>
                  <a:srgbClr val="031871"/>
                </a:solidFill>
              </a:rPr>
              <a:t>  ЗАГРОЗИ</a:t>
            </a:r>
          </a:p>
          <a:p>
            <a:pPr marL="0" indent="0">
              <a:buNone/>
            </a:pPr>
            <a:r>
              <a:rPr lang="uk-UA" sz="2400" dirty="0">
                <a:solidFill>
                  <a:srgbClr val="008000"/>
                </a:solidFill>
              </a:rPr>
              <a:t>П</a:t>
            </a:r>
            <a:r>
              <a:rPr lang="uk-UA" sz="2400" dirty="0" smtClean="0">
                <a:solidFill>
                  <a:srgbClr val="008000"/>
                </a:solidFill>
              </a:rPr>
              <a:t>роцес </a:t>
            </a:r>
            <a:r>
              <a:rPr lang="uk-UA" sz="2400" dirty="0">
                <a:solidFill>
                  <a:srgbClr val="008000"/>
                </a:solidFill>
              </a:rPr>
              <a:t>трансформації </a:t>
            </a:r>
            <a:r>
              <a:rPr lang="uk-UA" sz="2400" dirty="0" smtClean="0">
                <a:solidFill>
                  <a:srgbClr val="008000"/>
                </a:solidFill>
              </a:rPr>
              <a:t>НАТО покликаний </a:t>
            </a:r>
            <a:r>
              <a:rPr lang="uk-UA" sz="2400" dirty="0">
                <a:solidFill>
                  <a:srgbClr val="008000"/>
                </a:solidFill>
              </a:rPr>
              <a:t>забезпечити спроможність Альянсу реагувати на новітні загрози</a:t>
            </a:r>
            <a:r>
              <a:rPr lang="uk-UA" sz="2400" dirty="0" smtClean="0">
                <a:solidFill>
                  <a:srgbClr val="008000"/>
                </a:solidFill>
              </a:rPr>
              <a:t>, </a:t>
            </a:r>
            <a:r>
              <a:rPr lang="uk-UA" sz="2400" dirty="0">
                <a:solidFill>
                  <a:srgbClr val="008000"/>
                </a:solidFill>
              </a:rPr>
              <a:t>забезпечити </a:t>
            </a:r>
            <a:r>
              <a:rPr lang="uk-UA" sz="2400" dirty="0" smtClean="0">
                <a:solidFill>
                  <a:srgbClr val="008000"/>
                </a:solidFill>
              </a:rPr>
              <a:t>наявність </a:t>
            </a:r>
            <a:r>
              <a:rPr lang="uk-UA" sz="2400" dirty="0">
                <a:solidFill>
                  <a:srgbClr val="008000"/>
                </a:solidFill>
              </a:rPr>
              <a:t>належної політики, </a:t>
            </a:r>
            <a:r>
              <a:rPr lang="uk-UA" sz="2400" b="1" dirty="0">
                <a:solidFill>
                  <a:srgbClr val="008000"/>
                </a:solidFill>
              </a:rPr>
              <a:t>військового </a:t>
            </a:r>
            <a:r>
              <a:rPr lang="uk-UA" sz="2400" b="1" dirty="0" smtClean="0">
                <a:solidFill>
                  <a:srgbClr val="008000"/>
                </a:solidFill>
              </a:rPr>
              <a:t>потенціалу</a:t>
            </a:r>
            <a:r>
              <a:rPr lang="uk-UA" sz="2400" dirty="0" smtClean="0">
                <a:solidFill>
                  <a:srgbClr val="008000"/>
                </a:solidFill>
              </a:rPr>
              <a:t>, виконання </a:t>
            </a:r>
            <a:r>
              <a:rPr lang="uk-UA" sz="2400" dirty="0">
                <a:solidFill>
                  <a:srgbClr val="008000"/>
                </a:solidFill>
              </a:rPr>
              <a:t>завдань </a:t>
            </a:r>
            <a:r>
              <a:rPr lang="uk-UA" sz="2400" dirty="0" smtClean="0">
                <a:solidFill>
                  <a:srgbClr val="008000"/>
                </a:solidFill>
              </a:rPr>
              <a:t>із </a:t>
            </a:r>
            <a:r>
              <a:rPr lang="uk-UA" sz="2400" dirty="0">
                <a:solidFill>
                  <a:srgbClr val="008000"/>
                </a:solidFill>
              </a:rPr>
              <a:t>гарантування </a:t>
            </a:r>
            <a:endParaRPr lang="uk-UA" sz="2400" dirty="0" smtClean="0">
              <a:solidFill>
                <a:srgbClr val="008000"/>
              </a:solidFill>
            </a:endParaRPr>
          </a:p>
          <a:p>
            <a:pPr marL="0" indent="0">
              <a:buNone/>
            </a:pPr>
            <a:r>
              <a:rPr lang="uk-UA" sz="2400" dirty="0" smtClean="0">
                <a:solidFill>
                  <a:srgbClr val="008000"/>
                </a:solidFill>
              </a:rPr>
              <a:t>колективної оборони</a:t>
            </a:r>
          </a:p>
          <a:p>
            <a:pPr marL="0" indent="0">
              <a:buNone/>
            </a:pPr>
            <a:r>
              <a:rPr lang="uk-UA" sz="2400" dirty="0" smtClean="0">
                <a:solidFill>
                  <a:srgbClr val="008000"/>
                </a:solidFill>
              </a:rPr>
              <a:t> </a:t>
            </a:r>
            <a:r>
              <a:rPr lang="uk-UA" sz="2400" dirty="0">
                <a:solidFill>
                  <a:srgbClr val="008000"/>
                </a:solidFill>
              </a:rPr>
              <a:t>його членів. </a:t>
            </a:r>
            <a:endParaRPr lang="uk-UA" sz="2400" dirty="0" smtClean="0">
              <a:solidFill>
                <a:srgbClr val="008000"/>
              </a:solidFill>
            </a:endParaRPr>
          </a:p>
          <a:p>
            <a:pPr marL="0" indent="0">
              <a:buNone/>
            </a:pPr>
            <a:endParaRPr lang="uk-UA" sz="2000" dirty="0">
              <a:solidFill>
                <a:srgbClr val="031871"/>
              </a:solidFill>
            </a:endParaRPr>
          </a:p>
          <a:p>
            <a:pPr marL="0" indent="0">
              <a:buNone/>
            </a:pPr>
            <a:endParaRPr lang="uk-UA" sz="2000" dirty="0" smtClean="0">
              <a:solidFill>
                <a:srgbClr val="031871"/>
              </a:solidFill>
            </a:endParaRPr>
          </a:p>
          <a:p>
            <a:pPr marL="0" indent="0">
              <a:buNone/>
            </a:pPr>
            <a:endParaRPr lang="uk-UA" sz="2000" dirty="0">
              <a:solidFill>
                <a:srgbClr val="031871"/>
              </a:solidFill>
            </a:endParaRPr>
          </a:p>
          <a:p>
            <a:pPr marL="0" indent="0">
              <a:buNone/>
            </a:pPr>
            <a:endParaRPr lang="uk-UA" sz="2000" dirty="0" smtClean="0">
              <a:solidFill>
                <a:srgbClr val="031871"/>
              </a:solidFill>
            </a:endParaRPr>
          </a:p>
          <a:p>
            <a:pPr marL="0" indent="0">
              <a:buNone/>
            </a:pPr>
            <a:endParaRPr lang="uk-UA" sz="2000" dirty="0">
              <a:solidFill>
                <a:srgbClr val="031871"/>
              </a:solidFill>
            </a:endParaRPr>
          </a:p>
          <a:p>
            <a:pPr marL="0" indent="0">
              <a:buNone/>
            </a:pPr>
            <a:endParaRPr lang="uk-UA" sz="2000" dirty="0" smtClean="0">
              <a:solidFill>
                <a:srgbClr val="031871"/>
              </a:solidFill>
            </a:endParaRPr>
          </a:p>
          <a:p>
            <a:pPr marL="0" indent="0">
              <a:buNone/>
            </a:pPr>
            <a:endParaRPr lang="uk-UA" sz="2000" dirty="0">
              <a:solidFill>
                <a:srgbClr val="031871"/>
              </a:solidFill>
            </a:endParaRPr>
          </a:p>
          <a:p>
            <a:pPr marL="0" indent="0">
              <a:buNone/>
            </a:pPr>
            <a:endParaRPr lang="uk-UA" sz="2000" dirty="0" smtClean="0">
              <a:solidFill>
                <a:srgbClr val="031871"/>
              </a:solidFill>
            </a:endParaRPr>
          </a:p>
          <a:p>
            <a:pPr marL="0" indent="0">
              <a:buNone/>
            </a:pPr>
            <a:r>
              <a:rPr lang="uk-UA" sz="2800" dirty="0" smtClean="0"/>
              <a:t> </a:t>
            </a:r>
            <a:endParaRPr lang="ru-RU" sz="2800" dirty="0"/>
          </a:p>
        </p:txBody>
      </p:sp>
      <p:pic>
        <p:nvPicPr>
          <p:cNvPr id="7" name="Picture 2" descr="http://i.dawn.com/2012/04/nato-afghanistan-ap-6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573016"/>
            <a:ext cx="5544616" cy="289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5534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upload.wikimedia.org/wikipedia/commons/4/49/NATO_fighters_1995_F-16_F-104_F-4_MiG-29.jpe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652120" y="3403277"/>
            <a:ext cx="3237807" cy="2161309"/>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971600" y="4714887"/>
            <a:ext cx="4572000" cy="1938992"/>
          </a:xfrm>
          <a:prstGeom prst="rect">
            <a:avLst/>
          </a:prstGeom>
        </p:spPr>
        <p:txBody>
          <a:bodyPr>
            <a:spAutoFit/>
          </a:bodyPr>
          <a:lstStyle/>
          <a:p>
            <a:pPr marL="0" indent="0">
              <a:buNone/>
            </a:pPr>
            <a:r>
              <a:rPr lang="uk-UA" dirty="0">
                <a:solidFill>
                  <a:srgbClr val="008000"/>
                </a:solidFill>
              </a:rPr>
              <a:t>Альянс, робить все, аби його війська залишалися сучасними, здатними до розгортання та забезпечення власної життєдіяльності.</a:t>
            </a:r>
            <a:endParaRPr lang="ru-RU" dirty="0">
              <a:solidFill>
                <a:srgbClr val="008000"/>
              </a:solidFill>
            </a:endParaRPr>
          </a:p>
        </p:txBody>
      </p:sp>
      <p:pic>
        <p:nvPicPr>
          <p:cNvPr id="7" name="Рисунок 6" descr="Ілюстрація: НАТО перебирає на себе командування Міжнародними силами сприяння безпеці – МССБ – на території Афганістану&#10;"/>
          <p:cNvPicPr/>
          <p:nvPr/>
        </p:nvPicPr>
        <p:blipFill>
          <a:blip r:embed="rId4">
            <a:extLst>
              <a:ext uri="{28A0092B-C50C-407E-A947-70E740481C1C}">
                <a14:useLocalDpi xmlns:a14="http://schemas.microsoft.com/office/drawing/2010/main" val="0"/>
              </a:ext>
            </a:extLst>
          </a:blip>
          <a:srcRect/>
          <a:stretch>
            <a:fillRect/>
          </a:stretch>
        </p:blipFill>
        <p:spPr bwMode="auto">
          <a:xfrm>
            <a:off x="827584" y="1054932"/>
            <a:ext cx="4572000" cy="3429000"/>
          </a:xfrm>
          <a:prstGeom prst="rect">
            <a:avLst/>
          </a:prstGeom>
          <a:noFill/>
          <a:ln>
            <a:noFill/>
          </a:ln>
        </p:spPr>
      </p:pic>
    </p:spTree>
    <p:extLst>
      <p:ext uri="{BB962C8B-B14F-4D97-AF65-F5344CB8AC3E}">
        <p14:creationId xmlns:p14="http://schemas.microsoft.com/office/powerpoint/2010/main" val="25279156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116632"/>
            <a:ext cx="8640960" cy="6512768"/>
          </a:xfrm>
        </p:spPr>
        <p:txBody>
          <a:bodyPr/>
          <a:lstStyle/>
          <a:p>
            <a:pPr marL="0" indent="0" algn="ctr">
              <a:buNone/>
            </a:pPr>
            <a:r>
              <a:rPr lang="vi-VN" dirty="0" smtClean="0">
                <a:solidFill>
                  <a:srgbClr val="008000"/>
                </a:solidFill>
              </a:rPr>
              <a:t>Організація Північноатлантичного договору  </a:t>
            </a:r>
            <a:r>
              <a:rPr lang="vi-VN" b="1" dirty="0" smtClean="0">
                <a:solidFill>
                  <a:srgbClr val="008000"/>
                </a:solidFill>
              </a:rPr>
              <a:t>"НАТО", </a:t>
            </a:r>
            <a:endParaRPr lang="uk-UA" b="1" dirty="0" smtClean="0">
              <a:solidFill>
                <a:srgbClr val="008000"/>
              </a:solidFill>
            </a:endParaRPr>
          </a:p>
          <a:p>
            <a:pPr marL="0" indent="0" algn="ctr">
              <a:buNone/>
            </a:pPr>
            <a:r>
              <a:rPr lang="vi-VN" dirty="0" smtClean="0">
                <a:solidFill>
                  <a:srgbClr val="008000"/>
                </a:solidFill>
              </a:rPr>
              <a:t>або </a:t>
            </a:r>
            <a:r>
              <a:rPr lang="vi-VN" b="1" dirty="0" smtClean="0">
                <a:solidFill>
                  <a:srgbClr val="008000"/>
                </a:solidFill>
              </a:rPr>
              <a:t>Північноатлантичний Альянс </a:t>
            </a:r>
            <a:endParaRPr lang="uk-UA" b="1" dirty="0" smtClean="0">
              <a:solidFill>
                <a:srgbClr val="008000"/>
              </a:solidFill>
            </a:endParaRPr>
          </a:p>
          <a:p>
            <a:pPr marL="0" indent="0" algn="ctr">
              <a:buNone/>
            </a:pPr>
            <a:r>
              <a:rPr lang="vi-VN" sz="2800" dirty="0" smtClean="0">
                <a:solidFill>
                  <a:srgbClr val="031871"/>
                </a:solidFill>
              </a:rPr>
              <a:t>(англ. </a:t>
            </a:r>
            <a:r>
              <a:rPr lang="en-US" sz="2800" dirty="0" smtClean="0">
                <a:solidFill>
                  <a:srgbClr val="031871"/>
                </a:solidFill>
              </a:rPr>
              <a:t>North Atlantic Treaty Organization — NATO) </a:t>
            </a:r>
            <a:endParaRPr lang="uk-UA" sz="2800" dirty="0" smtClean="0">
              <a:solidFill>
                <a:srgbClr val="031871"/>
              </a:solidFill>
            </a:endParaRPr>
          </a:p>
          <a:p>
            <a:pPr marL="0" indent="0" algn="ctr">
              <a:buNone/>
            </a:pPr>
            <a:r>
              <a:rPr lang="en-US" dirty="0" smtClean="0">
                <a:solidFill>
                  <a:srgbClr val="008000"/>
                </a:solidFill>
              </a:rPr>
              <a:t>— </a:t>
            </a:r>
            <a:r>
              <a:rPr lang="vi-VN" dirty="0" smtClean="0">
                <a:solidFill>
                  <a:srgbClr val="008000"/>
                </a:solidFill>
              </a:rPr>
              <a:t>міжнародна військов</a:t>
            </a:r>
            <a:r>
              <a:rPr lang="uk-UA" dirty="0" smtClean="0">
                <a:solidFill>
                  <a:srgbClr val="008000"/>
                </a:solidFill>
              </a:rPr>
              <a:t>о-</a:t>
            </a:r>
            <a:r>
              <a:rPr lang="vi-VN" dirty="0" smtClean="0">
                <a:solidFill>
                  <a:srgbClr val="008000"/>
                </a:solidFill>
              </a:rPr>
              <a:t>політичн</a:t>
            </a:r>
            <a:r>
              <a:rPr lang="uk-UA" dirty="0" smtClean="0">
                <a:solidFill>
                  <a:srgbClr val="008000"/>
                </a:solidFill>
              </a:rPr>
              <a:t>а</a:t>
            </a:r>
            <a:r>
              <a:rPr lang="vi-VN" dirty="0" smtClean="0">
                <a:solidFill>
                  <a:srgbClr val="008000"/>
                </a:solidFill>
              </a:rPr>
              <a:t> організація</a:t>
            </a:r>
            <a:r>
              <a:rPr lang="vi-VN" dirty="0">
                <a:solidFill>
                  <a:srgbClr val="008000"/>
                </a:solidFill>
              </a:rPr>
              <a:t>, </a:t>
            </a:r>
            <a:r>
              <a:rPr lang="vi-VN" dirty="0" smtClean="0">
                <a:solidFill>
                  <a:srgbClr val="008000"/>
                </a:solidFill>
              </a:rPr>
              <a:t>створена</a:t>
            </a:r>
            <a:endParaRPr lang="uk-UA" dirty="0" smtClean="0">
              <a:solidFill>
                <a:srgbClr val="008000"/>
              </a:solidFill>
            </a:endParaRPr>
          </a:p>
          <a:p>
            <a:pPr marL="0" indent="0" algn="ctr">
              <a:buNone/>
            </a:pPr>
            <a:r>
              <a:rPr lang="vi-VN" b="1" dirty="0">
                <a:solidFill>
                  <a:srgbClr val="008000"/>
                </a:solidFill>
              </a:rPr>
              <a:t>4 квітня 1949</a:t>
            </a:r>
            <a:r>
              <a:rPr lang="uk-UA" dirty="0" smtClean="0">
                <a:solidFill>
                  <a:srgbClr val="008000"/>
                </a:solidFill>
              </a:rPr>
              <a:t> </a:t>
            </a:r>
          </a:p>
          <a:p>
            <a:pPr marL="0" indent="0" algn="ctr">
              <a:buNone/>
            </a:pPr>
            <a:r>
              <a:rPr lang="uk-UA" dirty="0" smtClean="0">
                <a:solidFill>
                  <a:srgbClr val="008000"/>
                </a:solidFill>
              </a:rPr>
              <a:t>західноєвропейськими </a:t>
            </a:r>
            <a:r>
              <a:rPr lang="uk-UA" dirty="0">
                <a:solidFill>
                  <a:srgbClr val="008000"/>
                </a:solidFill>
              </a:rPr>
              <a:t>та північноамериканськими країнами з метою </a:t>
            </a:r>
            <a:r>
              <a:rPr lang="uk-UA" dirty="0" smtClean="0">
                <a:solidFill>
                  <a:srgbClr val="008000"/>
                </a:solidFill>
              </a:rPr>
              <a:t>колективної </a:t>
            </a:r>
            <a:r>
              <a:rPr lang="uk-UA" dirty="0">
                <a:solidFill>
                  <a:srgbClr val="008000"/>
                </a:solidFill>
              </a:rPr>
              <a:t>оборони, збереження миру та безпеки в Північноатлантичному </a:t>
            </a:r>
            <a:r>
              <a:rPr lang="uk-UA" dirty="0" smtClean="0">
                <a:solidFill>
                  <a:srgbClr val="008000"/>
                </a:solidFill>
              </a:rPr>
              <a:t>регіоні. </a:t>
            </a:r>
          </a:p>
          <a:p>
            <a:pPr marL="0" indent="0" algn="ctr">
              <a:buNone/>
            </a:pPr>
            <a:endParaRPr lang="uk-UA" dirty="0" smtClean="0">
              <a:solidFill>
                <a:srgbClr val="031871"/>
              </a:solidFill>
            </a:endParaRPr>
          </a:p>
          <a:p>
            <a:pPr marL="0" indent="0" algn="ctr">
              <a:buNone/>
            </a:pPr>
            <a:r>
              <a:rPr lang="uk-UA" dirty="0"/>
              <a:t> </a:t>
            </a:r>
            <a:endParaRPr lang="en-US" b="1" dirty="0">
              <a:solidFill>
                <a:srgbClr val="03187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1450" y="1520294"/>
            <a:ext cx="8865046" cy="4991692"/>
          </a:xfrm>
        </p:spPr>
        <p:txBody>
          <a:bodyPr numCol="2"/>
          <a:lstStyle/>
          <a:p>
            <a:pPr marL="0" indent="0">
              <a:buNone/>
            </a:pPr>
            <a:r>
              <a:rPr lang="uk-UA" sz="2400" dirty="0" smtClean="0">
                <a:solidFill>
                  <a:srgbClr val="031871"/>
                </a:solidFill>
              </a:rPr>
              <a:t>       Бельгія                                    </a:t>
            </a:r>
          </a:p>
          <a:p>
            <a:pPr marL="0" indent="0">
              <a:buNone/>
            </a:pPr>
            <a:endParaRPr lang="uk-UA" sz="2400" dirty="0" smtClean="0">
              <a:solidFill>
                <a:srgbClr val="031871"/>
              </a:solidFill>
            </a:endParaRPr>
          </a:p>
          <a:p>
            <a:pPr marL="0" indent="0">
              <a:buNone/>
            </a:pPr>
            <a:r>
              <a:rPr lang="uk-UA" sz="2400" dirty="0" smtClean="0">
                <a:solidFill>
                  <a:srgbClr val="031871"/>
                </a:solidFill>
              </a:rPr>
              <a:t>         Велика Британія</a:t>
            </a:r>
          </a:p>
          <a:p>
            <a:pPr marL="0" indent="0">
              <a:buNone/>
            </a:pPr>
            <a:endParaRPr lang="uk-UA" sz="2400" dirty="0" smtClean="0">
              <a:solidFill>
                <a:srgbClr val="031871"/>
              </a:solidFill>
            </a:endParaRPr>
          </a:p>
          <a:p>
            <a:pPr marL="0" indent="0">
              <a:buNone/>
            </a:pPr>
            <a:r>
              <a:rPr lang="uk-UA" sz="2400" dirty="0" smtClean="0">
                <a:solidFill>
                  <a:srgbClr val="031871"/>
                </a:solidFill>
              </a:rPr>
              <a:t>          Данія</a:t>
            </a:r>
          </a:p>
          <a:p>
            <a:pPr marL="0" indent="0">
              <a:buNone/>
            </a:pPr>
            <a:endParaRPr lang="uk-UA" sz="2400" dirty="0" smtClean="0">
              <a:solidFill>
                <a:srgbClr val="031871"/>
              </a:solidFill>
            </a:endParaRPr>
          </a:p>
          <a:p>
            <a:pPr marL="0" indent="0">
              <a:buNone/>
            </a:pPr>
            <a:r>
              <a:rPr lang="uk-UA" sz="2400" dirty="0" smtClean="0">
                <a:solidFill>
                  <a:srgbClr val="031871"/>
                </a:solidFill>
              </a:rPr>
              <a:t>          Канада</a:t>
            </a:r>
          </a:p>
          <a:p>
            <a:pPr marL="0" indent="0">
              <a:buNone/>
            </a:pPr>
            <a:endParaRPr lang="uk-UA" sz="2400" dirty="0" smtClean="0">
              <a:solidFill>
                <a:srgbClr val="031871"/>
              </a:solidFill>
            </a:endParaRPr>
          </a:p>
          <a:p>
            <a:pPr marL="0" indent="0">
              <a:buNone/>
            </a:pPr>
            <a:r>
              <a:rPr lang="uk-UA" sz="2400" dirty="0" smtClean="0">
                <a:solidFill>
                  <a:srgbClr val="031871"/>
                </a:solidFill>
              </a:rPr>
              <a:t>          Ісландія</a:t>
            </a:r>
          </a:p>
          <a:p>
            <a:pPr marL="0" indent="0">
              <a:buNone/>
            </a:pPr>
            <a:endParaRPr lang="uk-UA" sz="2400" dirty="0" smtClean="0">
              <a:solidFill>
                <a:srgbClr val="031871"/>
              </a:solidFill>
            </a:endParaRPr>
          </a:p>
          <a:p>
            <a:pPr marL="0" indent="0">
              <a:buNone/>
            </a:pPr>
            <a:r>
              <a:rPr lang="uk-UA" sz="2400" dirty="0" smtClean="0">
                <a:solidFill>
                  <a:srgbClr val="031871"/>
                </a:solidFill>
              </a:rPr>
              <a:t>          Італія</a:t>
            </a:r>
            <a:endParaRPr lang="ru-RU" sz="2400" dirty="0">
              <a:solidFill>
                <a:srgbClr val="031871"/>
              </a:solidFill>
            </a:endParaRPr>
          </a:p>
          <a:p>
            <a:pPr marL="0" indent="0">
              <a:buNone/>
            </a:pPr>
            <a:r>
              <a:rPr lang="uk-UA" sz="2400" dirty="0" smtClean="0">
                <a:solidFill>
                  <a:srgbClr val="031871"/>
                </a:solidFill>
              </a:rPr>
              <a:t>Люксембург</a:t>
            </a:r>
          </a:p>
          <a:p>
            <a:pPr marL="0" indent="0">
              <a:buNone/>
            </a:pPr>
            <a:endParaRPr lang="uk-UA" sz="2400" dirty="0" smtClean="0">
              <a:solidFill>
                <a:srgbClr val="031871"/>
              </a:solidFill>
            </a:endParaRPr>
          </a:p>
          <a:p>
            <a:pPr marL="0" indent="0">
              <a:buNone/>
            </a:pPr>
            <a:r>
              <a:rPr lang="uk-UA" sz="2400" dirty="0" smtClean="0">
                <a:solidFill>
                  <a:srgbClr val="031871"/>
                </a:solidFill>
              </a:rPr>
              <a:t>Нідерланди</a:t>
            </a:r>
          </a:p>
          <a:p>
            <a:pPr marL="0" indent="0">
              <a:buNone/>
            </a:pPr>
            <a:endParaRPr lang="uk-UA" sz="2400" dirty="0">
              <a:solidFill>
                <a:srgbClr val="031871"/>
              </a:solidFill>
            </a:endParaRPr>
          </a:p>
          <a:p>
            <a:pPr marL="0" indent="0">
              <a:buNone/>
            </a:pPr>
            <a:r>
              <a:rPr lang="uk-UA" sz="2400" dirty="0" smtClean="0">
                <a:solidFill>
                  <a:srgbClr val="031871"/>
                </a:solidFill>
              </a:rPr>
              <a:t>Норвегія</a:t>
            </a:r>
          </a:p>
          <a:p>
            <a:pPr marL="0" indent="0">
              <a:buNone/>
            </a:pPr>
            <a:endParaRPr lang="uk-UA" sz="2400" dirty="0" smtClean="0">
              <a:solidFill>
                <a:srgbClr val="031871"/>
              </a:solidFill>
            </a:endParaRPr>
          </a:p>
          <a:p>
            <a:pPr marL="0" indent="0">
              <a:buNone/>
            </a:pPr>
            <a:r>
              <a:rPr lang="uk-UA" sz="2400" dirty="0" smtClean="0">
                <a:solidFill>
                  <a:srgbClr val="031871"/>
                </a:solidFill>
              </a:rPr>
              <a:t>Португалія </a:t>
            </a:r>
          </a:p>
          <a:p>
            <a:pPr marL="0" indent="0">
              <a:buNone/>
            </a:pPr>
            <a:endParaRPr lang="uk-UA" sz="2400" dirty="0" smtClean="0">
              <a:solidFill>
                <a:srgbClr val="031871"/>
              </a:solidFill>
            </a:endParaRPr>
          </a:p>
          <a:p>
            <a:pPr marL="0" indent="0">
              <a:buNone/>
            </a:pPr>
            <a:r>
              <a:rPr lang="uk-UA" sz="2400" dirty="0" smtClean="0">
                <a:solidFill>
                  <a:srgbClr val="031871"/>
                </a:solidFill>
              </a:rPr>
              <a:t>США</a:t>
            </a:r>
          </a:p>
          <a:p>
            <a:pPr marL="0" indent="0">
              <a:buNone/>
            </a:pPr>
            <a:endParaRPr lang="uk-UA" sz="2400" dirty="0" smtClean="0">
              <a:solidFill>
                <a:srgbClr val="031871"/>
              </a:solidFill>
            </a:endParaRPr>
          </a:p>
          <a:p>
            <a:pPr marL="0" indent="0">
              <a:buNone/>
            </a:pPr>
            <a:r>
              <a:rPr lang="uk-UA" sz="2400" dirty="0" smtClean="0">
                <a:solidFill>
                  <a:srgbClr val="031871"/>
                </a:solidFill>
              </a:rPr>
              <a:t>Франція</a:t>
            </a:r>
            <a:endParaRPr lang="ru-RU" sz="2400" dirty="0">
              <a:solidFill>
                <a:srgbClr val="031871"/>
              </a:solidFill>
            </a:endParaRPr>
          </a:p>
        </p:txBody>
      </p:sp>
      <p:sp>
        <p:nvSpPr>
          <p:cNvPr id="4" name="Прямоугольник 3"/>
          <p:cNvSpPr/>
          <p:nvPr/>
        </p:nvSpPr>
        <p:spPr>
          <a:xfrm>
            <a:off x="510624" y="-53950"/>
            <a:ext cx="7920880" cy="923330"/>
          </a:xfrm>
          <a:prstGeom prst="rect">
            <a:avLst/>
          </a:prstGeom>
          <a:noFill/>
        </p:spPr>
        <p:txBody>
          <a:bodyPr wrap="square" lIns="91440" tIns="45720" rIns="91440" bIns="45720">
            <a:spAutoFit/>
          </a:bodyPr>
          <a:lstStyle/>
          <a:p>
            <a:r>
              <a:rPr 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endParaRPr lang="ru-RU" sz="5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15" name="Прямоугольник 14"/>
          <p:cNvSpPr/>
          <p:nvPr/>
        </p:nvSpPr>
        <p:spPr>
          <a:xfrm>
            <a:off x="346074" y="123975"/>
            <a:ext cx="8797925" cy="523220"/>
          </a:xfrm>
          <a:prstGeom prst="rect">
            <a:avLst/>
          </a:prstGeom>
        </p:spPr>
        <p:txBody>
          <a:bodyPr wrap="square">
            <a:spAutoFit/>
          </a:bodyPr>
          <a:lstStyle/>
          <a:p>
            <a:pPr algn="l"/>
            <a:r>
              <a:rPr lang="uk-UA" sz="2800" b="1" dirty="0">
                <a:solidFill>
                  <a:srgbClr val="008000"/>
                </a:solidFill>
              </a:rPr>
              <a:t>НА ДАНИЙ МОМЕНТ НАТО НАЛІЧУЄ  </a:t>
            </a:r>
            <a:r>
              <a:rPr lang="uk-UA" sz="2800" b="1" dirty="0" smtClean="0">
                <a:solidFill>
                  <a:srgbClr val="008000"/>
                </a:solidFill>
              </a:rPr>
              <a:t>28 </a:t>
            </a:r>
            <a:r>
              <a:rPr lang="uk-UA" sz="2800" b="1" dirty="0">
                <a:solidFill>
                  <a:srgbClr val="008000"/>
                </a:solidFill>
              </a:rPr>
              <a:t>ЧЛЕНІВ</a:t>
            </a:r>
            <a:endParaRPr lang="ru-RU" sz="2800" dirty="0">
              <a:solidFill>
                <a:srgbClr val="008000"/>
              </a:solidFill>
            </a:endParaRPr>
          </a:p>
        </p:txBody>
      </p:sp>
      <p:sp>
        <p:nvSpPr>
          <p:cNvPr id="16" name="Прямоугольник 15"/>
          <p:cNvSpPr/>
          <p:nvPr/>
        </p:nvSpPr>
        <p:spPr>
          <a:xfrm>
            <a:off x="323528" y="1028735"/>
            <a:ext cx="8829426" cy="461665"/>
          </a:xfrm>
          <a:prstGeom prst="rect">
            <a:avLst/>
          </a:prstGeom>
        </p:spPr>
        <p:txBody>
          <a:bodyPr wrap="square">
            <a:spAutoFit/>
          </a:bodyPr>
          <a:lstStyle/>
          <a:p>
            <a:pPr marL="0" indent="0">
              <a:buNone/>
            </a:pPr>
            <a:r>
              <a:rPr lang="uk-UA" b="1" dirty="0">
                <a:solidFill>
                  <a:srgbClr val="008000"/>
                </a:solidFill>
              </a:rPr>
              <a:t>Перші </a:t>
            </a:r>
            <a:r>
              <a:rPr lang="uk-UA" b="1" dirty="0" smtClean="0">
                <a:solidFill>
                  <a:srgbClr val="008000"/>
                </a:solidFill>
              </a:rPr>
              <a:t>12 </a:t>
            </a:r>
            <a:r>
              <a:rPr lang="uk-UA" b="1" dirty="0">
                <a:solidFill>
                  <a:srgbClr val="008000"/>
                </a:solidFill>
              </a:rPr>
              <a:t>держав, що стали </a:t>
            </a:r>
            <a:r>
              <a:rPr lang="uk-UA" b="1" dirty="0" smtClean="0">
                <a:solidFill>
                  <a:srgbClr val="008000"/>
                </a:solidFill>
              </a:rPr>
              <a:t>засновниками </a:t>
            </a:r>
            <a:r>
              <a:rPr lang="uk-UA" b="1" dirty="0">
                <a:solidFill>
                  <a:srgbClr val="008000"/>
                </a:solidFill>
              </a:rPr>
              <a:t>НАТО:</a:t>
            </a:r>
            <a:endParaRPr lang="ru-RU" b="1" dirty="0">
              <a:solidFill>
                <a:srgbClr val="008000"/>
              </a:solidFill>
            </a:endParaRPr>
          </a:p>
        </p:txBody>
      </p:sp>
      <p:sp>
        <p:nvSpPr>
          <p:cNvPr id="17" name="AutoShape 30" descr="Картинки по запросу флаг бельгії"/>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9" name="Рисунок 38" descr="Flag of Belgium.sv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975" y="1638470"/>
            <a:ext cx="421005" cy="367030"/>
          </a:xfrm>
          <a:prstGeom prst="rect">
            <a:avLst/>
          </a:prstGeom>
          <a:noFill/>
          <a:ln>
            <a:noFill/>
          </a:ln>
        </p:spPr>
      </p:pic>
      <p:pic>
        <p:nvPicPr>
          <p:cNvPr id="42" name="Рисунок 41" descr="Флаг Великобритании">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71450" y="2480151"/>
            <a:ext cx="741045" cy="370205"/>
          </a:xfrm>
          <a:prstGeom prst="rect">
            <a:avLst/>
          </a:prstGeom>
          <a:noFill/>
          <a:ln>
            <a:noFill/>
          </a:ln>
        </p:spPr>
      </p:pic>
      <p:pic>
        <p:nvPicPr>
          <p:cNvPr id="43" name="Рисунок 42" descr="Флаг Франции">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3967775" y="5949280"/>
            <a:ext cx="557530" cy="370205"/>
          </a:xfrm>
          <a:prstGeom prst="rect">
            <a:avLst/>
          </a:prstGeom>
          <a:noFill/>
          <a:ln>
            <a:noFill/>
          </a:ln>
        </p:spPr>
      </p:pic>
      <p:pic>
        <p:nvPicPr>
          <p:cNvPr id="44" name="Рисунок 43" descr="Флаг Дании">
            <a:hlinkClick r:id="rId7"/>
          </p:cNvPr>
          <p:cNvPicPr/>
          <p:nvPr/>
        </p:nvPicPr>
        <p:blipFill>
          <a:blip r:embed="rId8">
            <a:extLst>
              <a:ext uri="{28A0092B-C50C-407E-A947-70E740481C1C}">
                <a14:useLocalDpi xmlns:a14="http://schemas.microsoft.com/office/drawing/2010/main" val="0"/>
              </a:ext>
            </a:extLst>
          </a:blip>
          <a:srcRect/>
          <a:stretch>
            <a:fillRect/>
          </a:stretch>
        </p:blipFill>
        <p:spPr bwMode="auto">
          <a:xfrm>
            <a:off x="430530" y="3387101"/>
            <a:ext cx="481965" cy="370205"/>
          </a:xfrm>
          <a:prstGeom prst="rect">
            <a:avLst/>
          </a:prstGeom>
          <a:noFill/>
          <a:ln>
            <a:noFill/>
          </a:ln>
        </p:spPr>
      </p:pic>
      <p:pic>
        <p:nvPicPr>
          <p:cNvPr id="46" name="Рисунок 45" descr="Флаг Италии">
            <a:hlinkClick r:id="rId9"/>
          </p:cNvPr>
          <p:cNvPicPr/>
          <p:nvPr/>
        </p:nvPicPr>
        <p:blipFill>
          <a:blip r:embed="rId10">
            <a:extLst>
              <a:ext uri="{28A0092B-C50C-407E-A947-70E740481C1C}">
                <a14:useLocalDpi xmlns:a14="http://schemas.microsoft.com/office/drawing/2010/main" val="0"/>
              </a:ext>
            </a:extLst>
          </a:blip>
          <a:srcRect/>
          <a:stretch>
            <a:fillRect/>
          </a:stretch>
        </p:blipFill>
        <p:spPr bwMode="auto">
          <a:xfrm>
            <a:off x="392747" y="5949279"/>
            <a:ext cx="557530" cy="370205"/>
          </a:xfrm>
          <a:prstGeom prst="rect">
            <a:avLst/>
          </a:prstGeom>
          <a:noFill/>
          <a:ln>
            <a:noFill/>
          </a:ln>
        </p:spPr>
      </p:pic>
      <p:pic>
        <p:nvPicPr>
          <p:cNvPr id="47" name="Рисунок 46" descr="Флаг Канады">
            <a:hlinkClick r:id="rId11"/>
          </p:cNvPr>
          <p:cNvPicPr/>
          <p:nvPr/>
        </p:nvPicPr>
        <p:blipFill>
          <a:blip r:embed="rId12">
            <a:extLst>
              <a:ext uri="{28A0092B-C50C-407E-A947-70E740481C1C}">
                <a14:useLocalDpi xmlns:a14="http://schemas.microsoft.com/office/drawing/2010/main" val="0"/>
              </a:ext>
            </a:extLst>
          </a:blip>
          <a:srcRect/>
          <a:stretch>
            <a:fillRect/>
          </a:stretch>
        </p:blipFill>
        <p:spPr bwMode="auto">
          <a:xfrm>
            <a:off x="280735" y="4193046"/>
            <a:ext cx="741045" cy="370205"/>
          </a:xfrm>
          <a:prstGeom prst="rect">
            <a:avLst/>
          </a:prstGeom>
          <a:noFill/>
          <a:ln>
            <a:noFill/>
          </a:ln>
        </p:spPr>
      </p:pic>
      <p:pic>
        <p:nvPicPr>
          <p:cNvPr id="48" name="Рисунок 47" descr="Флаг Исландии">
            <a:hlinkClick r:id="rId13"/>
          </p:cNvPr>
          <p:cNvPicPr/>
          <p:nvPr/>
        </p:nvPicPr>
        <p:blipFill>
          <a:blip r:embed="rId14">
            <a:extLst>
              <a:ext uri="{28A0092B-C50C-407E-A947-70E740481C1C}">
                <a14:useLocalDpi xmlns:a14="http://schemas.microsoft.com/office/drawing/2010/main" val="0"/>
              </a:ext>
            </a:extLst>
          </a:blip>
          <a:srcRect/>
          <a:stretch>
            <a:fillRect/>
          </a:stretch>
        </p:blipFill>
        <p:spPr bwMode="auto">
          <a:xfrm>
            <a:off x="460375" y="5138593"/>
            <a:ext cx="518160" cy="370205"/>
          </a:xfrm>
          <a:prstGeom prst="rect">
            <a:avLst/>
          </a:prstGeom>
          <a:noFill/>
          <a:ln>
            <a:noFill/>
          </a:ln>
        </p:spPr>
      </p:pic>
      <p:pic>
        <p:nvPicPr>
          <p:cNvPr id="49" name="Рисунок 48" descr="Флаг Люксембурга">
            <a:hlinkClick r:id="rId15"/>
          </p:cNvPr>
          <p:cNvPicPr/>
          <p:nvPr/>
        </p:nvPicPr>
        <p:blipFill>
          <a:blip r:embed="rId16">
            <a:extLst>
              <a:ext uri="{28A0092B-C50C-407E-A947-70E740481C1C}">
                <a14:useLocalDpi xmlns:a14="http://schemas.microsoft.com/office/drawing/2010/main" val="0"/>
              </a:ext>
            </a:extLst>
          </a:blip>
          <a:srcRect/>
          <a:stretch>
            <a:fillRect/>
          </a:stretch>
        </p:blipFill>
        <p:spPr bwMode="auto">
          <a:xfrm>
            <a:off x="3888487" y="1598260"/>
            <a:ext cx="611505" cy="370205"/>
          </a:xfrm>
          <a:prstGeom prst="rect">
            <a:avLst/>
          </a:prstGeom>
          <a:noFill/>
          <a:ln>
            <a:noFill/>
          </a:ln>
        </p:spPr>
      </p:pic>
      <p:pic>
        <p:nvPicPr>
          <p:cNvPr id="50" name="Рисунок 49" descr="Флаг Нидерландов">
            <a:hlinkClick r:id="rId17"/>
          </p:cNvPr>
          <p:cNvPicPr/>
          <p:nvPr/>
        </p:nvPicPr>
        <p:blipFill>
          <a:blip r:embed="rId18">
            <a:extLst>
              <a:ext uri="{28A0092B-C50C-407E-A947-70E740481C1C}">
                <a14:useLocalDpi xmlns:a14="http://schemas.microsoft.com/office/drawing/2010/main" val="0"/>
              </a:ext>
            </a:extLst>
          </a:blip>
          <a:srcRect/>
          <a:stretch>
            <a:fillRect/>
          </a:stretch>
        </p:blipFill>
        <p:spPr bwMode="auto">
          <a:xfrm>
            <a:off x="3959991" y="2410332"/>
            <a:ext cx="557530" cy="370205"/>
          </a:xfrm>
          <a:prstGeom prst="rect">
            <a:avLst/>
          </a:prstGeom>
          <a:noFill/>
          <a:ln>
            <a:noFill/>
          </a:ln>
        </p:spPr>
      </p:pic>
      <p:pic>
        <p:nvPicPr>
          <p:cNvPr id="51" name="Рисунок 50" descr="Флаг Норвегии">
            <a:hlinkClick r:id="rId19"/>
          </p:cNvPr>
          <p:cNvPicPr/>
          <p:nvPr/>
        </p:nvPicPr>
        <p:blipFill>
          <a:blip r:embed="rId20">
            <a:extLst>
              <a:ext uri="{28A0092B-C50C-407E-A947-70E740481C1C}">
                <a14:useLocalDpi xmlns:a14="http://schemas.microsoft.com/office/drawing/2010/main" val="0"/>
              </a:ext>
            </a:extLst>
          </a:blip>
          <a:srcRect/>
          <a:stretch>
            <a:fillRect/>
          </a:stretch>
        </p:blipFill>
        <p:spPr bwMode="auto">
          <a:xfrm>
            <a:off x="3981832" y="3330296"/>
            <a:ext cx="518160" cy="370205"/>
          </a:xfrm>
          <a:prstGeom prst="rect">
            <a:avLst/>
          </a:prstGeom>
          <a:noFill/>
          <a:ln>
            <a:noFill/>
          </a:ln>
        </p:spPr>
      </p:pic>
      <p:pic>
        <p:nvPicPr>
          <p:cNvPr id="52" name="Рисунок 51" descr="Флаг Португалии">
            <a:hlinkClick r:id="rId21"/>
          </p:cNvPr>
          <p:cNvPicPr/>
          <p:nvPr/>
        </p:nvPicPr>
        <p:blipFill>
          <a:blip r:embed="rId22">
            <a:extLst>
              <a:ext uri="{28A0092B-C50C-407E-A947-70E740481C1C}">
                <a14:useLocalDpi xmlns:a14="http://schemas.microsoft.com/office/drawing/2010/main" val="0"/>
              </a:ext>
            </a:extLst>
          </a:blip>
          <a:srcRect/>
          <a:stretch>
            <a:fillRect/>
          </a:stretch>
        </p:blipFill>
        <p:spPr bwMode="auto">
          <a:xfrm>
            <a:off x="3959991" y="4250260"/>
            <a:ext cx="557530" cy="370205"/>
          </a:xfrm>
          <a:prstGeom prst="rect">
            <a:avLst/>
          </a:prstGeom>
          <a:noFill/>
          <a:ln>
            <a:noFill/>
          </a:ln>
        </p:spPr>
      </p:pic>
      <p:pic>
        <p:nvPicPr>
          <p:cNvPr id="53" name="Рисунок 52" descr="Флаг Соединённых Штатов Америки">
            <a:hlinkClick r:id="rId23"/>
          </p:cNvPr>
          <p:cNvPicPr/>
          <p:nvPr/>
        </p:nvPicPr>
        <p:blipFill>
          <a:blip r:embed="rId24">
            <a:extLst>
              <a:ext uri="{28A0092B-C50C-407E-A947-70E740481C1C}">
                <a14:useLocalDpi xmlns:a14="http://schemas.microsoft.com/office/drawing/2010/main" val="0"/>
              </a:ext>
            </a:extLst>
          </a:blip>
          <a:srcRect/>
          <a:stretch>
            <a:fillRect/>
          </a:stretch>
        </p:blipFill>
        <p:spPr bwMode="auto">
          <a:xfrm>
            <a:off x="3785894" y="5095839"/>
            <a:ext cx="705485" cy="370205"/>
          </a:xfrm>
          <a:prstGeom prst="rect">
            <a:avLst/>
          </a:prstGeom>
          <a:noFill/>
          <a:ln>
            <a:noFill/>
          </a:ln>
        </p:spPr>
      </p:pic>
    </p:spTree>
    <p:extLst>
      <p:ext uri="{BB962C8B-B14F-4D97-AF65-F5344CB8AC3E}">
        <p14:creationId xmlns:p14="http://schemas.microsoft.com/office/powerpoint/2010/main" val="3948718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196752"/>
            <a:ext cx="9036496" cy="5661248"/>
          </a:xfrm>
        </p:spPr>
        <p:txBody>
          <a:bodyPr numCol="2"/>
          <a:lstStyle/>
          <a:p>
            <a:pPr marL="0" indent="0">
              <a:lnSpc>
                <a:spcPct val="150000"/>
              </a:lnSpc>
              <a:buNone/>
            </a:pPr>
            <a:r>
              <a:rPr lang="uk-UA" sz="2400" dirty="0" smtClean="0">
                <a:solidFill>
                  <a:srgbClr val="031871"/>
                </a:solidFill>
              </a:rPr>
              <a:t>          Греція (1952)                        </a:t>
            </a:r>
          </a:p>
          <a:p>
            <a:pPr marL="0" indent="0">
              <a:lnSpc>
                <a:spcPct val="150000"/>
              </a:lnSpc>
              <a:buNone/>
            </a:pPr>
            <a:r>
              <a:rPr lang="uk-UA" sz="2400" dirty="0" smtClean="0">
                <a:solidFill>
                  <a:srgbClr val="031871"/>
                </a:solidFill>
              </a:rPr>
              <a:t>          Туреччина (</a:t>
            </a:r>
            <a:r>
              <a:rPr lang="uk-UA" sz="2400" dirty="0">
                <a:solidFill>
                  <a:srgbClr val="031871"/>
                </a:solidFill>
              </a:rPr>
              <a:t>1952</a:t>
            </a:r>
            <a:r>
              <a:rPr lang="uk-UA" sz="2400" dirty="0" smtClean="0">
                <a:solidFill>
                  <a:srgbClr val="031871"/>
                </a:solidFill>
              </a:rPr>
              <a:t>)</a:t>
            </a:r>
          </a:p>
          <a:p>
            <a:pPr marL="0" indent="0">
              <a:lnSpc>
                <a:spcPct val="150000"/>
              </a:lnSpc>
              <a:buNone/>
            </a:pPr>
            <a:r>
              <a:rPr lang="uk-UA" sz="2400" dirty="0" smtClean="0">
                <a:solidFill>
                  <a:srgbClr val="031871"/>
                </a:solidFill>
              </a:rPr>
              <a:t>          Німеччина (1955)</a:t>
            </a:r>
          </a:p>
          <a:p>
            <a:pPr marL="0" indent="0">
              <a:lnSpc>
                <a:spcPct val="150000"/>
              </a:lnSpc>
              <a:buNone/>
            </a:pPr>
            <a:r>
              <a:rPr lang="uk-UA" sz="2400" dirty="0" smtClean="0">
                <a:solidFill>
                  <a:srgbClr val="031871"/>
                </a:solidFill>
              </a:rPr>
              <a:t>          Іспанія </a:t>
            </a:r>
            <a:r>
              <a:rPr lang="uk-UA" sz="2400" dirty="0">
                <a:solidFill>
                  <a:srgbClr val="031871"/>
                </a:solidFill>
              </a:rPr>
              <a:t>(</a:t>
            </a:r>
            <a:r>
              <a:rPr lang="uk-UA" sz="2400" dirty="0" smtClean="0">
                <a:solidFill>
                  <a:srgbClr val="031871"/>
                </a:solidFill>
              </a:rPr>
              <a:t>1982)</a:t>
            </a:r>
          </a:p>
          <a:p>
            <a:pPr marL="0" indent="0">
              <a:lnSpc>
                <a:spcPct val="150000"/>
              </a:lnSpc>
              <a:buNone/>
            </a:pPr>
            <a:r>
              <a:rPr lang="uk-UA" sz="2400" dirty="0" smtClean="0">
                <a:solidFill>
                  <a:srgbClr val="031871"/>
                </a:solidFill>
              </a:rPr>
              <a:t>          Чехія (1999)</a:t>
            </a:r>
          </a:p>
          <a:p>
            <a:pPr marL="0" indent="0">
              <a:lnSpc>
                <a:spcPct val="150000"/>
              </a:lnSpc>
              <a:buNone/>
            </a:pPr>
            <a:r>
              <a:rPr lang="uk-UA" sz="2400" dirty="0" smtClean="0">
                <a:solidFill>
                  <a:srgbClr val="031871"/>
                </a:solidFill>
              </a:rPr>
              <a:t>          Угорщина </a:t>
            </a:r>
            <a:r>
              <a:rPr lang="uk-UA" sz="2400" dirty="0">
                <a:solidFill>
                  <a:srgbClr val="031871"/>
                </a:solidFill>
              </a:rPr>
              <a:t>(1999</a:t>
            </a:r>
            <a:r>
              <a:rPr lang="uk-UA" sz="2400" dirty="0" smtClean="0">
                <a:solidFill>
                  <a:srgbClr val="031871"/>
                </a:solidFill>
              </a:rPr>
              <a:t>)</a:t>
            </a:r>
            <a:endParaRPr lang="uk-UA" sz="2400" dirty="0">
              <a:solidFill>
                <a:srgbClr val="031871"/>
              </a:solidFill>
            </a:endParaRPr>
          </a:p>
          <a:p>
            <a:pPr marL="0" indent="0">
              <a:lnSpc>
                <a:spcPct val="150000"/>
              </a:lnSpc>
              <a:buNone/>
            </a:pPr>
            <a:r>
              <a:rPr lang="uk-UA" sz="2400" dirty="0" smtClean="0">
                <a:solidFill>
                  <a:srgbClr val="031871"/>
                </a:solidFill>
              </a:rPr>
              <a:t>          Польща </a:t>
            </a:r>
            <a:r>
              <a:rPr lang="uk-UA" sz="2400" dirty="0">
                <a:solidFill>
                  <a:srgbClr val="031871"/>
                </a:solidFill>
              </a:rPr>
              <a:t>(1999</a:t>
            </a:r>
            <a:r>
              <a:rPr lang="uk-UA" sz="2400" dirty="0" smtClean="0">
                <a:solidFill>
                  <a:srgbClr val="031871"/>
                </a:solidFill>
              </a:rPr>
              <a:t>)</a:t>
            </a:r>
          </a:p>
          <a:p>
            <a:pPr marL="0" indent="0">
              <a:lnSpc>
                <a:spcPct val="150000"/>
              </a:lnSpc>
              <a:buNone/>
            </a:pPr>
            <a:r>
              <a:rPr lang="uk-UA" sz="2400" dirty="0" smtClean="0">
                <a:solidFill>
                  <a:srgbClr val="031871"/>
                </a:solidFill>
              </a:rPr>
              <a:t>          Болгарія (2004)</a:t>
            </a:r>
          </a:p>
          <a:p>
            <a:pPr marL="0" indent="0">
              <a:lnSpc>
                <a:spcPct val="150000"/>
              </a:lnSpc>
              <a:buNone/>
            </a:pPr>
            <a:endParaRPr lang="uk-UA" sz="2400" dirty="0">
              <a:solidFill>
                <a:srgbClr val="031871"/>
              </a:solidFill>
            </a:endParaRPr>
          </a:p>
          <a:p>
            <a:pPr marL="0" indent="0">
              <a:lnSpc>
                <a:spcPct val="150000"/>
              </a:lnSpc>
              <a:buNone/>
            </a:pPr>
            <a:endParaRPr lang="uk-UA" sz="2400" dirty="0" smtClean="0">
              <a:solidFill>
                <a:srgbClr val="031871"/>
              </a:solidFill>
            </a:endParaRPr>
          </a:p>
          <a:p>
            <a:pPr marL="0" indent="0">
              <a:lnSpc>
                <a:spcPct val="150000"/>
              </a:lnSpc>
              <a:buNone/>
            </a:pPr>
            <a:endParaRPr lang="uk-UA" sz="2400" dirty="0">
              <a:solidFill>
                <a:srgbClr val="031871"/>
              </a:solidFill>
            </a:endParaRPr>
          </a:p>
          <a:p>
            <a:pPr marL="0" indent="0">
              <a:lnSpc>
                <a:spcPct val="150000"/>
              </a:lnSpc>
              <a:buNone/>
            </a:pPr>
            <a:endParaRPr lang="uk-UA" sz="2400" dirty="0">
              <a:solidFill>
                <a:srgbClr val="031871"/>
              </a:solidFill>
            </a:endParaRPr>
          </a:p>
          <a:p>
            <a:pPr marL="0" indent="0">
              <a:lnSpc>
                <a:spcPct val="150000"/>
              </a:lnSpc>
              <a:buNone/>
            </a:pPr>
            <a:endParaRPr lang="uk-UA" sz="2400" dirty="0" smtClean="0">
              <a:solidFill>
                <a:srgbClr val="031871"/>
              </a:solidFill>
            </a:endParaRPr>
          </a:p>
          <a:p>
            <a:pPr marL="0" indent="0">
              <a:lnSpc>
                <a:spcPct val="150000"/>
              </a:lnSpc>
              <a:buNone/>
            </a:pPr>
            <a:endParaRPr lang="uk-UA" sz="2400" dirty="0">
              <a:solidFill>
                <a:srgbClr val="031871"/>
              </a:solidFill>
            </a:endParaRPr>
          </a:p>
          <a:p>
            <a:pPr marL="0" indent="0">
              <a:lnSpc>
                <a:spcPct val="150000"/>
              </a:lnSpc>
              <a:buNone/>
            </a:pPr>
            <a:endParaRPr lang="uk-UA" sz="2400" dirty="0">
              <a:solidFill>
                <a:srgbClr val="031871"/>
              </a:solidFill>
            </a:endParaRPr>
          </a:p>
          <a:p>
            <a:pPr marL="0" indent="0">
              <a:lnSpc>
                <a:spcPct val="150000"/>
              </a:lnSpc>
              <a:buNone/>
            </a:pPr>
            <a:r>
              <a:rPr lang="uk-UA" sz="2400" dirty="0" smtClean="0">
                <a:solidFill>
                  <a:srgbClr val="031871"/>
                </a:solidFill>
              </a:rPr>
              <a:t>Естонія </a:t>
            </a:r>
            <a:r>
              <a:rPr lang="uk-UA" sz="2400" dirty="0">
                <a:solidFill>
                  <a:srgbClr val="031871"/>
                </a:solidFill>
              </a:rPr>
              <a:t>(2004)</a:t>
            </a:r>
          </a:p>
          <a:p>
            <a:pPr marL="0" indent="0">
              <a:lnSpc>
                <a:spcPct val="150000"/>
              </a:lnSpc>
              <a:buNone/>
            </a:pPr>
            <a:r>
              <a:rPr lang="uk-UA" sz="2400" dirty="0" smtClean="0">
                <a:solidFill>
                  <a:srgbClr val="031871"/>
                </a:solidFill>
              </a:rPr>
              <a:t>Латвія </a:t>
            </a:r>
            <a:r>
              <a:rPr lang="uk-UA" sz="2400" dirty="0">
                <a:solidFill>
                  <a:srgbClr val="031871"/>
                </a:solidFill>
              </a:rPr>
              <a:t>(2004)</a:t>
            </a:r>
          </a:p>
          <a:p>
            <a:pPr marL="0" indent="0">
              <a:lnSpc>
                <a:spcPct val="150000"/>
              </a:lnSpc>
              <a:buNone/>
            </a:pPr>
            <a:r>
              <a:rPr lang="uk-UA" sz="2400" dirty="0" smtClean="0">
                <a:solidFill>
                  <a:srgbClr val="031871"/>
                </a:solidFill>
              </a:rPr>
              <a:t>Литва </a:t>
            </a:r>
            <a:r>
              <a:rPr lang="uk-UA" sz="2400" dirty="0">
                <a:solidFill>
                  <a:srgbClr val="031871"/>
                </a:solidFill>
              </a:rPr>
              <a:t>(2004)</a:t>
            </a:r>
          </a:p>
          <a:p>
            <a:pPr marL="0" indent="0">
              <a:lnSpc>
                <a:spcPct val="150000"/>
              </a:lnSpc>
              <a:buNone/>
            </a:pPr>
            <a:r>
              <a:rPr lang="uk-UA" sz="2400" dirty="0" smtClean="0">
                <a:solidFill>
                  <a:srgbClr val="031871"/>
                </a:solidFill>
              </a:rPr>
              <a:t>Румунія </a:t>
            </a:r>
            <a:r>
              <a:rPr lang="uk-UA" sz="2400" dirty="0">
                <a:solidFill>
                  <a:srgbClr val="031871"/>
                </a:solidFill>
              </a:rPr>
              <a:t>(2004)</a:t>
            </a:r>
          </a:p>
          <a:p>
            <a:pPr marL="0" indent="0">
              <a:lnSpc>
                <a:spcPct val="150000"/>
              </a:lnSpc>
              <a:buNone/>
            </a:pPr>
            <a:r>
              <a:rPr lang="uk-UA" sz="2400" dirty="0" smtClean="0">
                <a:solidFill>
                  <a:srgbClr val="031871"/>
                </a:solidFill>
              </a:rPr>
              <a:t>Словаччина </a:t>
            </a:r>
            <a:r>
              <a:rPr lang="uk-UA" sz="2400" dirty="0">
                <a:solidFill>
                  <a:srgbClr val="031871"/>
                </a:solidFill>
              </a:rPr>
              <a:t>(2004)</a:t>
            </a:r>
          </a:p>
          <a:p>
            <a:pPr marL="0" indent="0">
              <a:lnSpc>
                <a:spcPct val="150000"/>
              </a:lnSpc>
              <a:buNone/>
            </a:pPr>
            <a:r>
              <a:rPr lang="uk-UA" sz="2400" dirty="0" smtClean="0">
                <a:solidFill>
                  <a:srgbClr val="031871"/>
                </a:solidFill>
              </a:rPr>
              <a:t>Словенія </a:t>
            </a:r>
            <a:r>
              <a:rPr lang="uk-UA" sz="2400" dirty="0">
                <a:solidFill>
                  <a:srgbClr val="031871"/>
                </a:solidFill>
              </a:rPr>
              <a:t>(2004)</a:t>
            </a:r>
          </a:p>
          <a:p>
            <a:pPr marL="0" indent="0">
              <a:lnSpc>
                <a:spcPct val="150000"/>
              </a:lnSpc>
              <a:buNone/>
            </a:pPr>
            <a:r>
              <a:rPr lang="uk-UA" sz="2400" dirty="0" smtClean="0">
                <a:solidFill>
                  <a:srgbClr val="031871"/>
                </a:solidFill>
              </a:rPr>
              <a:t>Албанія </a:t>
            </a:r>
            <a:r>
              <a:rPr lang="uk-UA" sz="2400" dirty="0">
                <a:solidFill>
                  <a:srgbClr val="031871"/>
                </a:solidFill>
              </a:rPr>
              <a:t>(</a:t>
            </a:r>
            <a:r>
              <a:rPr lang="uk-UA" sz="2400" dirty="0" smtClean="0">
                <a:solidFill>
                  <a:srgbClr val="031871"/>
                </a:solidFill>
              </a:rPr>
              <a:t>2009)</a:t>
            </a:r>
          </a:p>
          <a:p>
            <a:pPr marL="0" indent="0">
              <a:lnSpc>
                <a:spcPct val="150000"/>
              </a:lnSpc>
              <a:buNone/>
            </a:pPr>
            <a:r>
              <a:rPr lang="uk-UA" sz="2400" dirty="0" smtClean="0">
                <a:solidFill>
                  <a:srgbClr val="031871"/>
                </a:solidFill>
              </a:rPr>
              <a:t>Хорватія </a:t>
            </a:r>
            <a:r>
              <a:rPr lang="uk-UA" sz="2400" dirty="0">
                <a:solidFill>
                  <a:srgbClr val="031871"/>
                </a:solidFill>
              </a:rPr>
              <a:t>(2009)</a:t>
            </a:r>
          </a:p>
          <a:p>
            <a:pPr marL="0" indent="0">
              <a:lnSpc>
                <a:spcPct val="200000"/>
              </a:lnSpc>
              <a:buNone/>
            </a:pPr>
            <a:endParaRPr lang="uk-UA" sz="2000" dirty="0">
              <a:solidFill>
                <a:srgbClr val="031871"/>
              </a:solidFill>
            </a:endParaRPr>
          </a:p>
          <a:p>
            <a:pPr marL="0" indent="0">
              <a:lnSpc>
                <a:spcPct val="200000"/>
              </a:lnSpc>
              <a:buNone/>
            </a:pPr>
            <a:endParaRPr lang="uk-UA" sz="2000" dirty="0">
              <a:solidFill>
                <a:srgbClr val="031871"/>
              </a:solidFill>
            </a:endParaRPr>
          </a:p>
          <a:p>
            <a:pPr marL="0" indent="0">
              <a:lnSpc>
                <a:spcPct val="200000"/>
              </a:lnSpc>
              <a:buNone/>
            </a:pPr>
            <a:endParaRPr lang="uk-UA" sz="2000" dirty="0">
              <a:solidFill>
                <a:srgbClr val="031871"/>
              </a:solidFill>
            </a:endParaRPr>
          </a:p>
          <a:p>
            <a:pPr marL="0" indent="0">
              <a:lnSpc>
                <a:spcPct val="200000"/>
              </a:lnSpc>
              <a:buNone/>
            </a:pPr>
            <a:endParaRPr lang="uk-UA" sz="2000" dirty="0">
              <a:solidFill>
                <a:srgbClr val="031871"/>
              </a:solidFill>
            </a:endParaRPr>
          </a:p>
          <a:p>
            <a:pPr marL="0" indent="0">
              <a:lnSpc>
                <a:spcPct val="200000"/>
              </a:lnSpc>
              <a:buNone/>
            </a:pPr>
            <a:endParaRPr lang="uk-UA" sz="2000" dirty="0">
              <a:solidFill>
                <a:srgbClr val="031871"/>
              </a:solidFill>
            </a:endParaRPr>
          </a:p>
          <a:p>
            <a:pPr marL="0" indent="0">
              <a:buNone/>
            </a:pPr>
            <a:endParaRPr lang="ru-RU" sz="2000" dirty="0">
              <a:solidFill>
                <a:srgbClr val="031871"/>
              </a:solidFill>
            </a:endParaRPr>
          </a:p>
        </p:txBody>
      </p:sp>
      <p:sp>
        <p:nvSpPr>
          <p:cNvPr id="5" name="Заголовок 4"/>
          <p:cNvSpPr>
            <a:spLocks noGrp="1"/>
          </p:cNvSpPr>
          <p:nvPr>
            <p:ph type="title"/>
          </p:nvPr>
        </p:nvSpPr>
        <p:spPr>
          <a:xfrm>
            <a:off x="35232" y="-130436"/>
            <a:ext cx="9036496" cy="962118"/>
          </a:xfrm>
        </p:spPr>
        <p:txBody>
          <a:bodyPr/>
          <a:lstStyle/>
          <a:p>
            <a:pPr algn="ctr"/>
            <a:r>
              <a:rPr lang="uk-UA" sz="3100" b="1" dirty="0" smtClean="0">
                <a:solidFill>
                  <a:srgbClr val="008000"/>
                </a:solidFill>
              </a:rPr>
              <a:t>Пізніше </a:t>
            </a:r>
            <a:r>
              <a:rPr lang="uk-UA" sz="3100" b="1" dirty="0">
                <a:solidFill>
                  <a:srgbClr val="008000"/>
                </a:solidFill>
              </a:rPr>
              <a:t>до </a:t>
            </a:r>
            <a:r>
              <a:rPr lang="uk-UA" sz="3100" b="1" dirty="0" smtClean="0">
                <a:solidFill>
                  <a:srgbClr val="008000"/>
                </a:solidFill>
              </a:rPr>
              <a:t>НАТО </a:t>
            </a:r>
            <a:r>
              <a:rPr lang="uk-UA" sz="3100" b="1" dirty="0">
                <a:solidFill>
                  <a:srgbClr val="008000"/>
                </a:solidFill>
              </a:rPr>
              <a:t>приєдналися </a:t>
            </a:r>
            <a:r>
              <a:rPr lang="uk-UA" sz="3100" b="1" dirty="0" smtClean="0">
                <a:solidFill>
                  <a:srgbClr val="008000"/>
                </a:solidFill>
              </a:rPr>
              <a:t>наступні країни</a:t>
            </a:r>
            <a:r>
              <a:rPr lang="uk-UA" sz="3100" b="1" dirty="0">
                <a:solidFill>
                  <a:srgbClr val="008000"/>
                </a:solidFill>
              </a:rPr>
              <a:t>:</a:t>
            </a:r>
            <a:endParaRPr lang="ru-RU" sz="3100" b="1" dirty="0">
              <a:solidFill>
                <a:srgbClr val="008000"/>
              </a:solidFill>
            </a:endParaRPr>
          </a:p>
        </p:txBody>
      </p:sp>
      <p:pic>
        <p:nvPicPr>
          <p:cNvPr id="6" name="Рисунок 5" descr="Флаг Греции">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95536" y="1412776"/>
            <a:ext cx="557530" cy="370205"/>
          </a:xfrm>
          <a:prstGeom prst="rect">
            <a:avLst/>
          </a:prstGeom>
          <a:noFill/>
          <a:ln>
            <a:noFill/>
          </a:ln>
        </p:spPr>
      </p:pic>
      <p:pic>
        <p:nvPicPr>
          <p:cNvPr id="7" name="Рисунок 6" descr="Флаг Турции">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395536" y="1999005"/>
            <a:ext cx="557530" cy="370205"/>
          </a:xfrm>
          <a:prstGeom prst="rect">
            <a:avLst/>
          </a:prstGeom>
          <a:noFill/>
          <a:ln>
            <a:noFill/>
          </a:ln>
        </p:spPr>
      </p:pic>
      <p:pic>
        <p:nvPicPr>
          <p:cNvPr id="8" name="Рисунок 7" descr="Флаг Словении">
            <a:hlinkClick r:id="rId7"/>
          </p:cNvPr>
          <p:cNvPicPr/>
          <p:nvPr/>
        </p:nvPicPr>
        <p:blipFill>
          <a:blip r:embed="rId8">
            <a:extLst>
              <a:ext uri="{28A0092B-C50C-407E-A947-70E740481C1C}">
                <a14:useLocalDpi xmlns:a14="http://schemas.microsoft.com/office/drawing/2010/main" val="0"/>
              </a:ext>
            </a:extLst>
          </a:blip>
          <a:srcRect/>
          <a:stretch>
            <a:fillRect/>
          </a:stretch>
        </p:blipFill>
        <p:spPr bwMode="auto">
          <a:xfrm>
            <a:off x="3817640" y="4430116"/>
            <a:ext cx="741045" cy="370205"/>
          </a:xfrm>
          <a:prstGeom prst="rect">
            <a:avLst/>
          </a:prstGeom>
          <a:noFill/>
          <a:ln>
            <a:noFill/>
          </a:ln>
        </p:spPr>
      </p:pic>
      <p:pic>
        <p:nvPicPr>
          <p:cNvPr id="9" name="Рисунок 8" descr="Флаг Словакии">
            <a:hlinkClick r:id="rId9"/>
          </p:cNvPr>
          <p:cNvPicPr/>
          <p:nvPr/>
        </p:nvPicPr>
        <p:blipFill>
          <a:blip r:embed="rId10">
            <a:extLst>
              <a:ext uri="{28A0092B-C50C-407E-A947-70E740481C1C}">
                <a14:useLocalDpi xmlns:a14="http://schemas.microsoft.com/office/drawing/2010/main" val="0"/>
              </a:ext>
            </a:extLst>
          </a:blip>
          <a:srcRect/>
          <a:stretch>
            <a:fillRect/>
          </a:stretch>
        </p:blipFill>
        <p:spPr bwMode="auto">
          <a:xfrm>
            <a:off x="4035125" y="3842273"/>
            <a:ext cx="557530" cy="370205"/>
          </a:xfrm>
          <a:prstGeom prst="rect">
            <a:avLst/>
          </a:prstGeom>
          <a:noFill/>
          <a:ln>
            <a:noFill/>
          </a:ln>
        </p:spPr>
      </p:pic>
      <p:pic>
        <p:nvPicPr>
          <p:cNvPr id="10" name="Рисунок 9" descr="Флаг Румынии">
            <a:hlinkClick r:id="rId11"/>
          </p:cNvPr>
          <p:cNvPicPr/>
          <p:nvPr/>
        </p:nvPicPr>
        <p:blipFill>
          <a:blip r:embed="rId12">
            <a:extLst>
              <a:ext uri="{28A0092B-C50C-407E-A947-70E740481C1C}">
                <a14:useLocalDpi xmlns:a14="http://schemas.microsoft.com/office/drawing/2010/main" val="0"/>
              </a:ext>
            </a:extLst>
          </a:blip>
          <a:srcRect/>
          <a:stretch>
            <a:fillRect/>
          </a:stretch>
        </p:blipFill>
        <p:spPr bwMode="auto">
          <a:xfrm>
            <a:off x="3976464" y="3221851"/>
            <a:ext cx="557530" cy="370205"/>
          </a:xfrm>
          <a:prstGeom prst="rect">
            <a:avLst/>
          </a:prstGeom>
          <a:noFill/>
          <a:ln>
            <a:noFill/>
          </a:ln>
        </p:spPr>
      </p:pic>
      <p:pic>
        <p:nvPicPr>
          <p:cNvPr id="11" name="Рисунок 10" descr="Флаг Эстонии">
            <a:hlinkClick r:id="rId13"/>
          </p:cNvPr>
          <p:cNvPicPr/>
          <p:nvPr/>
        </p:nvPicPr>
        <p:blipFill>
          <a:blip r:embed="rId14">
            <a:extLst>
              <a:ext uri="{28A0092B-C50C-407E-A947-70E740481C1C}">
                <a14:useLocalDpi xmlns:a14="http://schemas.microsoft.com/office/drawing/2010/main" val="0"/>
              </a:ext>
            </a:extLst>
          </a:blip>
          <a:srcRect/>
          <a:stretch>
            <a:fillRect/>
          </a:stretch>
        </p:blipFill>
        <p:spPr bwMode="auto">
          <a:xfrm>
            <a:off x="4016710" y="1382206"/>
            <a:ext cx="575945" cy="370205"/>
          </a:xfrm>
          <a:prstGeom prst="rect">
            <a:avLst/>
          </a:prstGeom>
          <a:noFill/>
          <a:ln>
            <a:noFill/>
          </a:ln>
        </p:spPr>
      </p:pic>
      <p:pic>
        <p:nvPicPr>
          <p:cNvPr id="12" name="Рисунок 11" descr="Флаг Литвы">
            <a:hlinkClick r:id="rId15"/>
          </p:cNvPr>
          <p:cNvPicPr/>
          <p:nvPr/>
        </p:nvPicPr>
        <p:blipFill>
          <a:blip r:embed="rId16">
            <a:extLst>
              <a:ext uri="{28A0092B-C50C-407E-A947-70E740481C1C}">
                <a14:useLocalDpi xmlns:a14="http://schemas.microsoft.com/office/drawing/2010/main" val="0"/>
              </a:ext>
            </a:extLst>
          </a:blip>
          <a:srcRect/>
          <a:stretch>
            <a:fillRect/>
          </a:stretch>
        </p:blipFill>
        <p:spPr bwMode="auto">
          <a:xfrm>
            <a:off x="3916379" y="2601429"/>
            <a:ext cx="611505" cy="370205"/>
          </a:xfrm>
          <a:prstGeom prst="rect">
            <a:avLst/>
          </a:prstGeom>
          <a:noFill/>
          <a:ln>
            <a:noFill/>
          </a:ln>
        </p:spPr>
      </p:pic>
      <p:pic>
        <p:nvPicPr>
          <p:cNvPr id="13" name="Рисунок 12" descr="Флаг Латвии">
            <a:hlinkClick r:id="rId17"/>
          </p:cNvPr>
          <p:cNvPicPr/>
          <p:nvPr/>
        </p:nvPicPr>
        <p:blipFill>
          <a:blip r:embed="rId18">
            <a:extLst>
              <a:ext uri="{28A0092B-C50C-407E-A947-70E740481C1C}">
                <a14:useLocalDpi xmlns:a14="http://schemas.microsoft.com/office/drawing/2010/main" val="0"/>
              </a:ext>
            </a:extLst>
          </a:blip>
          <a:srcRect/>
          <a:stretch>
            <a:fillRect/>
          </a:stretch>
        </p:blipFill>
        <p:spPr bwMode="auto">
          <a:xfrm>
            <a:off x="3851610" y="1975559"/>
            <a:ext cx="741045" cy="370205"/>
          </a:xfrm>
          <a:prstGeom prst="rect">
            <a:avLst/>
          </a:prstGeom>
          <a:noFill/>
          <a:ln>
            <a:noFill/>
          </a:ln>
        </p:spPr>
      </p:pic>
      <p:pic>
        <p:nvPicPr>
          <p:cNvPr id="14" name="Рисунок 13" descr="Флаг Польши">
            <a:hlinkClick r:id="rId19"/>
          </p:cNvPr>
          <p:cNvPicPr/>
          <p:nvPr/>
        </p:nvPicPr>
        <p:blipFill>
          <a:blip r:embed="rId20">
            <a:extLst>
              <a:ext uri="{28A0092B-C50C-407E-A947-70E740481C1C}">
                <a14:useLocalDpi xmlns:a14="http://schemas.microsoft.com/office/drawing/2010/main" val="0"/>
              </a:ext>
            </a:extLst>
          </a:blip>
          <a:srcRect/>
          <a:stretch>
            <a:fillRect/>
          </a:stretch>
        </p:blipFill>
        <p:spPr bwMode="auto">
          <a:xfrm>
            <a:off x="359341" y="5085184"/>
            <a:ext cx="593725" cy="370205"/>
          </a:xfrm>
          <a:prstGeom prst="rect">
            <a:avLst/>
          </a:prstGeom>
          <a:noFill/>
          <a:ln>
            <a:noFill/>
          </a:ln>
        </p:spPr>
      </p:pic>
      <p:pic>
        <p:nvPicPr>
          <p:cNvPr id="15" name="Рисунок 14" descr="Флаг Чехии">
            <a:hlinkClick r:id="rId21"/>
          </p:cNvPr>
          <p:cNvPicPr/>
          <p:nvPr/>
        </p:nvPicPr>
        <p:blipFill>
          <a:blip r:embed="rId22">
            <a:extLst>
              <a:ext uri="{28A0092B-C50C-407E-A947-70E740481C1C}">
                <a14:useLocalDpi xmlns:a14="http://schemas.microsoft.com/office/drawing/2010/main" val="0"/>
              </a:ext>
            </a:extLst>
          </a:blip>
          <a:srcRect/>
          <a:stretch>
            <a:fillRect/>
          </a:stretch>
        </p:blipFill>
        <p:spPr bwMode="auto">
          <a:xfrm>
            <a:off x="395536" y="3839287"/>
            <a:ext cx="557530" cy="370205"/>
          </a:xfrm>
          <a:prstGeom prst="rect">
            <a:avLst/>
          </a:prstGeom>
          <a:noFill/>
          <a:ln>
            <a:noFill/>
          </a:ln>
        </p:spPr>
      </p:pic>
      <p:pic>
        <p:nvPicPr>
          <p:cNvPr id="16" name="Рисунок 15" descr="Флаг Германии">
            <a:hlinkClick r:id="rId23"/>
          </p:cNvPr>
          <p:cNvPicPr/>
          <p:nvPr/>
        </p:nvPicPr>
        <p:blipFill>
          <a:blip r:embed="rId24">
            <a:extLst>
              <a:ext uri="{28A0092B-C50C-407E-A947-70E740481C1C}">
                <a14:useLocalDpi xmlns:a14="http://schemas.microsoft.com/office/drawing/2010/main" val="0"/>
              </a:ext>
            </a:extLst>
          </a:blip>
          <a:srcRect/>
          <a:stretch>
            <a:fillRect/>
          </a:stretch>
        </p:blipFill>
        <p:spPr bwMode="auto">
          <a:xfrm>
            <a:off x="341561" y="2601429"/>
            <a:ext cx="611505" cy="370205"/>
          </a:xfrm>
          <a:prstGeom prst="rect">
            <a:avLst/>
          </a:prstGeom>
          <a:noFill/>
          <a:ln>
            <a:noFill/>
          </a:ln>
        </p:spPr>
      </p:pic>
      <p:pic>
        <p:nvPicPr>
          <p:cNvPr id="17" name="Рисунок 16" descr="Флаг Испании">
            <a:hlinkClick r:id="rId25"/>
          </p:cNvPr>
          <p:cNvPicPr/>
          <p:nvPr/>
        </p:nvPicPr>
        <p:blipFill>
          <a:blip r:embed="rId26">
            <a:extLst>
              <a:ext uri="{28A0092B-C50C-407E-A947-70E740481C1C}">
                <a14:useLocalDpi xmlns:a14="http://schemas.microsoft.com/office/drawing/2010/main" val="0"/>
              </a:ext>
            </a:extLst>
          </a:blip>
          <a:srcRect/>
          <a:stretch>
            <a:fillRect/>
          </a:stretch>
        </p:blipFill>
        <p:spPr bwMode="auto">
          <a:xfrm>
            <a:off x="395536" y="3204773"/>
            <a:ext cx="557530" cy="370205"/>
          </a:xfrm>
          <a:prstGeom prst="rect">
            <a:avLst/>
          </a:prstGeom>
          <a:noFill/>
          <a:ln>
            <a:noFill/>
          </a:ln>
        </p:spPr>
      </p:pic>
      <p:pic>
        <p:nvPicPr>
          <p:cNvPr id="18" name="Рисунок 17" descr="Флаг Венгрии">
            <a:hlinkClick r:id="rId27"/>
          </p:cNvPr>
          <p:cNvPicPr/>
          <p:nvPr/>
        </p:nvPicPr>
        <p:blipFill>
          <a:blip r:embed="rId28">
            <a:extLst>
              <a:ext uri="{28A0092B-C50C-407E-A947-70E740481C1C}">
                <a14:useLocalDpi xmlns:a14="http://schemas.microsoft.com/office/drawing/2010/main" val="0"/>
              </a:ext>
            </a:extLst>
          </a:blip>
          <a:srcRect/>
          <a:stretch>
            <a:fillRect/>
          </a:stretch>
        </p:blipFill>
        <p:spPr bwMode="auto">
          <a:xfrm>
            <a:off x="207407" y="4430116"/>
            <a:ext cx="741045" cy="370205"/>
          </a:xfrm>
          <a:prstGeom prst="rect">
            <a:avLst/>
          </a:prstGeom>
          <a:noFill/>
          <a:ln>
            <a:noFill/>
          </a:ln>
        </p:spPr>
      </p:pic>
      <p:pic>
        <p:nvPicPr>
          <p:cNvPr id="19" name="Рисунок 18" descr="Флаг Болгарии">
            <a:hlinkClick r:id="rId29"/>
          </p:cNvPr>
          <p:cNvPicPr/>
          <p:nvPr/>
        </p:nvPicPr>
        <p:blipFill>
          <a:blip r:embed="rId30">
            <a:extLst>
              <a:ext uri="{28A0092B-C50C-407E-A947-70E740481C1C}">
                <a14:useLocalDpi xmlns:a14="http://schemas.microsoft.com/office/drawing/2010/main" val="0"/>
              </a:ext>
            </a:extLst>
          </a:blip>
          <a:srcRect/>
          <a:stretch>
            <a:fillRect/>
          </a:stretch>
        </p:blipFill>
        <p:spPr bwMode="auto">
          <a:xfrm>
            <a:off x="317492" y="5655459"/>
            <a:ext cx="611505" cy="370205"/>
          </a:xfrm>
          <a:prstGeom prst="rect">
            <a:avLst/>
          </a:prstGeom>
          <a:noFill/>
          <a:ln>
            <a:noFill/>
          </a:ln>
        </p:spPr>
      </p:pic>
      <p:pic>
        <p:nvPicPr>
          <p:cNvPr id="20" name="Рисунок 19" descr="http://www.votpusk.ru/country/cfb/alb.gif"/>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4002935" y="5057802"/>
            <a:ext cx="550545" cy="367030"/>
          </a:xfrm>
          <a:prstGeom prst="rect">
            <a:avLst/>
          </a:prstGeom>
          <a:noFill/>
          <a:ln>
            <a:noFill/>
          </a:ln>
        </p:spPr>
      </p:pic>
      <p:pic>
        <p:nvPicPr>
          <p:cNvPr id="22" name="Рисунок 21" descr="Flag of Croatia.svg"/>
          <p:cNvPicPr/>
          <p:nvPr/>
        </p:nvPicPr>
        <p:blipFill>
          <a:blip r:embed="rId32">
            <a:extLst>
              <a:ext uri="{28A0092B-C50C-407E-A947-70E740481C1C}">
                <a14:useLocalDpi xmlns:a14="http://schemas.microsoft.com/office/drawing/2010/main" val="0"/>
              </a:ext>
            </a:extLst>
          </a:blip>
          <a:srcRect/>
          <a:stretch>
            <a:fillRect/>
          </a:stretch>
        </p:blipFill>
        <p:spPr bwMode="auto">
          <a:xfrm>
            <a:off x="3850024" y="5753912"/>
            <a:ext cx="676275" cy="341630"/>
          </a:xfrm>
          <a:prstGeom prst="rect">
            <a:avLst/>
          </a:prstGeom>
          <a:noFill/>
          <a:ln>
            <a:noFill/>
          </a:ln>
        </p:spPr>
      </p:pic>
    </p:spTree>
    <p:extLst>
      <p:ext uri="{BB962C8B-B14F-4D97-AF65-F5344CB8AC3E}">
        <p14:creationId xmlns:p14="http://schemas.microsoft.com/office/powerpoint/2010/main" val="1618568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4504" y="0"/>
            <a:ext cx="7315200" cy="715962"/>
          </a:xfrm>
        </p:spPr>
        <p:txBody>
          <a:bodyPr/>
          <a:lstStyle/>
          <a:p>
            <a:pPr algn="ctr"/>
            <a:r>
              <a:rPr lang="uk-UA" sz="4800" b="1" dirty="0">
                <a:solidFill>
                  <a:srgbClr val="031871"/>
                </a:solidFill>
              </a:rPr>
              <a:t>РОЗШИРЕННЯ НАТО</a:t>
            </a:r>
            <a:endParaRPr lang="ru-RU" sz="4800" dirty="0">
              <a:solidFill>
                <a:srgbClr val="031871"/>
              </a:solidFill>
            </a:endParaRPr>
          </a:p>
        </p:txBody>
      </p:sp>
      <p:sp>
        <p:nvSpPr>
          <p:cNvPr id="3" name="Объект 2"/>
          <p:cNvSpPr>
            <a:spLocks noGrp="1"/>
          </p:cNvSpPr>
          <p:nvPr>
            <p:ph idx="1"/>
          </p:nvPr>
        </p:nvSpPr>
        <p:spPr>
          <a:xfrm>
            <a:off x="107504" y="4221088"/>
            <a:ext cx="8784976" cy="2636911"/>
          </a:xfrm>
        </p:spPr>
        <p:txBody>
          <a:bodyPr/>
          <a:lstStyle/>
          <a:p>
            <a:pPr marL="0" indent="0" algn="ctr">
              <a:spcBef>
                <a:spcPts val="0"/>
              </a:spcBef>
              <a:buNone/>
            </a:pPr>
            <a:r>
              <a:rPr lang="uk-UA" dirty="0">
                <a:solidFill>
                  <a:srgbClr val="008000"/>
                </a:solidFill>
              </a:rPr>
              <a:t>Членом НАТО може стати </a:t>
            </a:r>
            <a:endParaRPr lang="uk-UA" dirty="0" smtClean="0">
              <a:solidFill>
                <a:srgbClr val="008000"/>
              </a:solidFill>
            </a:endParaRPr>
          </a:p>
          <a:p>
            <a:pPr marL="0" indent="0" algn="ctr">
              <a:spcBef>
                <a:spcPts val="0"/>
              </a:spcBef>
              <a:buNone/>
            </a:pPr>
            <a:r>
              <a:rPr lang="uk-UA" dirty="0" smtClean="0">
                <a:solidFill>
                  <a:srgbClr val="008000"/>
                </a:solidFill>
              </a:rPr>
              <a:t>«</a:t>
            </a:r>
            <a:r>
              <a:rPr lang="uk-UA" dirty="0">
                <a:solidFill>
                  <a:srgbClr val="008000"/>
                </a:solidFill>
              </a:rPr>
              <a:t>будь-яка країна Європи, яка в змозі виконувати та розвивати принципи цього Договору й робити внесок у підтримання безпеки Північноатлантичного регіону»</a:t>
            </a:r>
            <a:r>
              <a:rPr lang="uk-UA" dirty="0">
                <a:solidFill>
                  <a:srgbClr val="031871"/>
                </a:solidFill>
              </a:rPr>
              <a:t>.</a:t>
            </a:r>
            <a:endParaRPr lang="ru-RU" dirty="0">
              <a:solidFill>
                <a:srgbClr val="031871"/>
              </a:solidFill>
            </a:endParaRP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976799"/>
            <a:ext cx="7488832" cy="3235061"/>
          </a:xfrm>
          <a:prstGeom prst="rect">
            <a:avLst/>
          </a:prstGeom>
          <a:ln>
            <a:noFill/>
          </a:ln>
          <a:effectLst>
            <a:softEdge rad="112500"/>
          </a:effectLst>
        </p:spPr>
      </p:pic>
    </p:spTree>
    <p:extLst>
      <p:ext uri="{BB962C8B-B14F-4D97-AF65-F5344CB8AC3E}">
        <p14:creationId xmlns:p14="http://schemas.microsoft.com/office/powerpoint/2010/main" val="10277796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6713"/>
            <a:ext cx="7315200" cy="715962"/>
          </a:xfrm>
        </p:spPr>
        <p:txBody>
          <a:bodyPr/>
          <a:lstStyle/>
          <a:p>
            <a:pPr algn="ctr"/>
            <a:r>
              <a:rPr lang="ru-RU" sz="3600" b="1" cap="all" dirty="0" smtClean="0">
                <a:solidFill>
                  <a:srgbClr val="008000"/>
                </a:solidFill>
              </a:rPr>
              <a:t>РОБОЧІ   СТРУКТУРИ</a:t>
            </a:r>
            <a:r>
              <a:rPr lang="ru-RU" sz="3600" b="1" dirty="0" smtClean="0">
                <a:solidFill>
                  <a:srgbClr val="008000"/>
                </a:solidFill>
              </a:rPr>
              <a:t>   НАТО:</a:t>
            </a:r>
            <a:endParaRPr lang="ru-RU" sz="3600" dirty="0">
              <a:solidFill>
                <a:srgbClr val="008000"/>
              </a:solidFill>
            </a:endParaRPr>
          </a:p>
        </p:txBody>
      </p:sp>
      <p:sp>
        <p:nvSpPr>
          <p:cNvPr id="3" name="Объект 2"/>
          <p:cNvSpPr>
            <a:spLocks noGrp="1"/>
          </p:cNvSpPr>
          <p:nvPr>
            <p:ph idx="1"/>
          </p:nvPr>
        </p:nvSpPr>
        <p:spPr>
          <a:xfrm>
            <a:off x="0" y="1124744"/>
            <a:ext cx="9036496" cy="5616624"/>
          </a:xfrm>
        </p:spPr>
        <p:txBody>
          <a:bodyPr/>
          <a:lstStyle/>
          <a:p>
            <a:pPr marL="0" indent="0" algn="ctr">
              <a:buNone/>
            </a:pPr>
            <a:r>
              <a:rPr lang="ru-RU" sz="2800" b="1" dirty="0">
                <a:solidFill>
                  <a:srgbClr val="008000"/>
                </a:solidFill>
              </a:rPr>
              <a:t>ДЕЛЕГАЦІЇ КРАЇН-ЧЛЕНІВ НАТО</a:t>
            </a:r>
          </a:p>
          <a:p>
            <a:pPr marL="0" indent="0">
              <a:buNone/>
            </a:pPr>
            <a:r>
              <a:rPr lang="uk-UA" sz="2100" dirty="0">
                <a:solidFill>
                  <a:srgbClr val="031871"/>
                </a:solidFill>
              </a:rPr>
              <a:t>Кожна країна-член має </a:t>
            </a:r>
            <a:r>
              <a:rPr lang="uk-UA" sz="2100" b="1" dirty="0">
                <a:solidFill>
                  <a:srgbClr val="031871"/>
                </a:solidFill>
              </a:rPr>
              <a:t>постійне </a:t>
            </a:r>
            <a:r>
              <a:rPr lang="uk-UA" sz="2100" b="1" dirty="0" smtClean="0">
                <a:solidFill>
                  <a:srgbClr val="031871"/>
                </a:solidFill>
              </a:rPr>
              <a:t>представництво </a:t>
            </a:r>
            <a:r>
              <a:rPr lang="uk-UA" sz="2100" dirty="0" smtClean="0">
                <a:solidFill>
                  <a:srgbClr val="031871"/>
                </a:solidFill>
              </a:rPr>
              <a:t>у </a:t>
            </a:r>
            <a:r>
              <a:rPr lang="uk-UA" sz="2100" dirty="0">
                <a:solidFill>
                  <a:srgbClr val="031871"/>
                </a:solidFill>
              </a:rPr>
              <a:t>політичній штаб-квартирі НАТО в Брюсселі. Кожну з делегацій очолює Постійний представник в ранзі посла, який представляє уряд своєї країни у процесі проведення консультацій та ухвалення рішень в Альянсі.</a:t>
            </a:r>
            <a:endParaRPr lang="ru-RU" sz="2100" dirty="0">
              <a:solidFill>
                <a:srgbClr val="031871"/>
              </a:solidFill>
            </a:endParaRPr>
          </a:p>
          <a:p>
            <a:pPr marL="0" indent="0" algn="ctr">
              <a:buNone/>
            </a:pPr>
            <a:r>
              <a:rPr lang="uk-UA" dirty="0">
                <a:solidFill>
                  <a:srgbClr val="031871"/>
                </a:solidFill>
              </a:rPr>
              <a:t> </a:t>
            </a:r>
            <a:r>
              <a:rPr lang="uk-UA" sz="2800" b="1" dirty="0" smtClean="0">
                <a:solidFill>
                  <a:srgbClr val="008000"/>
                </a:solidFill>
              </a:rPr>
              <a:t>ПІВНІЧНОАТЛАНТИЧНА РАДА (ПАР)</a:t>
            </a:r>
            <a:r>
              <a:rPr lang="uk-UA" sz="2800" dirty="0">
                <a:solidFill>
                  <a:srgbClr val="008000"/>
                </a:solidFill>
              </a:rPr>
              <a:t> </a:t>
            </a:r>
            <a:endParaRPr lang="uk-UA" sz="2800" dirty="0" smtClean="0">
              <a:solidFill>
                <a:srgbClr val="008000"/>
              </a:solidFill>
            </a:endParaRPr>
          </a:p>
          <a:p>
            <a:pPr marL="0" indent="0">
              <a:buNone/>
            </a:pPr>
            <a:r>
              <a:rPr lang="uk-UA" sz="2100" dirty="0" smtClean="0">
                <a:solidFill>
                  <a:srgbClr val="031871"/>
                </a:solidFill>
              </a:rPr>
              <a:t>– це </a:t>
            </a:r>
            <a:r>
              <a:rPr lang="uk-UA" sz="2100" dirty="0">
                <a:solidFill>
                  <a:srgbClr val="031871"/>
                </a:solidFill>
              </a:rPr>
              <a:t>найвищий політичний орган, що ухвалює рішення в НАТО. </a:t>
            </a:r>
            <a:endParaRPr lang="uk-UA" sz="2100" dirty="0" smtClean="0">
              <a:solidFill>
                <a:srgbClr val="031871"/>
              </a:solidFill>
            </a:endParaRPr>
          </a:p>
          <a:p>
            <a:pPr marL="0" indent="0">
              <a:buNone/>
            </a:pPr>
            <a:r>
              <a:rPr lang="uk-UA" sz="2100" dirty="0" smtClean="0">
                <a:solidFill>
                  <a:srgbClr val="031871"/>
                </a:solidFill>
              </a:rPr>
              <a:t>Кожна </a:t>
            </a:r>
            <a:r>
              <a:rPr lang="uk-UA" sz="2100" dirty="0">
                <a:solidFill>
                  <a:srgbClr val="031871"/>
                </a:solidFill>
              </a:rPr>
              <a:t>країна-член має свого представника у складі ПАР. Засідання ПАР на різних рівнях відбуваються принаймні раз на тиждень або за необхідністю. На чолі ПАР стоїть </a:t>
            </a:r>
            <a:r>
              <a:rPr lang="uk-UA" sz="2100" b="1" dirty="0">
                <a:solidFill>
                  <a:srgbClr val="031871"/>
                </a:solidFill>
              </a:rPr>
              <a:t>Генеральний </a:t>
            </a:r>
            <a:r>
              <a:rPr lang="uk-UA" sz="2100" b="1" dirty="0" smtClean="0">
                <a:solidFill>
                  <a:srgbClr val="031871"/>
                </a:solidFill>
              </a:rPr>
              <a:t>секретар</a:t>
            </a:r>
            <a:r>
              <a:rPr lang="uk-UA" sz="2100" dirty="0" smtClean="0">
                <a:solidFill>
                  <a:srgbClr val="031871"/>
                </a:solidFill>
              </a:rPr>
              <a:t>.</a:t>
            </a:r>
          </a:p>
          <a:p>
            <a:pPr marL="0" indent="0" algn="ctr">
              <a:buNone/>
            </a:pPr>
            <a:r>
              <a:rPr lang="uk-UA" sz="2000" dirty="0" smtClean="0">
                <a:solidFill>
                  <a:srgbClr val="031871"/>
                </a:solidFill>
              </a:rPr>
              <a:t> </a:t>
            </a:r>
            <a:r>
              <a:rPr lang="ru-RU" sz="2800" b="1" dirty="0" smtClean="0">
                <a:solidFill>
                  <a:srgbClr val="008000"/>
                </a:solidFill>
              </a:rPr>
              <a:t>ГРУПА </a:t>
            </a:r>
            <a:r>
              <a:rPr lang="ru-RU" sz="2800" b="1" dirty="0">
                <a:solidFill>
                  <a:srgbClr val="008000"/>
                </a:solidFill>
              </a:rPr>
              <a:t>ЯДЕРНОГО ПЛАНУВАННЯ</a:t>
            </a:r>
          </a:p>
          <a:p>
            <a:pPr marL="0" indent="0">
              <a:buNone/>
            </a:pPr>
            <a:r>
              <a:rPr lang="uk-UA" sz="2100" dirty="0" smtClean="0">
                <a:solidFill>
                  <a:srgbClr val="031871"/>
                </a:solidFill>
              </a:rPr>
              <a:t>має ті ж повноваження, що і ПАР, в тому, що стосується </a:t>
            </a:r>
          </a:p>
          <a:p>
            <a:pPr marL="0" indent="0">
              <a:buNone/>
            </a:pPr>
            <a:r>
              <a:rPr lang="uk-UA" sz="2100" dirty="0" smtClean="0">
                <a:solidFill>
                  <a:srgbClr val="031871"/>
                </a:solidFill>
              </a:rPr>
              <a:t>ядерних питань.</a:t>
            </a:r>
            <a:endParaRPr lang="ru-RU" sz="2100" dirty="0" smtClean="0">
              <a:solidFill>
                <a:srgbClr val="031871"/>
              </a:solidFill>
            </a:endParaRPr>
          </a:p>
          <a:p>
            <a:pPr marL="0" indent="0">
              <a:buNone/>
            </a:pPr>
            <a:endParaRPr lang="ru-RU" sz="2100" dirty="0" smtClean="0">
              <a:solidFill>
                <a:srgbClr val="031871"/>
              </a:solidFill>
            </a:endParaRPr>
          </a:p>
          <a:p>
            <a:pPr marL="0" indent="0">
              <a:buNone/>
            </a:pPr>
            <a:endParaRPr lang="ru-RU" dirty="0">
              <a:solidFill>
                <a:srgbClr val="031871"/>
              </a:solidFill>
            </a:endParaRPr>
          </a:p>
        </p:txBody>
      </p:sp>
    </p:spTree>
    <p:extLst>
      <p:ext uri="{BB962C8B-B14F-4D97-AF65-F5344CB8AC3E}">
        <p14:creationId xmlns:p14="http://schemas.microsoft.com/office/powerpoint/2010/main" val="457893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917548"/>
            <a:ext cx="8928992" cy="5823820"/>
          </a:xfrm>
        </p:spPr>
        <p:txBody>
          <a:bodyPr/>
          <a:lstStyle/>
          <a:p>
            <a:pPr marL="0" indent="0">
              <a:buNone/>
            </a:pPr>
            <a:r>
              <a:rPr lang="ru-RU" sz="2800" b="1" dirty="0" smtClean="0">
                <a:solidFill>
                  <a:srgbClr val="008000"/>
                </a:solidFill>
              </a:rPr>
              <a:t>ВІЙСЬКОВА </a:t>
            </a:r>
            <a:r>
              <a:rPr lang="ru-RU" sz="2800" b="1" dirty="0">
                <a:solidFill>
                  <a:srgbClr val="008000"/>
                </a:solidFill>
              </a:rPr>
              <a:t>ОРГАНІЗАЦІЯ ТА </a:t>
            </a:r>
            <a:r>
              <a:rPr lang="ru-RU" sz="2800" b="1" dirty="0" smtClean="0">
                <a:solidFill>
                  <a:srgbClr val="008000"/>
                </a:solidFill>
              </a:rPr>
              <a:t>СТРУКТУРА</a:t>
            </a:r>
          </a:p>
          <a:p>
            <a:pPr marL="0" indent="0">
              <a:buNone/>
            </a:pPr>
            <a:r>
              <a:rPr lang="uk-UA" sz="2400" b="1" dirty="0" smtClean="0">
                <a:solidFill>
                  <a:srgbClr val="008000"/>
                </a:solidFill>
              </a:rPr>
              <a:t> - Військовий комітет</a:t>
            </a:r>
            <a:endParaRPr lang="uk-UA" sz="2400" dirty="0" smtClean="0">
              <a:solidFill>
                <a:srgbClr val="008000"/>
              </a:solidFill>
            </a:endParaRPr>
          </a:p>
          <a:p>
            <a:pPr marL="0" indent="0">
              <a:buNone/>
            </a:pPr>
            <a:r>
              <a:rPr lang="uk-UA" sz="2400" b="1" dirty="0" smtClean="0">
                <a:solidFill>
                  <a:srgbClr val="008000"/>
                </a:solidFill>
              </a:rPr>
              <a:t> - Міжнародний </a:t>
            </a:r>
            <a:r>
              <a:rPr lang="uk-UA" sz="2400" b="1" dirty="0">
                <a:solidFill>
                  <a:srgbClr val="008000"/>
                </a:solidFill>
              </a:rPr>
              <a:t>військовий штаб</a:t>
            </a:r>
            <a:endParaRPr lang="uk-UA" sz="2400" b="1" dirty="0" smtClean="0">
              <a:solidFill>
                <a:srgbClr val="008000"/>
              </a:solidFill>
            </a:endParaRPr>
          </a:p>
          <a:p>
            <a:pPr marL="0" indent="0">
              <a:buNone/>
            </a:pPr>
            <a:r>
              <a:rPr lang="uk-UA" sz="2400" b="1" dirty="0" smtClean="0">
                <a:solidFill>
                  <a:srgbClr val="008000"/>
                </a:solidFill>
              </a:rPr>
              <a:t> - Командування об'єднаними збройними силами</a:t>
            </a:r>
            <a:r>
              <a:rPr lang="uk-UA" sz="2400" b="1" dirty="0">
                <a:solidFill>
                  <a:srgbClr val="008000"/>
                </a:solidFill>
              </a:rPr>
              <a:t> </a:t>
            </a:r>
            <a:r>
              <a:rPr lang="uk-UA" sz="2400" b="1" dirty="0" smtClean="0">
                <a:solidFill>
                  <a:srgbClr val="008000"/>
                </a:solidFill>
              </a:rPr>
              <a:t>НАТО</a:t>
            </a:r>
          </a:p>
          <a:p>
            <a:pPr marL="0" indent="0">
              <a:buNone/>
            </a:pPr>
            <a:endParaRPr lang="uk-UA" sz="2400" b="1" dirty="0">
              <a:solidFill>
                <a:srgbClr val="031871"/>
              </a:solidFill>
            </a:endParaRPr>
          </a:p>
          <a:p>
            <a:pPr marL="0" indent="0">
              <a:buNone/>
            </a:pPr>
            <a:endParaRPr lang="uk-UA" sz="2400" b="1" dirty="0" smtClean="0">
              <a:solidFill>
                <a:srgbClr val="031871"/>
              </a:solidFill>
            </a:endParaRPr>
          </a:p>
          <a:p>
            <a:pPr marL="0" indent="0">
              <a:buNone/>
            </a:pPr>
            <a:endParaRPr lang="uk-UA" sz="2400" b="1" dirty="0">
              <a:solidFill>
                <a:srgbClr val="031871"/>
              </a:solidFill>
            </a:endParaRPr>
          </a:p>
          <a:p>
            <a:pPr marL="0" indent="0">
              <a:buNone/>
            </a:pPr>
            <a:r>
              <a:rPr lang="uk-UA" sz="2400" b="1" dirty="0" smtClean="0">
                <a:solidFill>
                  <a:srgbClr val="031871"/>
                </a:solidFill>
              </a:rPr>
              <a:t> </a:t>
            </a:r>
            <a:endParaRPr lang="uk-UA" sz="2400" dirty="0" smtClean="0">
              <a:solidFill>
                <a:srgbClr val="031871"/>
              </a:solidFill>
            </a:endParaRPr>
          </a:p>
          <a:p>
            <a:pPr marL="0" indent="0">
              <a:buNone/>
            </a:pPr>
            <a:r>
              <a:rPr lang="uk-UA" sz="2400" dirty="0" smtClean="0">
                <a:solidFill>
                  <a:srgbClr val="031871"/>
                </a:solidFill>
              </a:rPr>
              <a:t>Власні </a:t>
            </a:r>
            <a:r>
              <a:rPr lang="uk-UA" sz="2400" dirty="0">
                <a:solidFill>
                  <a:srgbClr val="031871"/>
                </a:solidFill>
              </a:rPr>
              <a:t>збройні сили НАТО дуже незначні за чисельністю. Коли ПАР видає мандат на проведення операції, необхідний військовий контингент формується на основі добровільних внесків держав Альянсу. Після завершення місії ці підрозділи повертаються під національне командування.</a:t>
            </a:r>
            <a:endParaRPr lang="ru-RU" sz="2400" dirty="0">
              <a:solidFill>
                <a:srgbClr val="031871"/>
              </a:solidFill>
            </a:endParaRPr>
          </a:p>
          <a:p>
            <a:pPr marL="0" indent="0">
              <a:buNone/>
            </a:pPr>
            <a:endParaRPr lang="ru-RU" dirty="0">
              <a:solidFill>
                <a:srgbClr val="031871"/>
              </a:solidFill>
            </a:endParaRPr>
          </a:p>
        </p:txBody>
      </p:sp>
      <p:pic>
        <p:nvPicPr>
          <p:cNvPr id="5" name="Picture 2" descr="http://www.runway09.de/images/E_3A%20Laend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3037370"/>
            <a:ext cx="2916832"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93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7315200" cy="504056"/>
          </a:xfrm>
        </p:spPr>
        <p:txBody>
          <a:bodyPr/>
          <a:lstStyle/>
          <a:p>
            <a:pPr algn="ctr"/>
            <a:r>
              <a:rPr b="1" dirty="0" lang="ru-RU" sz="3200">
                <a:solidFill>
                  <a:srgbClr val="031871"/>
                </a:solidFill>
              </a:rPr>
              <a:t>ГЕНЕРАЛЬНИЙ СЕКРЕТАР</a:t>
            </a:r>
          </a:p>
        </p:txBody>
      </p:sp>
      <p:sp>
        <p:nvSpPr>
          <p:cNvPr id="3" name="Объект 2"/>
          <p:cNvSpPr>
            <a:spLocks noGrp="1"/>
          </p:cNvSpPr>
          <p:nvPr>
            <p:ph idx="1"/>
          </p:nvPr>
        </p:nvSpPr>
        <p:spPr>
          <a:xfrm>
            <a:off x="3923928" y="1268760"/>
            <a:ext cx="5088631" cy="4968551"/>
          </a:xfrm>
        </p:spPr>
        <p:txBody>
          <a:bodyPr/>
          <a:lstStyle/>
          <a:p>
            <a:pPr algn="ctr" indent="0" marL="0">
              <a:buNone/>
            </a:pPr>
            <a:r>
              <a:rPr b="1" dirty="0" lang="uk-UA">
                <a:solidFill>
                  <a:srgbClr val="008000"/>
                </a:solidFill>
              </a:rPr>
              <a:t>Генеральний </a:t>
            </a:r>
            <a:r>
              <a:rPr b="1" dirty="0" lang="uk-UA" smtClean="0">
                <a:solidFill>
                  <a:srgbClr val="008000"/>
                </a:solidFill>
              </a:rPr>
              <a:t>секретар </a:t>
            </a:r>
          </a:p>
          <a:p>
            <a:pPr algn="ctr" indent="0" marL="0">
              <a:buNone/>
            </a:pPr>
            <a:r>
              <a:rPr dirty="0" lang="uk-UA" smtClean="0">
                <a:solidFill>
                  <a:srgbClr val="008000"/>
                </a:solidFill>
              </a:rPr>
              <a:t>є </a:t>
            </a:r>
            <a:r>
              <a:rPr dirty="0" lang="uk-UA">
                <a:solidFill>
                  <a:srgbClr val="008000"/>
                </a:solidFill>
              </a:rPr>
              <a:t>вищим міжнародним цивільним посадовцем Альянсу.</a:t>
            </a:r>
            <a:r>
              <a:rPr dirty="0" lang="uk-UA">
                <a:solidFill>
                  <a:srgbClr val="031871"/>
                </a:solidFill>
              </a:rPr>
              <a:t> Він скеровує процес консультацій та ухвалення рішень у Північноатлантичному альянсі та забезпечує їх реал</a:t>
            </a:r>
            <a:r>
              <a:rPr dirty="0" lang="uk-UA" sz="2800">
                <a:solidFill>
                  <a:srgbClr val="031871"/>
                </a:solidFill>
              </a:rPr>
              <a:t>ізацію. </a:t>
            </a:r>
            <a:endParaRPr dirty="0" lang="ru-RU" sz="2800">
              <a:solidFill>
                <a:srgbClr val="031871"/>
              </a:solidFill>
            </a:endParaRPr>
          </a:p>
          <a:p>
            <a:endParaRPr dirty="0" lang="ru-RU"/>
          </a:p>
        </p:txBody>
      </p:sp>
      <p:pic>
        <p:nvPicPr>
          <p:cNvPr descr="http://icdn.lenta.ru/images/2015/02/07/17/20150207173948959/pic_ad1d0049b11cd6165d283e4aa91df4fc.jpg" id="3076" name="Picture 4"/>
          <p:cNvPicPr>
            <a:picLocks noChangeArrowheads="1" noChangeAspect="1"/>
          </p:cNvPicPr>
          <p:nvPr/>
        </p:nvPicPr>
        <p:blipFill rotWithShape="1">
          <a:blip r:embed="rId3">
            <a:extLst>
              <a:ext uri="{28A0092B-C50C-407E-A947-70E740481C1C}">
                <a14:useLocalDpi xmlns:a14="http://schemas.microsoft.com/office/drawing/2010/main" val="0"/>
              </a:ext>
            </a:extLst>
          </a:blip>
          <a:srcRect r="173"/>
          <a:stretch/>
        </p:blipFill>
        <p:spPr bwMode="auto">
          <a:xfrm>
            <a:off x="125760" y="1264441"/>
            <a:ext cx="3923928" cy="4411842"/>
          </a:xfrm>
          <a:prstGeom prst="rect">
            <a:avLst/>
          </a:prstGeom>
          <a:noFill/>
          <a:extLst>
            <a:ext uri="{909E8E84-426E-40DD-AFC4-6F175D3DCCD1}">
              <a14:hiddenFill xmlns:a14="http://schemas.microsoft.com/office/drawing/2010/main">
                <a:solidFill>
                  <a:srgbClr val="FFFFFF"/>
                </a:solidFill>
              </a14:hiddenFill>
            </a:ext>
          </a:extLst>
        </p:spPr>
      </p:pic>
      <p:sp>
        <p:nvSpPr>
          <p:cNvPr id="10" name="Заголовок 1"/>
          <p:cNvSpPr txBox="1">
            <a:spLocks/>
          </p:cNvSpPr>
          <p:nvPr/>
        </p:nvSpPr>
        <p:spPr bwMode="auto">
          <a:xfrm>
            <a:off x="851619" y="5789475"/>
            <a:ext cx="2472209" cy="33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square">
            <a:prstTxWarp prst="textNoShape">
              <a:avLst/>
            </a:prstTxWarp>
          </a:bodyPr>
          <a:lstStyle>
            <a:lvl1pPr algn="l" eaLnBrk="1" fontAlgn="base" hangingPunct="1" rtl="0">
              <a:spcBef>
                <a:spcPct val="0"/>
              </a:spcBef>
              <a:spcAft>
                <a:spcPct val="0"/>
              </a:spcAft>
              <a:defRPr sz="4400">
                <a:solidFill>
                  <a:schemeClr val="tx1"/>
                </a:solidFill>
                <a:latin typeface="+mj-lt"/>
                <a:ea typeface="+mj-ea"/>
                <a:cs typeface="+mj-cs"/>
              </a:defRPr>
            </a:lvl1pPr>
            <a:lvl2pPr algn="l" eaLnBrk="1" fontAlgn="base" hangingPunct="1" rtl="0">
              <a:spcBef>
                <a:spcPct val="0"/>
              </a:spcBef>
              <a:spcAft>
                <a:spcPct val="0"/>
              </a:spcAft>
              <a:defRPr sz="4400">
                <a:solidFill>
                  <a:schemeClr val="tx1"/>
                </a:solidFill>
                <a:latin charset="0" pitchFamily="34" typeface="Microsoft Sans Serif"/>
              </a:defRPr>
            </a:lvl2pPr>
            <a:lvl3pPr algn="l" eaLnBrk="1" fontAlgn="base" hangingPunct="1" rtl="0">
              <a:spcBef>
                <a:spcPct val="0"/>
              </a:spcBef>
              <a:spcAft>
                <a:spcPct val="0"/>
              </a:spcAft>
              <a:defRPr sz="4400">
                <a:solidFill>
                  <a:schemeClr val="tx1"/>
                </a:solidFill>
                <a:latin charset="0" pitchFamily="34" typeface="Microsoft Sans Serif"/>
              </a:defRPr>
            </a:lvl3pPr>
            <a:lvl4pPr algn="l" eaLnBrk="1" fontAlgn="base" hangingPunct="1" rtl="0">
              <a:spcBef>
                <a:spcPct val="0"/>
              </a:spcBef>
              <a:spcAft>
                <a:spcPct val="0"/>
              </a:spcAft>
              <a:defRPr sz="4400">
                <a:solidFill>
                  <a:schemeClr val="tx1"/>
                </a:solidFill>
                <a:latin charset="0" pitchFamily="34" typeface="Microsoft Sans Serif"/>
              </a:defRPr>
            </a:lvl4pPr>
            <a:lvl5pPr algn="l" eaLnBrk="1" fontAlgn="base" hangingPunct="1" rtl="0">
              <a:spcBef>
                <a:spcPct val="0"/>
              </a:spcBef>
              <a:spcAft>
                <a:spcPct val="0"/>
              </a:spcAft>
              <a:defRPr sz="4400">
                <a:solidFill>
                  <a:schemeClr val="tx1"/>
                </a:solidFill>
                <a:latin charset="0" pitchFamily="34" typeface="Microsoft Sans Serif"/>
              </a:defRPr>
            </a:lvl5pPr>
            <a:lvl6pPr algn="l" eaLnBrk="1" fontAlgn="base" hangingPunct="1" marL="457200" rtl="0">
              <a:spcBef>
                <a:spcPct val="0"/>
              </a:spcBef>
              <a:spcAft>
                <a:spcPct val="0"/>
              </a:spcAft>
              <a:defRPr sz="4400">
                <a:solidFill>
                  <a:schemeClr val="tx1"/>
                </a:solidFill>
                <a:latin charset="0" pitchFamily="34" typeface="Microsoft Sans Serif"/>
              </a:defRPr>
            </a:lvl6pPr>
            <a:lvl7pPr algn="l" eaLnBrk="1" fontAlgn="base" hangingPunct="1" marL="914400" rtl="0">
              <a:spcBef>
                <a:spcPct val="0"/>
              </a:spcBef>
              <a:spcAft>
                <a:spcPct val="0"/>
              </a:spcAft>
              <a:defRPr sz="4400">
                <a:solidFill>
                  <a:schemeClr val="tx1"/>
                </a:solidFill>
                <a:latin charset="0" pitchFamily="34" typeface="Microsoft Sans Serif"/>
              </a:defRPr>
            </a:lvl7pPr>
            <a:lvl8pPr algn="l" eaLnBrk="1" fontAlgn="base" hangingPunct="1" marL="1371600" rtl="0">
              <a:spcBef>
                <a:spcPct val="0"/>
              </a:spcBef>
              <a:spcAft>
                <a:spcPct val="0"/>
              </a:spcAft>
              <a:defRPr sz="4400">
                <a:solidFill>
                  <a:schemeClr val="tx1"/>
                </a:solidFill>
                <a:latin charset="0" pitchFamily="34" typeface="Microsoft Sans Serif"/>
              </a:defRPr>
            </a:lvl8pPr>
            <a:lvl9pPr algn="l" eaLnBrk="1" fontAlgn="base" hangingPunct="1" marL="1828800" rtl="0">
              <a:spcBef>
                <a:spcPct val="0"/>
              </a:spcBef>
              <a:spcAft>
                <a:spcPct val="0"/>
              </a:spcAft>
              <a:defRPr sz="4400">
                <a:solidFill>
                  <a:schemeClr val="tx1"/>
                </a:solidFill>
                <a:latin charset="0" pitchFamily="34" typeface="Microsoft Sans Serif"/>
              </a:defRPr>
            </a:lvl9pPr>
          </a:lstStyle>
          <a:p>
            <a:pPr algn="ctr"/>
            <a:r>
              <a:rPr b="1" dirty="0" err="1" lang="uk-UA" smtClean="0" sz="1800">
                <a:solidFill>
                  <a:srgbClr val="008000"/>
                </a:solidFill>
              </a:rPr>
              <a:t>Йенс</a:t>
            </a:r>
            <a:r>
              <a:rPr b="1" dirty="0" lang="uk-UA" smtClean="0" sz="1800">
                <a:solidFill>
                  <a:srgbClr val="008000"/>
                </a:solidFill>
              </a:rPr>
              <a:t> Столтенберг</a:t>
            </a:r>
            <a:endParaRPr b="1" dirty="0" kern="0" lang="uk-UA" sz="1800">
              <a:solidFill>
                <a:srgbClr val="008000"/>
              </a:solidFill>
            </a:endParaRPr>
          </a:p>
        </p:txBody>
      </p:sp>
    </p:spTree>
    <p:extLst>
      <p:ext uri="{BB962C8B-B14F-4D97-AF65-F5344CB8AC3E}">
        <p14:creationId xmlns:p14="http://schemas.microsoft.com/office/powerpoint/2010/main" val="4098465485"/>
      </p:ext>
    </p:extLst>
  </p:cSld>
  <p:clrMapOvr>
    <a:masterClrMapping/>
  </p:clrMapOvr>
  <mc:AlternateContent xmlns:mc="http://schemas.openxmlformats.org/markup-compatibility/2006" xmlns:p14="http://schemas.microsoft.com/office/powerpoint/2010/main">
    <mc:Choice Requires="p14">
      <p:transition p14:dur="1500" spd="slow">
        <p:split orient="vert"/>
      </p:transition>
    </mc:Choice>
    <mc:Fallback xmlns="">
      <p:transition spd="slow">
        <p:split orient="vert"/>
      </p:transition>
    </mc:Fallback>
  </mc:AlternateContent>
  <p:timing>
    <p:tnLst>
      <p:par>
        <p:cTn dur="indefinite" id="1" nodeType="tmRoot" restart="never"/>
      </p:par>
    </p:tnLst>
  </p:timing>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9239"/>
            <a:ext cx="7315200" cy="715962"/>
          </a:xfrm>
        </p:spPr>
        <p:txBody>
          <a:bodyPr/>
          <a:lstStyle/>
          <a:p>
            <a:pPr algn="ctr"/>
            <a:r>
              <a:rPr b="1" cap="all" dirty="0" lang="ru-RU">
                <a:solidFill>
                  <a:srgbClr val="008000"/>
                </a:solidFill>
              </a:rPr>
              <a:t>ОСНОВНІ ЗАВДАННЯ</a:t>
            </a:r>
            <a:endParaRPr b="1" dirty="0" lang="ru-RU">
              <a:solidFill>
                <a:srgbClr val="008000"/>
              </a:solidFill>
            </a:endParaRPr>
          </a:p>
        </p:txBody>
      </p:sp>
      <p:sp>
        <p:nvSpPr>
          <p:cNvPr id="3" name="Объект 2"/>
          <p:cNvSpPr>
            <a:spLocks noGrp="1"/>
          </p:cNvSpPr>
          <p:nvPr>
            <p:ph idx="1"/>
          </p:nvPr>
        </p:nvSpPr>
        <p:spPr>
          <a:xfrm>
            <a:off x="123160" y="1196752"/>
            <a:ext cx="8928992" cy="5653994"/>
          </a:xfrm>
        </p:spPr>
        <p:txBody>
          <a:bodyPr/>
          <a:lstStyle/>
          <a:p>
            <a:pPr indent="-514350" marL="514350">
              <a:buAutoNum type="arabicPeriod"/>
            </a:pPr>
            <a:r>
              <a:rPr dirty="0" lang="ru-RU" smtClean="0" sz="2800">
                <a:solidFill>
                  <a:srgbClr val="031871"/>
                </a:solidFill>
              </a:rPr>
              <a:t>ВІЙСЬКОВО-ПОЛІТИЧНИЙ </a:t>
            </a:r>
            <a:r>
              <a:rPr dirty="0" lang="ru-RU" sz="2800">
                <a:solidFill>
                  <a:srgbClr val="031871"/>
                </a:solidFill>
              </a:rPr>
              <a:t>АЛЬЯНС</a:t>
            </a:r>
            <a:r>
              <a:rPr dirty="0" lang="uk-UA" sz="2800">
                <a:solidFill>
                  <a:srgbClr val="031871"/>
                </a:solidFill>
              </a:rPr>
              <a:t>: </a:t>
            </a:r>
            <a:endParaRPr dirty="0" lang="ru-RU" sz="2800">
              <a:solidFill>
                <a:srgbClr val="031871"/>
              </a:solidFill>
            </a:endParaRPr>
          </a:p>
          <a:p>
            <a:pPr indent="0" marL="0">
              <a:buNone/>
            </a:pPr>
            <a:endParaRPr dirty="0" lang="ru-RU"/>
          </a:p>
        </p:txBody>
      </p:sp>
      <p:pic>
        <p:nvPicPr>
          <p:cNvPr descr="http://www.nato.int/nato-welcome/images/spritesheets/political_military_alliance.png" id="4" name="Рисунок 3"/>
          <p:cNvPicPr/>
          <p:nvPr/>
        </p:nvPicPr>
        <p:blipFill rotWithShape="1">
          <a:blip r:embed="rId2">
            <a:extLst>
              <a:ext uri="{28A0092B-C50C-407E-A947-70E740481C1C}">
                <a14:useLocalDpi xmlns:a14="http://schemas.microsoft.com/office/drawing/2010/main" val="0"/>
              </a:ext>
            </a:extLst>
          </a:blip>
          <a:stretch/>
        </p:blipFill>
        <p:spPr bwMode="auto">
          <a:xfrm>
            <a:off x="539552" y="1734349"/>
            <a:ext cx="7920879" cy="2885174"/>
          </a:xfrm>
          <a:prstGeom prst="rect">
            <a:avLst/>
          </a:prstGeom>
          <a:noFill/>
          <a:ln>
            <a:noFill/>
          </a:ln>
          <a:extLst>
            <a:ext uri="{53640926-AAD7-44D8-BBD7-CCE9431645EC}">
              <a14:shadowObscured xmlns:a14="http://schemas.microsoft.com/office/drawing/2010/main"/>
            </a:ext>
          </a:extLst>
        </p:spPr>
      </p:pic>
      <p:sp>
        <p:nvSpPr>
          <p:cNvPr id="5" name="Прямоугольник 4"/>
          <p:cNvSpPr/>
          <p:nvPr/>
        </p:nvSpPr>
        <p:spPr>
          <a:xfrm>
            <a:off x="2317314" y="2805829"/>
            <a:ext cx="4540685" cy="470000"/>
          </a:xfrm>
          <a:prstGeom prst="rect">
            <a:avLst/>
          </a:prstGeom>
        </p:spPr>
        <p:txBody>
          <a:bodyPr wrap="square">
            <a:spAutoFit/>
          </a:bodyPr>
          <a:lstStyle/>
          <a:p>
            <a:pPr>
              <a:lnSpc>
                <a:spcPct val="107000"/>
              </a:lnSpc>
              <a:spcAft>
                <a:spcPts val="800"/>
              </a:spcAft>
            </a:pPr>
            <a:r>
              <a:rPr dirty="0" lang="uk-UA" smtClean="0">
                <a:latin charset="0" panose="020F0502020204030204" pitchFamily="34" typeface="Calibri"/>
                <a:ea charset="0" panose="020F0502020204030204" pitchFamily="34" typeface="Calibri"/>
                <a:cs charset="0" panose="02020603050405020304" pitchFamily="18" typeface="Times New Roman"/>
              </a:rPr>
              <a:t>.</a:t>
            </a:r>
            <a:endParaRPr dirty="0" lang="ru-RU">
              <a:effectLst/>
              <a:latin charset="0" panose="020F0502020204030204" pitchFamily="34" typeface="Calibri"/>
              <a:ea charset="0" panose="020F0502020204030204" pitchFamily="34" typeface="Calibri"/>
              <a:cs charset="0" panose="02020603050405020304" pitchFamily="18" typeface="Times New Roman"/>
            </a:endParaRPr>
          </a:p>
        </p:txBody>
      </p:sp>
      <p:sp>
        <p:nvSpPr>
          <p:cNvPr id="6" name="Прямоугольник 5"/>
          <p:cNvSpPr/>
          <p:nvPr/>
        </p:nvSpPr>
        <p:spPr>
          <a:xfrm>
            <a:off x="827584" y="5157192"/>
            <a:ext cx="7632847" cy="954107"/>
          </a:xfrm>
          <a:prstGeom prst="rect">
            <a:avLst/>
          </a:prstGeom>
        </p:spPr>
        <p:txBody>
          <a:bodyPr wrap="square">
            <a:spAutoFit/>
          </a:bodyPr>
          <a:lstStyle/>
          <a:p>
            <a:r>
              <a:rPr b="1" dirty="0" lang="uk-UA" sz="2800">
                <a:solidFill>
                  <a:srgbClr val="008000"/>
                </a:solidFill>
                <a:latin charset="0" panose="020F0502020204030204" pitchFamily="34" typeface="Calibri"/>
                <a:ea charset="0" panose="020F0502020204030204" pitchFamily="34" typeface="Calibri"/>
                <a:cs charset="0" panose="02020603050405020304" pitchFamily="18" typeface="Times New Roman"/>
              </a:rPr>
              <a:t>захист свободи і безпеки </a:t>
            </a:r>
            <a:r>
              <a:rPr b="1" dirty="0" lang="uk-UA" smtClean="0" sz="2800">
                <a:solidFill>
                  <a:srgbClr val="008000"/>
                </a:solidFill>
                <a:latin charset="0" panose="020F0502020204030204" pitchFamily="34" typeface="Calibri"/>
                <a:ea charset="0" panose="020F0502020204030204" pitchFamily="34" typeface="Calibri"/>
                <a:cs charset="0" panose="02020603050405020304" pitchFamily="18" typeface="Times New Roman"/>
              </a:rPr>
              <a:t>членів Альянсу політичними </a:t>
            </a:r>
            <a:r>
              <a:rPr b="1" dirty="0" lang="uk-UA" sz="2800">
                <a:solidFill>
                  <a:srgbClr val="008000"/>
                </a:solidFill>
                <a:latin charset="0" panose="020F0502020204030204" pitchFamily="34" typeface="Calibri"/>
                <a:ea charset="0" panose="020F0502020204030204" pitchFamily="34" typeface="Calibri"/>
                <a:cs charset="0" panose="02020603050405020304" pitchFamily="18" typeface="Times New Roman"/>
              </a:rPr>
              <a:t>та військовими засобами</a:t>
            </a:r>
            <a:endParaRPr b="1" dirty="0" lang="ru-RU" sz="2800">
              <a:solidFill>
                <a:srgbClr val="008000"/>
              </a:solidFill>
            </a:endParaRPr>
          </a:p>
        </p:txBody>
      </p:sp>
    </p:spTree>
    <p:extLst>
      <p:ext uri="{BB962C8B-B14F-4D97-AF65-F5344CB8AC3E}">
        <p14:creationId xmlns:p14="http://schemas.microsoft.com/office/powerpoint/2010/main" val="3161172526"/>
      </p:ext>
    </p:extLst>
  </p:cSld>
  <p:clrMapOvr>
    <a:masterClrMapping/>
  </p:clrMapOvr>
  <mc:AlternateContent xmlns:mc="http://schemas.openxmlformats.org/markup-compatibility/2006" xmlns:p14="http://schemas.microsoft.com/office/powerpoint/2010/main">
    <mc:Choice Requires="p14">
      <p:transition p14:dur="1500" spd="slow">
        <p:split orient="vert"/>
      </p:transition>
    </mc:Choice>
    <mc:Fallback xmlns="">
      <p:transition spd="slow">
        <p:split orient="vert"/>
      </p:transition>
    </mc:Fallback>
  </mc:AlternateContent>
  <p:timing>
    <p:tnLst>
      <p:par>
        <p:cTn dur="indefinite" id="1" nodeType="tmRoot" restart="never"/>
      </p:par>
    </p:tnLst>
  </p:timing>
</p:sld>
</file>

<file path=ppt/theme/theme1.xml><?xml version="1.0" encoding="utf-8"?>
<a:theme xmlns:a="http://schemas.openxmlformats.org/drawingml/2006/main" name="powerpoint-template">
  <a:themeElements>
    <a:clrScheme name="">
      <a:dk1>
        <a:srgbClr val="777777"/>
      </a:dk1>
      <a:lt1>
        <a:srgbClr val="FFFFFF"/>
      </a:lt1>
      <a:dk2>
        <a:srgbClr val="777777"/>
      </a:dk2>
      <a:lt2>
        <a:srgbClr val="0571CB"/>
      </a:lt2>
      <a:accent1>
        <a:srgbClr val="04A0EE"/>
      </a:accent1>
      <a:accent2>
        <a:srgbClr val="47C1FE"/>
      </a:accent2>
      <a:accent3>
        <a:srgbClr val="FFFFFF"/>
      </a:accent3>
      <a:accent4>
        <a:srgbClr val="656565"/>
      </a:accent4>
      <a:accent5>
        <a:srgbClr val="AACDF5"/>
      </a:accent5>
      <a:accent6>
        <a:srgbClr val="3FAFE6"/>
      </a:accent6>
      <a:hlink>
        <a:srgbClr val="6AD7FE"/>
      </a:hlink>
      <a:folHlink>
        <a:srgbClr val="D5D5D5"/>
      </a:folHlink>
    </a:clrScheme>
    <a:fontScheme name="powerpoint-template-24">
      <a:majorFont>
        <a:latin typeface="Microsoft Sans Serif"/>
        <a:ea typeface=""/>
        <a:cs typeface=""/>
      </a:majorFont>
      <a:minorFont>
        <a:latin typeface="Microsoft Sans Serif"/>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Template>
  <TotalTime>1024</TotalTime>
  <Words>458</Words>
  <Application>Microsoft Office PowerPoint</Application>
  <PresentationFormat>Экран (4:3)</PresentationFormat>
  <Paragraphs>153</Paragraphs>
  <Slides>17</Slides>
  <Notes>7</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Microsoft Sans Serif</vt:lpstr>
      <vt:lpstr>Times New Roman</vt:lpstr>
      <vt:lpstr>powerpoint-template</vt:lpstr>
      <vt:lpstr>Презентация PowerPoint</vt:lpstr>
      <vt:lpstr>Презентация PowerPoint</vt:lpstr>
      <vt:lpstr>Презентация PowerPoint</vt:lpstr>
      <vt:lpstr>Пізніше до НАТО приєдналися наступні країни:</vt:lpstr>
      <vt:lpstr>РОЗШИРЕННЯ НАТО</vt:lpstr>
      <vt:lpstr>РОБОЧІ   СТРУКТУРИ   НАТО:</vt:lpstr>
      <vt:lpstr>Презентация PowerPoint</vt:lpstr>
      <vt:lpstr>ГЕНЕРАЛЬНИЙ СЕКРЕТАР</vt:lpstr>
      <vt:lpstr>ОСНОВНІ ЗАВДАННЯ</vt:lpstr>
      <vt:lpstr>Презентация PowerPoint</vt:lpstr>
      <vt:lpstr>Презентация PowerPoint</vt:lpstr>
      <vt:lpstr>Презентация PowerPoint</vt:lpstr>
      <vt:lpstr> ДІЯЛЬНІСТЬ НАТО:</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нина</cp:lastModifiedBy>
  <cp:revision>66</cp:revision>
  <dcterms:created xsi:type="dcterms:W3CDTF">2013-11-05T18:13:59Z</dcterms:created>
  <dcterms:modified xsi:type="dcterms:W3CDTF">2016-02-18T17:13:38Z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607567</vt:lpwstr>
  </property>
  <property fmtid="{D5CDD505-2E9C-101B-9397-08002B2CF9AE}" name="NXPowerLiteVersion" pid="3">
    <vt:lpwstr>D4.1.4</vt:lpwstr>
  </property>
</Properties>
</file>