
<file path=[Content_Types].xml><?xml version="1.0" encoding="utf-8"?>
<Types xmlns="http://schemas.openxmlformats.org/package/2006/content-types">
  <Override ContentType="application/vnd.openxmlformats-officedocument.presentationml.slide+xml" PartName="/ppt/slides/slide6.xml"/>
  <Override ContentType="application/vnd.openxmlformats-officedocument.presentationml.slide+xml" PartName="/ppt/slides/slide29.xml"/>
  <Override ContentType="application/vnd.openxmlformats-officedocument.presentationml.slide+xml" PartName="/ppt/slides/slide38.xml"/>
  <Override ContentType="application/vnd.openxmlformats-officedocument.presentationml.slide+xml" PartName="/ppt/slides/slide47.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7.xml"/>
  <Override ContentType="application/vnd.openxmlformats-officedocument.presentationml.slide+xml" PartName="/ppt/slides/slide36.xml"/>
  <Override ContentType="application/vnd.openxmlformats-officedocument.presentationml.slide+xml" PartName="/ppt/slides/slide45.xml"/>
  <Override ContentType="application/vnd.openxmlformats-officedocument.presentationml.slideLayout+xml" PartName="/ppt/slideLayouts/slideLayout4.xml"/>
  <Override ContentType="application/vnd.openxmlformats-officedocument.presentationml.slideLayout+xml" PartName="/ppt/slideLayouts/slideLayout6.xml"/>
  <Override ContentType="application/vnd.openxmlformats-officedocument.presentationml.slide+xml" PartName="/ppt/slides/slide2.xml"/>
  <Override ContentType="application/vnd.openxmlformats-officedocument.presentationml.slide+xml" PartName="/ppt/slides/slide16.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43.xml"/>
  <Override ContentType="application/vnd.openxmlformats-officedocument.theme+xml" PartName="/ppt/theme/theme1.xml"/>
  <Override ContentType="application/vnd.openxmlformats-officedocument.presentationml.slideLayout+xml" PartName="/ppt/slideLayouts/slideLayout2.xml"/>
  <Default ContentType="application/vnd.openxmlformats-package.relationships+xml" Extension="rels"/>
  <Default ContentType="application/xml" Extension="xml"/>
  <Override ContentType="application/vnd.openxmlformats-officedocument.presentationml.slide+xml" PartName="/ppt/slides/slide14.xml"/>
  <Override ContentType="application/vnd.openxmlformats-officedocument.presentationml.slide+xml" PartName="/ppt/slides/slide23.xml"/>
  <Override ContentType="application/vnd.openxmlformats-officedocument.presentationml.slide+xml" PartName="/ppt/slides/slide32.xml"/>
  <Override ContentType="application/vnd.openxmlformats-officedocument.presentationml.slide+xml" PartName="/ppt/slides/slide41.xml"/>
  <Override ContentType="application/vnd.openxmlformats-officedocument.presentationml.notesMaster+xml" PartName="/ppt/notesMasters/notesMaster1.xml"/>
  <Override ContentType="application/vnd.openxmlformats-officedocument.presentationml.slide+xml" PartName="/ppt/slides/slide10.xml"/>
  <Override ContentType="application/vnd.openxmlformats-officedocument.presentationml.slide+xml" PartName="/ppt/slides/slide12.xml"/>
  <Override ContentType="application/vnd.openxmlformats-officedocument.presentationml.slide+xml" PartName="/ppt/slides/slide21.xml"/>
  <Override ContentType="application/vnd.openxmlformats-officedocument.presentationml.slide+xml" PartName="/ppt/slides/slide30.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presentationml.slideLayout+xml" PartName="/ppt/slideLayouts/slideLayout10.xml"/>
  <Default ContentType="image/gif" Extension="gif"/>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49.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package.core-properties+xml" PartName="/docProps/core.xml"/>
  <Override ContentType="application/vnd.openxmlformats-officedocument.presentationml.slide+xml" PartName="/ppt/slides/slide5.xml"/>
  <Override ContentType="application/vnd.openxmlformats-officedocument.presentationml.slide+xml" PartName="/ppt/slides/slide19.xml"/>
  <Override ContentType="application/vnd.openxmlformats-officedocument.presentationml.slide+xml" PartName="/ppt/slides/slide28.xml"/>
  <Override ContentType="application/vnd.openxmlformats-officedocument.presentationml.slide+xml" PartName="/ppt/slides/slide39.xml"/>
  <Override ContentType="application/vnd.openxmlformats-officedocument.presentationml.slide+xml" PartName="/ppt/slides/slide48.xml"/>
  <Override ContentType="application/vnd.openxmlformats-officedocument.presentationml.slideLayout+xml" PartName="/ppt/slideLayouts/slideLayout7.xml"/>
  <Default ContentType="image/png" Extension="png"/>
  <Override ContentType="application/vnd.openxmlformats-officedocument.presentationml.slide+xml" PartName="/ppt/slides/slide3.xml"/>
  <Override ContentType="application/vnd.openxmlformats-officedocument.presentationml.slide+xml" PartName="/ppt/slides/slide17.xml"/>
  <Override ContentType="application/vnd.openxmlformats-officedocument.presentationml.slide+xml" PartName="/ppt/slides/slide26.xml"/>
  <Override ContentType="application/vnd.openxmlformats-officedocument.presentationml.slide+xml" PartName="/ppt/slides/slide37.xml"/>
  <Override ContentType="application/vnd.openxmlformats-officedocument.presentationml.slide+xml" PartName="/ppt/slides/slide46.xml"/>
  <Override ContentType="application/vnd.openxmlformats-officedocument.presentationml.presProps+xml" PartName="/ppt/presProps.xml"/>
  <Override ContentType="application/vnd.openxmlformats-officedocument.presentationml.slideLayout+xml" PartName="/ppt/slideLayouts/slideLayout5.xml"/>
  <Override ContentType="application/vnd.openxmlformats-officedocument.theme+xml" PartName="/ppt/theme/theme2.xml"/>
  <Override ContentType="application/vnd.openxmlformats-officedocument.presentationml.slide+xml" PartName="/ppt/slides/slide1.xml"/>
  <Override ContentType="application/vnd.openxmlformats-officedocument.presentationml.slide+xml" PartName="/ppt/slides/slide15.xml"/>
  <Override ContentType="application/vnd.openxmlformats-officedocument.presentationml.slide+xml" PartName="/ppt/slides/slide24.xml"/>
  <Override ContentType="application/vnd.openxmlformats-officedocument.presentationml.slide+xml" PartName="/ppt/slides/slide33.xml"/>
  <Override ContentType="application/vnd.openxmlformats-officedocument.presentationml.slide+xml" PartName="/ppt/slides/slide35.xml"/>
  <Override ContentType="application/vnd.openxmlformats-officedocument.presentationml.slide+xml" PartName="/ppt/slides/slide44.xml"/>
  <Default ContentType="image/jpeg" Extension="jpeg"/>
  <Override ContentType="application/vnd.openxmlformats-officedocument.presentationml.slideLayout+xml" PartName="/ppt/slideLayouts/slideLayout3.xml"/>
  <Override ContentType="application/vnd.openxmlformats-officedocument.presentationml.presentation.main+xml" PartName="/ppt/presentation.xml"/>
  <Override ContentType="application/vnd.openxmlformats-officedocument.presentationml.slide+xml" PartName="/ppt/slides/slide13.xml"/>
  <Override ContentType="application/vnd.openxmlformats-officedocument.presentationml.slide+xml" PartName="/ppt/slides/slide22.xml"/>
  <Override ContentType="application/vnd.openxmlformats-officedocument.presentationml.slide+xml" PartName="/ppt/slides/slide31.xml"/>
  <Override ContentType="application/vnd.openxmlformats-officedocument.presentationml.slide+xml" PartName="/ppt/slides/slide42.xml"/>
  <Override ContentType="application/vnd.openxmlformats-officedocument.presentationml.slideLayout+xml" PartName="/ppt/slideLayouts/slideLayout1.xml"/>
  <Override ContentType="application/vnd.openxmlformats-officedocument.extended-properties+xml" PartName="/docProps/app.xml"/>
  <Override ContentType="application/vnd.openxmlformats-officedocument.presentationml.slide+xml" PartName="/ppt/slides/slide11.xml"/>
  <Override ContentType="application/vnd.openxmlformats-officedocument.presentationml.slide+xml" PartName="/ppt/slides/slide20.xml"/>
  <Override ContentType="application/vnd.openxmlformats-officedocument.presentationml.slide+xml" PartName="/ppt/slides/slide40.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51"/>
  </p:notesMasterIdLst>
  <p:sldIdLst>
    <p:sldId id="319" r:id="rId2"/>
    <p:sldId id="318" r:id="rId3"/>
    <p:sldId id="320" r:id="rId4"/>
    <p:sldId id="257" r:id="rId5"/>
    <p:sldId id="281" r:id="rId6"/>
    <p:sldId id="280" r:id="rId7"/>
    <p:sldId id="288" r:id="rId8"/>
    <p:sldId id="285" r:id="rId9"/>
    <p:sldId id="286" r:id="rId10"/>
    <p:sldId id="284" r:id="rId11"/>
    <p:sldId id="321" r:id="rId12"/>
    <p:sldId id="332" r:id="rId13"/>
    <p:sldId id="259" r:id="rId14"/>
    <p:sldId id="261" r:id="rId15"/>
    <p:sldId id="263" r:id="rId16"/>
    <p:sldId id="264" r:id="rId17"/>
    <p:sldId id="314" r:id="rId18"/>
    <p:sldId id="265" r:id="rId19"/>
    <p:sldId id="269" r:id="rId20"/>
    <p:sldId id="270" r:id="rId21"/>
    <p:sldId id="296" r:id="rId22"/>
    <p:sldId id="324" r:id="rId23"/>
    <p:sldId id="272" r:id="rId24"/>
    <p:sldId id="273" r:id="rId25"/>
    <p:sldId id="277" r:id="rId26"/>
    <p:sldId id="297" r:id="rId27"/>
    <p:sldId id="278" r:id="rId28"/>
    <p:sldId id="279" r:id="rId29"/>
    <p:sldId id="298" r:id="rId30"/>
    <p:sldId id="300" r:id="rId31"/>
    <p:sldId id="301" r:id="rId32"/>
    <p:sldId id="304" r:id="rId33"/>
    <p:sldId id="305" r:id="rId34"/>
    <p:sldId id="308" r:id="rId35"/>
    <p:sldId id="311" r:id="rId36"/>
    <p:sldId id="310" r:id="rId37"/>
    <p:sldId id="312" r:id="rId38"/>
    <p:sldId id="313" r:id="rId39"/>
    <p:sldId id="315" r:id="rId40"/>
    <p:sldId id="333" r:id="rId41"/>
    <p:sldId id="293" r:id="rId42"/>
    <p:sldId id="325" r:id="rId43"/>
    <p:sldId id="326" r:id="rId44"/>
    <p:sldId id="327" r:id="rId45"/>
    <p:sldId id="328" r:id="rId46"/>
    <p:sldId id="329" r:id="rId47"/>
    <p:sldId id="330" r:id="rId48"/>
    <p:sldId id="331" r:id="rId49"/>
    <p:sldId id="322" r:id="rId5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78" autoAdjust="0"/>
    <p:restoredTop sz="94660"/>
  </p:normalViewPr>
  <p:slideViewPr>
    <p:cSldViewPr>
      <p:cViewPr varScale="1">
        <p:scale>
          <a:sx n="68" d="100"/>
          <a:sy n="68" d="100"/>
        </p:scale>
        <p:origin x="-1446" y="-96"/>
      </p:cViewPr>
      <p:guideLst>
        <p:guide orient="horz" pos="2160"/>
        <p:guide pos="2744"/>
      </p:guideLst>
    </p:cSldViewPr>
  </p:slideViewPr>
  <p:notesTextViewPr>
    <p:cViewPr>
      <p:scale>
        <a:sx n="100" d="100"/>
        <a:sy n="100" d="100"/>
      </p:scale>
      <p:origin x="0" y="0"/>
    </p:cViewPr>
  </p:notesTextViewPr>
  <p:notesViewPr>
    <p:cSldViewPr>
      <p:cViewPr varScale="1">
        <p:scale>
          <a:sx n="52" d="100"/>
          <a:sy n="52" d="100"/>
        </p:scale>
        <p:origin x="-2716" y="-7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089EBD4-A2C0-437A-B5E2-D20AE5335184}" type="datetimeFigureOut">
              <a:rPr lang="ru-RU" smtClean="0"/>
              <a:pPr/>
              <a:t>18.05.2016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761601-2391-4287-82C0-D5E214E2ABDB}" type="slidenum">
              <a:rPr lang="ru-RU" smtClean="0"/>
              <a:pPr/>
              <a:t>‹#›</a:t>
            </a:fld>
            <a:endParaRPr lang="ru-RU"/>
          </a:p>
        </p:txBody>
      </p:sp>
    </p:spTree>
    <p:extLst>
      <p:ext uri="{BB962C8B-B14F-4D97-AF65-F5344CB8AC3E}">
        <p14:creationId xmlns:p14="http://schemas.microsoft.com/office/powerpoint/2010/main" xmlns="" val="31815396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ru-RU" smtClean="0"/>
              <a:t>Образец заголовка</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5B106E36-FD25-4E2D-B0AA-010F637433A0}" type="datetimeFigureOut">
              <a:rPr lang="ru-RU" smtClean="0"/>
              <a:pPr/>
              <a:t>18.05.2016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5B106E36-FD25-4E2D-B0AA-010F637433A0}" type="datetimeFigureOut">
              <a:rPr lang="ru-RU" smtClean="0"/>
              <a:pPr/>
              <a:t>18.05.2016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5B106E36-FD25-4E2D-B0AA-010F637433A0}" type="datetimeFigureOut">
              <a:rPr lang="ru-RU" smtClean="0"/>
              <a:pPr/>
              <a:t>18.05.2016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B106E36-FD25-4E2D-B0AA-010F637433A0}" type="datetimeFigureOut">
              <a:rPr lang="ru-RU" smtClean="0"/>
              <a:pPr/>
              <a:t>18.05.2016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ru-RU" smtClean="0"/>
              <a:t>Образец заголовка</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ru-RU" smtClean="0"/>
              <a:t>Образец текста</a:t>
            </a:r>
          </a:p>
        </p:txBody>
      </p:sp>
      <p:sp>
        <p:nvSpPr>
          <p:cNvPr id="4" name="Date Placeholder 3"/>
          <p:cNvSpPr>
            <a:spLocks noGrp="1"/>
          </p:cNvSpPr>
          <p:nvPr>
            <p:ph type="dt" sz="half" idx="10"/>
          </p:nvPr>
        </p:nvSpPr>
        <p:spPr/>
        <p:txBody>
          <a:bodyPr/>
          <a:lstStyle/>
          <a:p>
            <a:fld id="{5B106E36-FD25-4E2D-B0AA-010F637433A0}" type="datetimeFigureOut">
              <a:rPr lang="ru-RU" smtClean="0"/>
              <a:pPr/>
              <a:t>18.05.2016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5B106E36-FD25-4E2D-B0AA-010F637433A0}" type="datetimeFigureOut">
              <a:rPr lang="ru-RU" smtClean="0"/>
              <a:pPr/>
              <a:t>18.05.2016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25C68B6-61C2-468F-89AB-4B9F7531AA68}"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ru-RU" smtClean="0"/>
              <a:t>Образец текста</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ru-RU" smtClean="0"/>
              <a:t>Образец текста</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5B106E36-FD25-4E2D-B0AA-010F637433A0}" type="datetimeFigureOut">
              <a:rPr lang="ru-RU" smtClean="0"/>
              <a:pPr/>
              <a:t>18.05.2016</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5B106E36-FD25-4E2D-B0AA-010F637433A0}" type="datetimeFigureOut">
              <a:rPr lang="ru-RU" smtClean="0"/>
              <a:pPr/>
              <a:t>18.05.2016</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106E36-FD25-4E2D-B0AA-010F637433A0}" type="datetimeFigureOut">
              <a:rPr lang="ru-RU" smtClean="0"/>
              <a:pPr/>
              <a:t>18.05.2016</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ru-RU" smtClean="0"/>
              <a:t>Образец заголовка</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ru-RU" smtClean="0"/>
              <a:t>Образец текста</a:t>
            </a:r>
          </a:p>
        </p:txBody>
      </p:sp>
      <p:sp>
        <p:nvSpPr>
          <p:cNvPr id="5" name="Date Placeholder 4"/>
          <p:cNvSpPr>
            <a:spLocks noGrp="1"/>
          </p:cNvSpPr>
          <p:nvPr>
            <p:ph type="dt" sz="half" idx="10"/>
          </p:nvPr>
        </p:nvSpPr>
        <p:spPr/>
        <p:txBody>
          <a:bodyPr/>
          <a:lstStyle/>
          <a:p>
            <a:fld id="{5B106E36-FD25-4E2D-B0AA-010F637433A0}" type="datetimeFigureOut">
              <a:rPr lang="ru-RU" smtClean="0"/>
              <a:pPr/>
              <a:t>18.05.2016</a:t>
            </a:fld>
            <a:endParaRPr lang="ru-RU"/>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ru-RU"/>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ru-RU" smtClean="0"/>
              <a:t>Вставка рисунка</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ru-RU" smtClean="0"/>
              <a:t>Образец заголовка</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B106E36-FD25-4E2D-B0AA-010F637433A0}" type="datetimeFigureOut">
              <a:rPr lang="ru-RU" smtClean="0"/>
              <a:pPr/>
              <a:t>18.05.2016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5B106E36-FD25-4E2D-B0AA-010F637433A0}" type="datetimeFigureOut">
              <a:rPr lang="ru-RU" smtClean="0"/>
              <a:pPr/>
              <a:t>18.05.2016</a:t>
            </a:fld>
            <a:endParaRPr lang="ru-RU"/>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ru-RU"/>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arget="../media/image3.jpeg" Type="http://schemas.openxmlformats.org/officeDocument/2006/relationships/image"/><Relationship Id="rId2" Target="../slideLayouts/slideLayout2.xml" Type="http://schemas.openxmlformats.org/officeDocument/2006/relationships/slideLayout"/><Relationship Id="rId1" Target="file:///F:\&#1055;&#1088;&#1086;&#1077;&#1082;&#1090;\&#1050;&#1072;&#1088;&#1090;&#1072;%20&#1089;&#1074;&#1110;&#1090;&#1091;%20&#1079;&#1072;%205%20&#1093;&#1074;&#1080;&#1083;&#1080;&#1085;.mp4" TargetMode="External" Type="http://schemas.openxmlformats.org/officeDocument/2006/relationships/video"/><Relationship Id="rId4" Target="../media/image4.png" Type="http://schemas.openxmlformats.org/officeDocument/2006/relationships/image"/></Relationships>
</file>

<file path=ppt/slides/_rels/slide10.xml.rels><?xml version="1.0" encoding="UTF-8" standalone="yes" ?><Relationships xmlns="http://schemas.openxmlformats.org/package/2006/relationships"><Relationship Id="rId3" Target="../media/image9.jpeg" Type="http://schemas.openxmlformats.org/officeDocument/2006/relationships/image"/><Relationship Id="rId2" Target="../media/image18.jpeg" Type="http://schemas.openxmlformats.org/officeDocument/2006/relationships/image"/><Relationship Id="rId1" Target="../slideLayouts/slideLayout2.xml" Type="http://schemas.openxmlformats.org/officeDocument/2006/relationships/slideLayout"/></Relationships>
</file>

<file path=ppt/slides/_rels/slide11.xml.rels><?xml version="1.0" encoding="UTF-8" standalone="yes" ?><Relationships xmlns="http://schemas.openxmlformats.org/package/2006/relationships"><Relationship Id="rId3" Target="../media/image20.jpeg" Type="http://schemas.openxmlformats.org/officeDocument/2006/relationships/image"/><Relationship Id="rId2" Target="../media/image19.jpeg" Type="http://schemas.openxmlformats.org/officeDocument/2006/relationships/image"/><Relationship Id="rId1" Target="../slideLayouts/slideLayout2.xml" Type="http://schemas.openxmlformats.org/officeDocument/2006/relationships/slideLayout"/><Relationship Id="rId4" Target="../media/image9.jpeg" Type="http://schemas.openxmlformats.org/officeDocument/2006/relationships/image"/></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video" Target="file:///F:\&#1055;&#1088;&#1086;&#1077;&#1082;&#1090;\&#1059;&#1082;&#1088;&#1072;&#1111;&#1085;&#1089;&#1100;&#1082;&#1110;%20&#1074;&#1080;&#1085;&#1072;&#1093;&#1086;&#1076;&#1080;,%20&#1103;&#1082;&#1110;%20&#1079;&#1084;&#1110;&#1085;&#1080;&#1083;&#1080;%20&#1074;&#1077;&#1089;&#1100;%20&#1089;&#1074;&#1110;&#1090;.mp4" TargetMode="External"/></Relationships>
</file>

<file path=ppt/slides/_rels/slide13.xml.rels><?xml version="1.0" encoding="UTF-8" standalone="yes" ?><Relationships xmlns="http://schemas.openxmlformats.org/package/2006/relationships"><Relationship Id="rId3" Target="../media/image9.jpeg" Type="http://schemas.openxmlformats.org/officeDocument/2006/relationships/image"/><Relationship Id="rId2" Target="../media/image21.jpeg" Type="http://schemas.openxmlformats.org/officeDocument/2006/relationships/image"/><Relationship Id="rId1" Target="../slideLayouts/slideLayout2.xml" Type="http://schemas.openxmlformats.org/officeDocument/2006/relationships/slideLayout"/></Relationships>
</file>

<file path=ppt/slides/_rels/slide14.xml.rels><?xml version="1.0" encoding="UTF-8" standalone="yes" ?><Relationships xmlns="http://schemas.openxmlformats.org/package/2006/relationships"><Relationship Id="rId3" Target="../media/image9.jpeg" Type="http://schemas.openxmlformats.org/officeDocument/2006/relationships/image"/><Relationship Id="rId2" Target="../media/image22.jpeg" Type="http://schemas.openxmlformats.org/officeDocument/2006/relationships/image"/><Relationship Id="rId1" Target="../slideLayouts/slideLayout2.xml" Type="http://schemas.openxmlformats.org/officeDocument/2006/relationships/slideLayout"/></Relationships>
</file>

<file path=ppt/slides/_rels/slide15.xml.rels><?xml version="1.0" encoding="UTF-8" standalone="yes" ?><Relationships xmlns="http://schemas.openxmlformats.org/package/2006/relationships"><Relationship Id="rId3" Target="../media/image9.jpeg" Type="http://schemas.openxmlformats.org/officeDocument/2006/relationships/image"/><Relationship Id="rId2" Target="../media/image23.jpeg" Type="http://schemas.openxmlformats.org/officeDocument/2006/relationships/image"/><Relationship Id="rId1" Target="../slideLayouts/slideLayout2.xml" Type="http://schemas.openxmlformats.org/officeDocument/2006/relationships/slideLayout"/></Relationships>
</file>

<file path=ppt/slides/_rels/slide16.xml.rels><?xml version="1.0" encoding="UTF-8" standalone="yes" ?><Relationships xmlns="http://schemas.openxmlformats.org/package/2006/relationships"><Relationship Id="rId3" Target="../media/image25.jpeg" Type="http://schemas.openxmlformats.org/officeDocument/2006/relationships/image"/><Relationship Id="rId2" Target="../media/image24.jpeg" Type="http://schemas.openxmlformats.org/officeDocument/2006/relationships/image"/><Relationship Id="rId1" Target="../slideLayouts/slideLayout2.xml" Type="http://schemas.openxmlformats.org/officeDocument/2006/relationships/slideLayout"/><Relationship Id="rId4" Target="../media/image9.jpeg" Type="http://schemas.openxmlformats.org/officeDocument/2006/relationships/image"/></Relationships>
</file>

<file path=ppt/slides/_rels/slide17.xml.rels><?xml version="1.0" encoding="UTF-8" standalone="yes" ?><Relationships xmlns="http://schemas.openxmlformats.org/package/2006/relationships"><Relationship Id="rId3" Target="../media/image9.jpeg" Type="http://schemas.openxmlformats.org/officeDocument/2006/relationships/image"/><Relationship Id="rId2" Target="../media/image26.jpeg" Type="http://schemas.openxmlformats.org/officeDocument/2006/relationships/image"/><Relationship Id="rId1" Target="../slideLayouts/slideLayout2.xml" Type="http://schemas.openxmlformats.org/officeDocument/2006/relationships/slideLayout"/></Relationships>
</file>

<file path=ppt/slides/_rels/slide18.xml.rels><?xml version="1.0" encoding="UTF-8" standalone="yes" ?><Relationships xmlns="http://schemas.openxmlformats.org/package/2006/relationships"><Relationship Id="rId3" Target="../media/image28.jpeg" Type="http://schemas.openxmlformats.org/officeDocument/2006/relationships/image"/><Relationship Id="rId2" Target="../media/image27.jpeg" Type="http://schemas.openxmlformats.org/officeDocument/2006/relationships/image"/><Relationship Id="rId1" Target="../slideLayouts/slideLayout2.xml" Type="http://schemas.openxmlformats.org/officeDocument/2006/relationships/slideLayout"/><Relationship Id="rId4" Target="../media/image9.jpeg" Type="http://schemas.openxmlformats.org/officeDocument/2006/relationships/image"/></Relationships>
</file>

<file path=ppt/slides/_rels/slide19.xml.rels><?xml version="1.0" encoding="UTF-8" standalone="yes" ?><Relationships xmlns="http://schemas.openxmlformats.org/package/2006/relationships"><Relationship Id="rId3" Target="../media/image30.jpeg" Type="http://schemas.openxmlformats.org/officeDocument/2006/relationships/image"/><Relationship Id="rId2" Target="../media/image29.jpeg" Type="http://schemas.openxmlformats.org/officeDocument/2006/relationships/image"/><Relationship Id="rId1" Target="../slideLayouts/slideLayout2.xml" Type="http://schemas.openxmlformats.org/officeDocument/2006/relationships/slideLayout"/><Relationship Id="rId5" Target="../media/image9.jpeg" Type="http://schemas.openxmlformats.org/officeDocument/2006/relationships/image"/><Relationship Id="rId4" Target="../media/image31.jpeg" Type="http://schemas.openxmlformats.org/officeDocument/2006/relationships/image"/></Relationships>
</file>

<file path=ppt/slides/_rels/slide2.xml.rels><?xml version="1.0" encoding="UTF-8" standalone="yes" ?><Relationships xmlns="http://schemas.openxmlformats.org/package/2006/relationships"><Relationship Id="rId3" Target="../media/image6.png" Type="http://schemas.openxmlformats.org/officeDocument/2006/relationships/image"/><Relationship Id="rId2" Target="../media/image5.jpeg" Type="http://schemas.openxmlformats.org/officeDocument/2006/relationships/image"/><Relationship Id="rId1" Target="../slideLayouts/slideLayout1.xml" Type="http://schemas.openxmlformats.org/officeDocument/2006/relationships/slideLayout"/></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ideo" Target="file:///F:\&#1055;&#1088;&#1086;&#1077;&#1082;&#1090;\&#1052;&#1077;&#1093;&#1072;&#1085;&#1080;&#1079;&#1084;%20&#1041;&#1077;&#1083;&#1100;&#1076;&#1080;&#1103;.mp4" TargetMode="External"/><Relationship Id="rId4" Type="http://schemas.openxmlformats.org/officeDocument/2006/relationships/image" Target="../media/image32.jpeg"/></Relationships>
</file>

<file path=ppt/slides/_rels/slide21.xml.rels><?xml version="1.0" encoding="UTF-8" standalone="yes" ?><Relationships xmlns="http://schemas.openxmlformats.org/package/2006/relationships"><Relationship Id="rId3" Target="../media/image34.jpeg" Type="http://schemas.openxmlformats.org/officeDocument/2006/relationships/image"/><Relationship Id="rId2" Target="../media/image33.jpeg" Type="http://schemas.openxmlformats.org/officeDocument/2006/relationships/image"/><Relationship Id="rId1" Target="../slideLayouts/slideLayout2.xml" Type="http://schemas.openxmlformats.org/officeDocument/2006/relationships/slideLayout"/><Relationship Id="rId5" Target="../media/image35.jpeg" Type="http://schemas.openxmlformats.org/officeDocument/2006/relationships/image"/><Relationship Id="rId4" Target="../media/image9.jpeg" Type="http://schemas.openxmlformats.org/officeDocument/2006/relationships/image"/></Relationships>
</file>

<file path=ppt/slides/_rels/slide22.xml.rels><?xml version="1.0" encoding="UTF-8" standalone="yes" ?><Relationships xmlns="http://schemas.openxmlformats.org/package/2006/relationships"><Relationship Id="rId3" Target="../media/image9.jpeg" Type="http://schemas.openxmlformats.org/officeDocument/2006/relationships/image"/><Relationship Id="rId2" Target="../media/image36.gif" Type="http://schemas.openxmlformats.org/officeDocument/2006/relationships/image"/><Relationship Id="rId1" Target="../slideLayouts/slideLayout6.xml" Type="http://schemas.openxmlformats.org/officeDocument/2006/relationships/slideLayout"/></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slideLayout" Target="../slideLayouts/slideLayout2.xml"/><Relationship Id="rId1" Type="http://schemas.openxmlformats.org/officeDocument/2006/relationships/video" Target="file:///F:\&#1055;&#1088;&#1086;&#1077;&#1082;&#1090;\&#1058;&#1088;&#1080;&#1084;&#1072;&#1088;&#1072;&#1085;%20&#1079;&#1088;&#1110;&#1079;&#1072;&#1085;&#1080;&#1081;.mp4" TargetMode="Externa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arget="../media/image9.jpeg" Type="http://schemas.openxmlformats.org/officeDocument/2006/relationships/image"/><Relationship Id="rId2" Target="../media/image38.jpeg" Type="http://schemas.openxmlformats.org/officeDocument/2006/relationships/image"/><Relationship Id="rId1" Target="../slideLayouts/slideLayout2.xml" Type="http://schemas.openxmlformats.org/officeDocument/2006/relationships/slideLayout"/></Relationships>
</file>

<file path=ppt/slides/_rels/slide2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Layout" Target="../slideLayouts/slideLayout2.xml"/><Relationship Id="rId1" Type="http://schemas.openxmlformats.org/officeDocument/2006/relationships/video" Target="file:///F:\&#1055;&#1088;&#1086;&#1077;&#1082;&#1090;\&#1042;&#1110;&#1090;&#1088;&#1086;&#1075;&#1077;&#1085;&#1077;&#1088;&#1072;&#1090;&#1086;&#1088;,%20&#1097;&#1086;%20&#1087;&#1088;&#1072;&#1094;&#1102;&#1108;%20&#1087;&#1088;&#1072;&#1082;&#1090;&#1080;&#1095;&#1085;&#1086;%20&#1087;&#1088;&#1080;%20&#1096;&#1090;&#1080;&#1083;&#1110;%20(online-video-cutter.com).mp4" TargetMode="Externa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2.xml"/><Relationship Id="rId1" Type="http://schemas.openxmlformats.org/officeDocument/2006/relationships/video" Target="file:///F:\&#1055;&#1088;&#1086;&#1077;&#1082;&#1090;\&#1042;&#1110;&#1090;&#1088;&#1086;&#1075;&#1077;&#1085;&#1077;&#1088;&#1072;&#1090;&#1086;&#1088;,%20&#1097;&#1086;%20&#1087;&#1088;&#1072;&#1094;&#1102;&#1108;%20&#1087;&#1088;&#1072;&#1082;&#1090;&#1080;&#1095;&#1085;&#1086;%20&#1087;&#1088;&#1080;%20&#1096;&#1090;&#1080;&#1083;&#1110;%20(online-video-cutter.com).mp4" TargetMode="Externa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F:\&#1055;&#1088;&#1086;&#1077;&#1082;&#1090;\&#1053;&#1086;&#1074;&#1086;&#1073;&#1072;&#1090;&#1072;&#1088;&#1077;&#1081;&#1082;&#1080;%20&#1082;&#1110;&#1085;.mp4" TargetMode="External"/><Relationship Id="rId1" Type="http://schemas.openxmlformats.org/officeDocument/2006/relationships/video" Target="file:///F:\&#1055;&#1088;&#1086;&#1077;&#1082;&#1090;\&#1053;&#1086;&#1074;&#1086;&#1073;&#1072;&#1090;&#1072;&#1088;&#1077;&#1081;&#1082;&#1080;%20&#1087;&#1086;&#1095;.mp4" TargetMode="External"/><Relationship Id="rId6" Type="http://schemas.openxmlformats.org/officeDocument/2006/relationships/image" Target="../media/image43.jpeg"/><Relationship Id="rId5" Type="http://schemas.openxmlformats.org/officeDocument/2006/relationships/image" Target="../media/image4.png"/><Relationship Id="rId4" Type="http://schemas.openxmlformats.org/officeDocument/2006/relationships/image" Target="../media/image42.jpeg"/></Relationships>
</file>

<file path=ppt/slides/_rels/slide29.xml.rels><?xml version="1.0" encoding="UTF-8" standalone="yes" ?><Relationships xmlns="http://schemas.openxmlformats.org/package/2006/relationships"><Relationship Id="rId3" Target="../media/image9.jpeg" Type="http://schemas.openxmlformats.org/officeDocument/2006/relationships/image"/><Relationship Id="rId2" Target="../media/image44.jpeg" Type="http://schemas.openxmlformats.org/officeDocument/2006/relationships/image"/><Relationship Id="rId1" Target="../slideLayouts/slideLayout2.xml" Type="http://schemas.openxmlformats.org/officeDocument/2006/relationships/slideLayout"/></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video" Target="file:///F:\&#1055;&#1088;&#1086;&#1077;&#1082;&#1090;\&#1057;&#1090;&#1110;&#1074;%20&#1042;&#1086;&#1079;&#1085;&#1103;&#1082;%20-%20&#1089;&#1087;&#1110;&#1074;&#1090;&#1074;&#1086;&#1088;&#1077;&#1094;&#1100;%20Apple%20&#1079;%20&#1091;&#1082;&#1088;&#1072;&#1111;&#1085;&#1089;&#1100;&#1082;&#1080;&#1084;%20&#1082;&#1086;&#1088;&#1110;&#1085;&#1085;&#1103;&#1084;%20(online-video-cutter.com).mp4" TargetMode="Externa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arget="../media/image9.jpeg" Type="http://schemas.openxmlformats.org/officeDocument/2006/relationships/image"/><Relationship Id="rId2" Target="../media/image45.jpeg" Type="http://schemas.openxmlformats.org/officeDocument/2006/relationships/image"/><Relationship Id="rId1" Target="../slideLayouts/slideLayout2.xml" Type="http://schemas.openxmlformats.org/officeDocument/2006/relationships/slideLayout"/></Relationships>
</file>

<file path=ppt/slides/_rels/slide3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slideLayout" Target="../slideLayouts/slideLayout2.xml"/><Relationship Id="rId1" Type="http://schemas.openxmlformats.org/officeDocument/2006/relationships/video" Target="file:///F:\&#1055;&#1088;&#1086;&#1077;&#1082;&#1090;\&#1082;&#1086;&#1089;&#1090;&#1102;&#1084;%20&#1089;&#1091;&#1087;&#1077;&#1088;&#1084;&#1077;&#1085;&#1072;.mp4" TargetMode="Externa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slideLayout" Target="../slideLayouts/slideLayout2.xml"/><Relationship Id="rId1" Type="http://schemas.openxmlformats.org/officeDocument/2006/relationships/video" Target="file:///F:\&#1055;&#1088;&#1086;&#1077;&#1082;&#1090;\DROTR%20-%20Droid%20Translator%20&#1079;&#1074;&#1086;&#1085;&#1082;&#1080;%20&#1089;%20&#1087;&#1077;&#1088;&#1077;&#1074;&#1086;&#1076;&#1086;&#1084;.%20&#1055;&#1088;&#1077;&#1079;&#1077;&#1085;&#1090;&#1072;&#1094;&#1080;&#1086;&#1085;&#1085;&#1099;&#1081;%20&#1088;&#1086;&#1083;&#1080;&#1082;%20(full%20version)%20(1).mp4" TargetMode="Externa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arget="../media/image9.jpeg" Type="http://schemas.openxmlformats.org/officeDocument/2006/relationships/image"/><Relationship Id="rId2" Target="../media/image48.jpeg" Type="http://schemas.openxmlformats.org/officeDocument/2006/relationships/image"/><Relationship Id="rId1" Target="../slideLayouts/slideLayout2.xml" Type="http://schemas.openxmlformats.org/officeDocument/2006/relationships/slideLayout"/></Relationships>
</file>

<file path=ppt/slides/_rels/slide34.xml.rels><?xml version="1.0" encoding="UTF-8" standalone="yes" ?><Relationships xmlns="http://schemas.openxmlformats.org/package/2006/relationships"><Relationship Id="rId3" Target="../media/image50.jpeg" Type="http://schemas.openxmlformats.org/officeDocument/2006/relationships/image"/><Relationship Id="rId2" Target="../media/image49.jpeg" Type="http://schemas.openxmlformats.org/officeDocument/2006/relationships/image"/><Relationship Id="rId1" Target="../slideLayouts/slideLayout2.xml" Type="http://schemas.openxmlformats.org/officeDocument/2006/relationships/slideLayout"/><Relationship Id="rId5" Target="../media/image9.jpeg" Type="http://schemas.openxmlformats.org/officeDocument/2006/relationships/image"/><Relationship Id="rId4" Target="../media/image51.jpeg" Type="http://schemas.openxmlformats.org/officeDocument/2006/relationships/image"/></Relationships>
</file>

<file path=ppt/slides/_rels/slide3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slideLayout" Target="../slideLayouts/slideLayout2.xml"/><Relationship Id="rId1" Type="http://schemas.openxmlformats.org/officeDocument/2006/relationships/video" Target="file:///F:\&#1055;&#1088;&#1086;&#1077;&#1082;&#1090;\&#1056;&#1091;&#1082;&#1072;&#1074;&#1080;&#1095;&#1082;&#1072;%20&#1076;&#1083;&#1103;%20&#1075;&#1083;&#1091;&#1093;&#1080;&#1093;%20-%20YouTube%20(online-video-cutter.com).mp4" TargetMode="External"/><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arget="../media/image54.jpeg" Type="http://schemas.openxmlformats.org/officeDocument/2006/relationships/image"/><Relationship Id="rId2" Target="../media/image53.jpeg" Type="http://schemas.openxmlformats.org/officeDocument/2006/relationships/image"/><Relationship Id="rId1" Target="../slideLayouts/slideLayout2.xml" Type="http://schemas.openxmlformats.org/officeDocument/2006/relationships/slideLayout"/><Relationship Id="rId4" Target="../media/image9.jpeg" Type="http://schemas.openxmlformats.org/officeDocument/2006/relationships/image"/></Relationships>
</file>

<file path=ppt/slides/_rels/slide37.xml.rels><?xml version="1.0" encoding="UTF-8" standalone="yes" ?><Relationships xmlns="http://schemas.openxmlformats.org/package/2006/relationships"><Relationship Id="rId3" Target="../media/image56.jpeg" Type="http://schemas.openxmlformats.org/officeDocument/2006/relationships/image"/><Relationship Id="rId2" Target="../media/image55.jpeg" Type="http://schemas.openxmlformats.org/officeDocument/2006/relationships/image"/><Relationship Id="rId1" Target="../slideLayouts/slideLayout2.xml" Type="http://schemas.openxmlformats.org/officeDocument/2006/relationships/slideLayout"/><Relationship Id="rId4" Target="../media/image9.jpeg" Type="http://schemas.openxmlformats.org/officeDocument/2006/relationships/image"/></Relationships>
</file>

<file path=ppt/slides/_rels/slide3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slideLayout" Target="../slideLayouts/slideLayout2.xml"/><Relationship Id="rId1" Type="http://schemas.openxmlformats.org/officeDocument/2006/relationships/video" Target="file:///F:\&#1055;&#1088;&#1086;&#1077;&#1082;&#1090;\&#1042;&#1080;&#1085;&#1072;&#1093;&#1110;&#1076;%20%20-%20&#1077;&#1083;&#1077;&#1082;&#1090;&#1088;&#1086;&#1076;&#1077;&#1088;&#1084;&#1072;&#1090;&#1086;&#1084;.mp4" TargetMode="External"/><Relationship Id="rId5" Type="http://schemas.openxmlformats.org/officeDocument/2006/relationships/image" Target="../media/image4.png"/><Relationship Id="rId4" Type="http://schemas.openxmlformats.org/officeDocument/2006/relationships/image" Target="../media/image58.jpeg"/></Relationships>
</file>

<file path=ppt/slides/_rels/slide39.xml.rels><?xml version="1.0" encoding="UTF-8" standalone="yes" ?><Relationships xmlns="http://schemas.openxmlformats.org/package/2006/relationships"><Relationship Id="rId3" Target="../media/image9.jpeg" Type="http://schemas.openxmlformats.org/officeDocument/2006/relationships/image"/><Relationship Id="rId2" Target="../media/image59.jpeg" Type="http://schemas.openxmlformats.org/officeDocument/2006/relationships/image"/><Relationship Id="rId1" Target="../slideLayouts/slideLayout2.xml" Type="http://schemas.openxmlformats.org/officeDocument/2006/relationships/slideLayout"/></Relationships>
</file>

<file path=ppt/slides/_rels/slide4.xml.rels><?xml version="1.0" encoding="UTF-8" standalone="yes" ?><Relationships xmlns="http://schemas.openxmlformats.org/package/2006/relationships"><Relationship Id="rId3" Target="../media/image9.jpeg" Type="http://schemas.openxmlformats.org/officeDocument/2006/relationships/image"/><Relationship Id="rId2" Target="../media/image8.jpeg" Type="http://schemas.openxmlformats.org/officeDocument/2006/relationships/image"/><Relationship Id="rId1" Target="../slideLayouts/slideLayout2.xml" Type="http://schemas.openxmlformats.org/officeDocument/2006/relationships/slideLayout"/></Relationships>
</file>

<file path=ppt/slides/_rels/slide4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slideLayout" Target="../slideLayouts/slideLayout7.xml"/><Relationship Id="rId1" Type="http://schemas.openxmlformats.org/officeDocument/2006/relationships/video" Target="file:///F:\&#1055;&#1088;&#1086;&#1077;&#1082;&#1090;\&#1059;&#1082;&#1088;&#1072;&#1111;&#1085;c&#1100;&#1082;&#1080;&#1081;%20&#1073;&#1077;&#1079;&#1087;&#1110;&#1083;&#1086;&#1090;&#1085;&#1080;&#1082;.mp4" TargetMode="External"/><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arget="../media/image9.jpeg" Type="http://schemas.openxmlformats.org/officeDocument/2006/relationships/image"/><Relationship Id="rId2" Target="../media/image61.jpeg" Type="http://schemas.openxmlformats.org/officeDocument/2006/relationships/image"/><Relationship Id="rId1" Target="../slideLayouts/slideLayout2.xml" Type="http://schemas.openxmlformats.org/officeDocument/2006/relationships/slideLayout"/></Relationships>
</file>

<file path=ppt/slides/_rels/slide42.xml.rels><?xml version="1.0" encoding="UTF-8" standalone="yes" ?><Relationships xmlns="http://schemas.openxmlformats.org/package/2006/relationships"><Relationship Id="rId3" Target="../media/image62.jpeg" Type="http://schemas.openxmlformats.org/officeDocument/2006/relationships/image"/><Relationship Id="rId2" Target="../media/image9.jpeg" Type="http://schemas.openxmlformats.org/officeDocument/2006/relationships/image"/><Relationship Id="rId1" Target="../slideLayouts/slideLayout2.xml" Type="http://schemas.openxmlformats.org/officeDocument/2006/relationships/slideLayout"/><Relationship Id="rId4" Target="../media/image63.jpeg" Type="http://schemas.openxmlformats.org/officeDocument/2006/relationships/image"/></Relationships>
</file>

<file path=ppt/slides/_rels/slide43.xml.rels><?xml version="1.0" encoding="UTF-8" standalone="yes" ?><Relationships xmlns="http://schemas.openxmlformats.org/package/2006/relationships"><Relationship Id="rId3" Target="../media/image65.jpeg" Type="http://schemas.openxmlformats.org/officeDocument/2006/relationships/image"/><Relationship Id="rId2" Target="../media/image64.jpeg" Type="http://schemas.openxmlformats.org/officeDocument/2006/relationships/image"/><Relationship Id="rId1" Target="../slideLayouts/slideLayout2.xml" Type="http://schemas.openxmlformats.org/officeDocument/2006/relationships/slideLayout"/><Relationship Id="rId4" Target="../media/image9.jpeg" Type="http://schemas.openxmlformats.org/officeDocument/2006/relationships/image"/></Relationships>
</file>

<file path=ppt/slides/_rels/slide44.xml.rels><?xml version="1.0" encoding="UTF-8" standalone="yes" ?><Relationships xmlns="http://schemas.openxmlformats.org/package/2006/relationships"><Relationship Id="rId3" Target="../media/image67.jpeg" Type="http://schemas.openxmlformats.org/officeDocument/2006/relationships/image"/><Relationship Id="rId2" Target="../media/image66.jpeg" Type="http://schemas.openxmlformats.org/officeDocument/2006/relationships/image"/><Relationship Id="rId1" Target="../slideLayouts/slideLayout2.xml" Type="http://schemas.openxmlformats.org/officeDocument/2006/relationships/slideLayout"/><Relationship Id="rId4" Target="../media/image9.jpeg" Type="http://schemas.openxmlformats.org/officeDocument/2006/relationships/image"/></Relationships>
</file>

<file path=ppt/slides/_rels/slide45.xml.rels><?xml version="1.0" encoding="UTF-8" standalone="yes" ?><Relationships xmlns="http://schemas.openxmlformats.org/package/2006/relationships"><Relationship Id="rId3" Target="../media/image9.jpeg" Type="http://schemas.openxmlformats.org/officeDocument/2006/relationships/image"/><Relationship Id="rId2" Target="../media/image68.jpeg" Type="http://schemas.openxmlformats.org/officeDocument/2006/relationships/image"/><Relationship Id="rId1" Target="../slideLayouts/slideLayout2.xml" Type="http://schemas.openxmlformats.org/officeDocument/2006/relationships/slideLayout"/><Relationship Id="rId4" Target="../media/image69.jpeg" Type="http://schemas.openxmlformats.org/officeDocument/2006/relationships/image"/></Relationships>
</file>

<file path=ppt/slides/_rels/slide46.xml.rels><?xml version="1.0" encoding="UTF-8" standalone="yes" ?><Relationships xmlns="http://schemas.openxmlformats.org/package/2006/relationships"><Relationship Id="rId3" Target="../media/image71.jpeg" Type="http://schemas.openxmlformats.org/officeDocument/2006/relationships/image"/><Relationship Id="rId2" Target="../media/image70.jpeg" Type="http://schemas.openxmlformats.org/officeDocument/2006/relationships/image"/><Relationship Id="rId1" Target="../slideLayouts/slideLayout7.xml" Type="http://schemas.openxmlformats.org/officeDocument/2006/relationships/slideLayout"/><Relationship Id="rId4" Target="../media/image9.jpeg" Type="http://schemas.openxmlformats.org/officeDocument/2006/relationships/image"/></Relationships>
</file>

<file path=ppt/slides/_rels/slide47.xml.rels><?xml version="1.0" encoding="UTF-8" standalone="yes" ?><Relationships xmlns="http://schemas.openxmlformats.org/package/2006/relationships"><Relationship Id="rId3" Target="../media/image73.jpeg" Type="http://schemas.openxmlformats.org/officeDocument/2006/relationships/image"/><Relationship Id="rId2" Target="../media/image72.jpeg" Type="http://schemas.openxmlformats.org/officeDocument/2006/relationships/image"/><Relationship Id="rId1" Target="../slideLayouts/slideLayout7.xml" Type="http://schemas.openxmlformats.org/officeDocument/2006/relationships/slideLayout"/><Relationship Id="rId4" Target="../media/image9.jpeg" Type="http://schemas.openxmlformats.org/officeDocument/2006/relationships/image"/></Relationships>
</file>

<file path=ppt/slides/_rels/slide48.xml.rels><?xml version="1.0" encoding="UTF-8" standalone="yes" ?><Relationships xmlns="http://schemas.openxmlformats.org/package/2006/relationships"><Relationship Id="rId3" Target="../media/image74.jpeg" Type="http://schemas.openxmlformats.org/officeDocument/2006/relationships/image"/><Relationship Id="rId2" Target="../media/image9.jpeg" Type="http://schemas.openxmlformats.org/officeDocument/2006/relationships/image"/><Relationship Id="rId1" Target="../slideLayouts/slideLayout7.xml" Type="http://schemas.openxmlformats.org/officeDocument/2006/relationships/slideLayout"/><Relationship Id="rId4" Target="../media/image75.jpeg" Type="http://schemas.openxmlformats.org/officeDocument/2006/relationships/image"/></Relationships>
</file>

<file path=ppt/slides/_rels/slide49.xml.rels><?xml version="1.0" encoding="UTF-8" standalone="yes" ?><Relationships xmlns="http://schemas.openxmlformats.org/package/2006/relationships"><Relationship Id="rId3" Target="../media/image76.jpeg" Type="http://schemas.openxmlformats.org/officeDocument/2006/relationships/image"/><Relationship Id="rId2" Target="../slideLayouts/slideLayout2.xml" Type="http://schemas.openxmlformats.org/officeDocument/2006/relationships/slideLayout"/><Relationship Id="rId1" Target="file:///F:\&#1055;&#1056;&#1054;&#1045;&#1050;&#1058;&#1059;&#1050;&#1056;&#1040;&#1031;&#1053;&#1062;&#1030;\&#1059;&#1082;&#1088;&#1072;&#1111;&#1085;&#1094;&#1110;,%20&#1103;&#1082;&#1110;%20&#1079;&#1084;&#1110;&#1085;&#1080;&#1083;&#1080;%20&#1089;&#1074;&#1110;&#1090;%20(online-video-cutter.com).mp4" TargetMode="External" Type="http://schemas.openxmlformats.org/officeDocument/2006/relationships/video"/><Relationship Id="rId4" Target="../media/image4.png" Type="http://schemas.openxmlformats.org/officeDocument/2006/relationships/image"/></Relationships>
</file>

<file path=ppt/slides/_rels/slide5.xml.rels><?xml version="1.0" encoding="UTF-8" standalone="yes" ?><Relationships xmlns="http://schemas.openxmlformats.org/package/2006/relationships"><Relationship Id="rId3" Target="../media/image11.jpeg" Type="http://schemas.openxmlformats.org/officeDocument/2006/relationships/image"/><Relationship Id="rId2" Target="../media/image10.jpeg" Type="http://schemas.openxmlformats.org/officeDocument/2006/relationships/image"/><Relationship Id="rId1" Target="../slideLayouts/slideLayout2.xml" Type="http://schemas.openxmlformats.org/officeDocument/2006/relationships/slideLayout"/></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video" Target="file:///F:\&#1055;&#1088;&#1086;&#1077;&#1082;&#1090;\&#1059;&#1082;&#1088;&#1072;&#1111;&#1085;&#1082;&#1072;,%20&#1103;&#1082;&#1072;%20&#1087;&#1077;&#1088;&#1096;&#1086;&#1102;%20&#1091;%20&#1089;&#1074;&#1110;&#1090;&#1110;%20&#1089;&#1090;&#1074;&#1086;&#1088;&#1080;&#1083;&#1072;%20&#1084;&#1086;&#1074;&#1091;%20&#1087;&#1088;&#1086;&#1075;&#1088;&#1072;&#1084;&#1091;&#1074;&#1072;&#1085;&#1085;&#1103;%20(online-video-cutter.com).mp4" TargetMode="Externa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arget="../media/image9.jpeg" Type="http://schemas.openxmlformats.org/officeDocument/2006/relationships/image"/><Relationship Id="rId2" Target="../media/image13.jpeg" Type="http://schemas.openxmlformats.org/officeDocument/2006/relationships/image"/><Relationship Id="rId1" Target="../slideLayouts/slideLayout2.xml" Type="http://schemas.openxmlformats.org/officeDocument/2006/relationships/slideLayout"/></Relationships>
</file>

<file path=ppt/slides/_rels/slide8.xml.rels><?xml version="1.0" encoding="UTF-8" standalone="yes" ?><Relationships xmlns="http://schemas.openxmlformats.org/package/2006/relationships"><Relationship Id="rId3" Target="https://uk.wikipedia.org/wiki/1882" TargetMode="External" Type="http://schemas.openxmlformats.org/officeDocument/2006/relationships/hyperlink"/><Relationship Id="rId2" Target="https://uk.wikipedia.org/wiki/1822" TargetMode="External" Type="http://schemas.openxmlformats.org/officeDocument/2006/relationships/hyperlink"/><Relationship Id="rId1" Target="../slideLayouts/slideLayout2.xml" Type="http://schemas.openxmlformats.org/officeDocument/2006/relationships/slideLayout"/><Relationship Id="rId6" Target="../media/image9.jpeg" Type="http://schemas.openxmlformats.org/officeDocument/2006/relationships/image"/><Relationship Id="rId5" Target="../media/image15.jpeg" Type="http://schemas.openxmlformats.org/officeDocument/2006/relationships/image"/><Relationship Id="rId4" Target="../media/image14.jpeg" Type="http://schemas.openxmlformats.org/officeDocument/2006/relationships/image"/></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2.xml"/><Relationship Id="rId1" Type="http://schemas.openxmlformats.org/officeDocument/2006/relationships/video" Target="file:///F:\&#1055;&#1088;&#1086;&#1077;&#1082;&#1090;\&#1047;&#1077;&#1093;%20&#1110;%20&#1051;&#1091;&#1082;&#1072;&#1089;&#1077;&#1074;&#1080;&#1095;.mp4" TargetMode="External"/><Relationship Id="rId5" Type="http://schemas.openxmlformats.org/officeDocument/2006/relationships/image" Target="../media/image4.pn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6021288"/>
            <a:ext cx="7520940" cy="548640"/>
          </a:xfrm>
        </p:spPr>
        <p:txBody>
          <a:bodyPr/>
          <a:lstStyle/>
          <a:p>
            <a:pPr algn="ctr"/>
            <a:r>
              <a:rPr lang="uk-UA" sz="3600" dirty="0" smtClean="0">
                <a:latin typeface="Times New Roman" pitchFamily="18" charset="0"/>
                <a:cs typeface="Times New Roman" pitchFamily="18" charset="0"/>
              </a:rPr>
              <a:t>25 річниця незалежності</a:t>
            </a:r>
            <a:endParaRPr lang="ru-RU" sz="3600"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0034" y="500042"/>
            <a:ext cx="8136904" cy="53285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 name="Карта світу за 5 хвилин.mp4">
            <a:hlinkClick r:id="" action="ppaction://media"/>
          </p:cNvPr>
          <p:cNvPicPr>
            <a:picLocks noGrp="1" noRot="1" noChangeAspect="1"/>
          </p:cNvPicPr>
          <p:nvPr>
            <p:ph idx="1"/>
            <a:videoFile r:link="rId1"/>
          </p:nvPr>
        </p:nvPicPr>
        <p:blipFill>
          <a:blip r:embed="rId4"/>
          <a:stretch>
            <a:fillRect/>
          </a:stretch>
        </p:blipFill>
        <p:spPr>
          <a:xfrm>
            <a:off x="214282" y="5715016"/>
            <a:ext cx="1214239" cy="1000132"/>
          </a:xfrm>
          <a:prstGeom prst="rect">
            <a:avLst/>
          </a:prstGeom>
        </p:spPr>
      </p:pic>
    </p:spTree>
    <p:extLst>
      <p:ext uri="{BB962C8B-B14F-4D97-AF65-F5344CB8AC3E}">
        <p14:creationId xmlns:p14="http://schemas.microsoft.com/office/powerpoint/2010/main" xmlns="" val="1162178276"/>
      </p:ext>
    </p:extLst>
  </p:cSld>
  <p:clrMapOvr>
    <a:masterClrMapping/>
  </p:clrMapOvr>
  <p:transition>
    <p:push/>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8" descr="http://pro-ukraine.com/wp-content/uploads/2015/05/8-2-1024x726.jpg"/>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791580" y="188640"/>
            <a:ext cx="7560839" cy="528119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Прямоугольник 4"/>
          <p:cNvSpPr/>
          <p:nvPr/>
        </p:nvSpPr>
        <p:spPr>
          <a:xfrm>
            <a:off x="899592" y="5473005"/>
            <a:ext cx="7488832" cy="1200329"/>
          </a:xfrm>
          <a:prstGeom prst="rect">
            <a:avLst/>
          </a:prstGeom>
        </p:spPr>
        <p:txBody>
          <a:bodyPr wrap="square">
            <a:spAutoFit/>
          </a:bodyPr>
          <a:lstStyle/>
          <a:p>
            <a:pPr algn="just"/>
            <a:r>
              <a:rPr lang="uk-UA" sz="2400" dirty="0" smtClean="0">
                <a:latin typeface="Times New Roman" pitchFamily="18" charset="0"/>
                <a:cs typeface="Times New Roman" pitchFamily="18" charset="0"/>
              </a:rPr>
              <a:t>	Пам'ятник</a:t>
            </a:r>
            <a:r>
              <a:rPr lang="uk-UA" sz="2400" dirty="0">
                <a:latin typeface="Times New Roman" pitchFamily="18" charset="0"/>
                <a:cs typeface="Times New Roman" pitchFamily="18" charset="0"/>
              </a:rPr>
              <a:t> </a:t>
            </a:r>
            <a:r>
              <a:rPr lang="uk-UA" sz="2400" b="1" dirty="0" smtClean="0">
                <a:latin typeface="Times New Roman" pitchFamily="18" charset="0"/>
                <a:cs typeface="Times New Roman" pitchFamily="18" charset="0"/>
              </a:rPr>
              <a:t>винахідникам </a:t>
            </a:r>
            <a:r>
              <a:rPr lang="uk-UA" sz="2400" b="1" dirty="0">
                <a:latin typeface="Times New Roman" pitchFamily="18" charset="0"/>
                <a:cs typeface="Times New Roman" pitchFamily="18" charset="0"/>
              </a:rPr>
              <a:t>гасової лампи</a:t>
            </a:r>
            <a:r>
              <a:rPr lang="uk-UA" sz="2400" dirty="0">
                <a:latin typeface="Times New Roman" pitchFamily="18" charset="0"/>
                <a:cs typeface="Times New Roman" pitchFamily="18" charset="0"/>
              </a:rPr>
              <a:t> — Ігнатію </a:t>
            </a:r>
            <a:r>
              <a:rPr lang="uk-UA" sz="2400" dirty="0" err="1">
                <a:latin typeface="Times New Roman" pitchFamily="18" charset="0"/>
                <a:cs typeface="Times New Roman" pitchFamily="18" charset="0"/>
              </a:rPr>
              <a:t>Лукасевичу</a:t>
            </a:r>
            <a:r>
              <a:rPr lang="uk-UA" sz="2400" dirty="0">
                <a:latin typeface="Times New Roman" pitchFamily="18" charset="0"/>
                <a:cs typeface="Times New Roman" pitchFamily="18" charset="0"/>
              </a:rPr>
              <a:t> </a:t>
            </a:r>
            <a:r>
              <a:rPr lang="uk-UA" sz="2400" dirty="0" smtClean="0">
                <a:latin typeface="Times New Roman" pitchFamily="18" charset="0"/>
                <a:cs typeface="Times New Roman" pitchFamily="18" charset="0"/>
              </a:rPr>
              <a:t>та </a:t>
            </a:r>
            <a:r>
              <a:rPr lang="uk-UA" sz="2400" dirty="0">
                <a:latin typeface="Times New Roman" pitchFamily="18" charset="0"/>
                <a:cs typeface="Times New Roman" pitchFamily="18" charset="0"/>
              </a:rPr>
              <a:t>Яну Зегу</a:t>
            </a:r>
            <a:r>
              <a:rPr lang="uk-UA" sz="2400" dirty="0" smtClean="0">
                <a:latin typeface="Times New Roman" pitchFamily="18" charset="0"/>
                <a:cs typeface="Times New Roman" pitchFamily="18" charset="0"/>
              </a:rPr>
              <a:t>.</a:t>
            </a:r>
          </a:p>
          <a:p>
            <a:pPr algn="just"/>
            <a:r>
              <a:rPr lang="uk-UA" sz="2400" dirty="0" smtClean="0">
                <a:latin typeface="Times New Roman" pitchFamily="18" charset="0"/>
                <a:cs typeface="Times New Roman" pitchFamily="18" charset="0"/>
              </a:rPr>
              <a:t> 	Скульптор</a:t>
            </a:r>
            <a:r>
              <a:rPr lang="uk-UA" sz="2400" dirty="0">
                <a:latin typeface="Times New Roman" pitchFamily="18" charset="0"/>
                <a:cs typeface="Times New Roman" pitchFamily="18" charset="0"/>
              </a:rPr>
              <a:t> — Володимир </a:t>
            </a:r>
            <a:r>
              <a:rPr lang="uk-UA" sz="2400" dirty="0" err="1">
                <a:latin typeface="Times New Roman" pitchFamily="18" charset="0"/>
                <a:cs typeface="Times New Roman" pitchFamily="18" charset="0"/>
              </a:rPr>
              <a:t>Цісарик</a:t>
            </a:r>
            <a:r>
              <a:rPr lang="uk-UA" sz="2400" dirty="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308304" y="265212"/>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6961488"/>
      </p:ext>
    </p:extLst>
  </p:cSld>
  <p:clrMapOvr>
    <a:masterClrMapping/>
  </p:clrMapOvr>
  <p:transition spd="slow">
    <p:wipe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lstStyle/>
          <a:p>
            <a:endParaRPr lang="ru-RU" dirty="0"/>
          </a:p>
        </p:txBody>
      </p:sp>
      <p:pic>
        <p:nvPicPr>
          <p:cNvPr id="4099" name="Picture 3" descr="J:\PICT4891.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07904" y="2348880"/>
            <a:ext cx="5256584" cy="4509120"/>
          </a:xfrm>
          <a:prstGeom prst="rect">
            <a:avLst/>
          </a:prstGeom>
          <a:noFill/>
          <a:extLst>
            <a:ext uri="{909E8E84-426E-40DD-AFC4-6F175D3DCCD1}">
              <a14:hiddenFill xmlns:a14="http://schemas.microsoft.com/office/drawing/2010/main" xmlns="">
                <a:solidFill>
                  <a:srgbClr val="FFFFFF"/>
                </a:solidFill>
              </a14:hiddenFill>
            </a:ext>
          </a:extLst>
        </p:spPr>
      </p:pic>
      <p:pic>
        <p:nvPicPr>
          <p:cNvPr id="4098" name="Picture 2" descr="J:\PICT4892.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65820" y="214320"/>
            <a:ext cx="5270276" cy="4389120"/>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308304" y="265212"/>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27014257"/>
      </p:ext>
    </p:extLst>
  </p:cSld>
  <p:clrMapOvr>
    <a:masterClrMapping/>
  </p:clrMapOvr>
  <p:transition spd="slow">
    <p:strips dir="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9"/>
          <p:cNvSpPr>
            <a:spLocks noGrp="1"/>
          </p:cNvSpPr>
          <p:nvPr>
            <p:ph type="title"/>
          </p:nvPr>
        </p:nvSpPr>
        <p:spPr/>
        <p:txBody>
          <a:bodyPr/>
          <a:lstStyle/>
          <a:p>
            <a:endParaRPr lang="ru-RU"/>
          </a:p>
        </p:txBody>
      </p:sp>
      <p:sp>
        <p:nvSpPr>
          <p:cNvPr id="11" name="Текст 10"/>
          <p:cNvSpPr>
            <a:spLocks noGrp="1"/>
          </p:cNvSpPr>
          <p:nvPr>
            <p:ph type="body" idx="1"/>
          </p:nvPr>
        </p:nvSpPr>
        <p:spPr/>
        <p:txBody>
          <a:bodyPr/>
          <a:lstStyle/>
          <a:p>
            <a:endParaRPr lang="ru-RU"/>
          </a:p>
        </p:txBody>
      </p:sp>
      <p:pic>
        <p:nvPicPr>
          <p:cNvPr id="6" name="Українські винаходи, які змінили весь світ.mp4">
            <a:hlinkClick r:id="" action="ppaction://media"/>
          </p:cNvPr>
          <p:cNvPicPr>
            <a:picLocks noGrp="1" noRot="1" noChangeAspect="1"/>
          </p:cNvPicPr>
          <p:nvPr>
            <p:ph idx="4294967295"/>
            <a:videoFile r:link="rId1"/>
          </p:nvPr>
        </p:nvPicPr>
        <p:blipFill>
          <a:blip r:embed="rId3"/>
          <a:stretch>
            <a:fillRect/>
          </a:stretch>
        </p:blipFill>
        <p:spPr>
          <a:xfrm>
            <a:off x="7651750" y="214313"/>
            <a:ext cx="1492250" cy="1228725"/>
          </a:xfrm>
          <a:prstGeom prst="rect">
            <a:avLst/>
          </a:prstGeom>
        </p:spPr>
      </p:pic>
      <p:sp>
        <p:nvSpPr>
          <p:cNvPr id="8" name="Прямоугольник 7"/>
          <p:cNvSpPr/>
          <p:nvPr/>
        </p:nvSpPr>
        <p:spPr>
          <a:xfrm>
            <a:off x="928662" y="1142984"/>
            <a:ext cx="6000792" cy="5078313"/>
          </a:xfrm>
          <a:prstGeom prst="rect">
            <a:avLst/>
          </a:prstGeom>
        </p:spPr>
        <p:txBody>
          <a:bodyPr wrap="square">
            <a:spAutoFit/>
          </a:bodyPr>
          <a:lstStyle/>
          <a:p>
            <a:pPr algn="ctr">
              <a:lnSpc>
                <a:spcPct val="150000"/>
              </a:lnSpc>
            </a:pPr>
            <a:r>
              <a:rPr lang="ru-RU" sz="5400" b="1" dirty="0" smtClean="0">
                <a:latin typeface="Times New Roman" pitchFamily="18" charset="0"/>
                <a:cs typeface="Times New Roman" pitchFamily="18" charset="0"/>
              </a:rPr>
              <a:t>ВИНАХОДИ</a:t>
            </a:r>
          </a:p>
          <a:p>
            <a:pPr algn="ctr">
              <a:lnSpc>
                <a:spcPct val="150000"/>
              </a:lnSpc>
            </a:pPr>
            <a:r>
              <a:rPr lang="ru-RU" sz="5400" b="1" dirty="0" smtClean="0">
                <a:latin typeface="Times New Roman" pitchFamily="18" charset="0"/>
                <a:cs typeface="Times New Roman" pitchFamily="18" charset="0"/>
              </a:rPr>
              <a:t> В ПЕРІОД НЕЗАЛЕЖНОСТІ УКРАЇНИ</a:t>
            </a:r>
            <a:endParaRPr lang="ru-RU" sz="5400" dirty="0"/>
          </a:p>
        </p:txBody>
      </p:sp>
    </p:spTree>
    <p:extLst>
      <p:ext uri="{BB962C8B-B14F-4D97-AF65-F5344CB8AC3E}">
        <p14:creationId xmlns:p14="http://schemas.microsoft.com/office/powerpoint/2010/main" xmlns="" val="578292181"/>
      </p:ext>
    </p:extLst>
  </p:cSld>
  <p:clrMapOvr>
    <a:masterClrMapping/>
  </p:clrMapOvr>
  <p:transition spd="slow">
    <p:zoom/>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6012160" y="2207196"/>
            <a:ext cx="3147662" cy="2589956"/>
          </a:xfrm>
        </p:spPr>
        <p:txBody>
          <a:bodyPr>
            <a:normAutofit/>
          </a:bodyPr>
          <a:lstStyle/>
          <a:p>
            <a:pPr algn="ctr"/>
            <a:r>
              <a:rPr lang="ru-RU" dirty="0" err="1" smtClean="0">
                <a:latin typeface="Times New Roman" pitchFamily="18" charset="0"/>
                <a:cs typeface="Times New Roman" pitchFamily="18" charset="0"/>
              </a:rPr>
              <a:t>гнучкий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тканинний</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супер-</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конденсатор </a:t>
            </a:r>
            <a:endParaRPr lang="ru-RU" dirty="0"/>
          </a:p>
        </p:txBody>
      </p:sp>
      <p:pic>
        <p:nvPicPr>
          <p:cNvPr id="4" name="Объект 3" descr="http://ukraine.ui.ua/content/images/nayka/sovremnauka/izobreteniya_igor_chernilevskiy_i_superkondensator.jpg"/>
          <p:cNvPicPr>
            <a:picLocks noGrp="1"/>
          </p:cNvPicPr>
          <p:nvPr>
            <p:ph idx="1"/>
          </p:nvPr>
        </p:nvPicPr>
        <p:blipFill>
          <a:blip r:embed="rId2">
            <a:extLst>
              <a:ext uri="{28A0092B-C50C-407E-A947-70E740481C1C}">
                <a14:useLocalDpi xmlns:a14="http://schemas.microsoft.com/office/drawing/2010/main" xmlns="" val="0"/>
              </a:ext>
            </a:extLst>
          </a:blip>
          <a:stretch>
            <a:fillRect/>
          </a:stretch>
        </p:blipFill>
        <p:spPr bwMode="auto">
          <a:xfrm>
            <a:off x="179512" y="548680"/>
            <a:ext cx="5976664" cy="5976664"/>
          </a:xfrm>
          <a:prstGeom prst="rect">
            <a:avLst/>
          </a:prstGeom>
          <a:noFill/>
          <a:ln>
            <a:noFill/>
          </a:ln>
        </p:spPr>
      </p:pic>
      <p:pic>
        <p:nvPicPr>
          <p:cNvPr id="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308304" y="265212"/>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28171783"/>
      </p:ext>
    </p:extLst>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11530" y="195171"/>
            <a:ext cx="7520940" cy="785557"/>
          </a:xfrm>
        </p:spPr>
        <p:txBody>
          <a:bodyPr/>
          <a:lstStyle/>
          <a:p>
            <a:pPr algn="ctr"/>
            <a:r>
              <a:rPr lang="ru-RU" dirty="0" err="1" smtClean="0">
                <a:latin typeface="Times New Roman" pitchFamily="18" charset="0"/>
                <a:cs typeface="Times New Roman" pitchFamily="18" charset="0"/>
              </a:rPr>
              <a:t>Розумна</a:t>
            </a:r>
            <a:r>
              <a:rPr lang="ru-RU" dirty="0" smtClean="0">
                <a:latin typeface="Times New Roman" pitchFamily="18" charset="0"/>
                <a:cs typeface="Times New Roman" pitchFamily="18" charset="0"/>
              </a:rPr>
              <a:t> кепка</a:t>
            </a:r>
            <a:endParaRPr lang="ru-RU" dirty="0">
              <a:latin typeface="Times New Roman" pitchFamily="18" charset="0"/>
              <a:cs typeface="Times New Roman" pitchFamily="18" charset="0"/>
            </a:endParaRPr>
          </a:p>
        </p:txBody>
      </p:sp>
      <p:pic>
        <p:nvPicPr>
          <p:cNvPr id="5" name="Рисунок 4" descr="http://imgcdn1.luxnet.ua/tv24/resources/photos/news/620_DIR/201508/603395_1313528.jpg?201508172527"/>
          <p:cNvPicPr/>
          <p:nvPr/>
        </p:nvPicPr>
        <p:blipFill>
          <a:blip r:embed="rId2">
            <a:extLst>
              <a:ext uri="{28A0092B-C50C-407E-A947-70E740481C1C}">
                <a14:useLocalDpi xmlns:a14="http://schemas.microsoft.com/office/drawing/2010/main" xmlns="" val="0"/>
              </a:ext>
            </a:extLst>
          </a:blip>
          <a:srcRect/>
          <a:stretch>
            <a:fillRect/>
          </a:stretch>
        </p:blipFill>
        <p:spPr bwMode="auto">
          <a:xfrm>
            <a:off x="1187624" y="980728"/>
            <a:ext cx="6768752" cy="5616624"/>
          </a:xfrm>
          <a:prstGeom prst="rect">
            <a:avLst/>
          </a:prstGeom>
          <a:noFill/>
          <a:ln>
            <a:noFill/>
          </a:ln>
        </p:spPr>
      </p:pic>
      <p:pic>
        <p:nvPicPr>
          <p:cNvPr id="7"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308304" y="265212"/>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130214274"/>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188640"/>
            <a:ext cx="7056784" cy="936104"/>
          </a:xfrm>
        </p:spPr>
        <p:txBody>
          <a:bodyPr/>
          <a:lstStyle/>
          <a:p>
            <a:pPr algn="ctr"/>
            <a:r>
              <a:rPr lang="ru-RU" dirty="0" err="1">
                <a:latin typeface="Times New Roman" pitchFamily="18" charset="0"/>
                <a:cs typeface="Times New Roman" pitchFamily="18" charset="0"/>
              </a:rPr>
              <a:t>замінники</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клавіатури</a:t>
            </a:r>
            <a:r>
              <a:rPr lang="ru-RU" dirty="0">
                <a:latin typeface="Times New Roman" pitchFamily="18" charset="0"/>
                <a:cs typeface="Times New Roman" pitchFamily="18" charset="0"/>
              </a:rPr>
              <a:t> і </a:t>
            </a:r>
            <a:r>
              <a:rPr lang="ru-RU" dirty="0" smtClean="0">
                <a:latin typeface="Times New Roman" pitchFamily="18" charset="0"/>
                <a:cs typeface="Times New Roman" pitchFamily="18" charset="0"/>
              </a:rPr>
              <a:t>мишки</a:t>
            </a:r>
            <a:endParaRPr lang="ru-RU" dirty="0">
              <a:latin typeface="Times New Roman" pitchFamily="18" charset="0"/>
              <a:cs typeface="Times New Roman" pitchFamily="18" charset="0"/>
            </a:endParaRPr>
          </a:p>
        </p:txBody>
      </p:sp>
      <p:pic>
        <p:nvPicPr>
          <p:cNvPr id="4" name="Объект 3" descr="http://ukraine.ui.ua/content/images/nayka/sovremnauka/izobreteniya_dernovoy.jpg"/>
          <p:cNvPicPr>
            <a:picLocks noGrp="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1043608" y="976316"/>
            <a:ext cx="7052220" cy="5693044"/>
          </a:xfrm>
          <a:prstGeom prst="rect">
            <a:avLst/>
          </a:prstGeom>
          <a:noFill/>
          <a:ln>
            <a:noFill/>
          </a:ln>
        </p:spPr>
      </p:pic>
      <p:pic>
        <p:nvPicPr>
          <p:cNvPr id="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568952" y="110902"/>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004654194"/>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88024" y="836712"/>
            <a:ext cx="4059932" cy="1695088"/>
          </a:xfrm>
        </p:spPr>
        <p:txBody>
          <a:bodyPr/>
          <a:lstStyle/>
          <a:p>
            <a:pPr algn="ctr"/>
            <a:r>
              <a:rPr lang="ru-RU" dirty="0" err="1" smtClean="0">
                <a:latin typeface="Times New Roman" pitchFamily="18" charset="0"/>
                <a:cs typeface="Times New Roman" pitchFamily="18" charset="0"/>
              </a:rPr>
              <a:t>Віталій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Запека</a:t>
            </a:r>
            <a:r>
              <a:rPr lang="en-US" dirty="0" smtClean="0">
                <a:latin typeface="Times New Roman" pitchFamily="18" charset="0"/>
                <a:cs typeface="Times New Roman" pitchFamily="18" charset="0"/>
              </a:rPr>
              <a:t> </a:t>
            </a:r>
            <a:r>
              <a:rPr lang="uk-UA" dirty="0">
                <a:latin typeface="Times New Roman" pitchFamily="18" charset="0"/>
                <a:cs typeface="Times New Roman" pitchFamily="18" charset="0"/>
              </a:rPr>
              <a:t/>
            </a:r>
            <a:br>
              <a:rPr lang="uk-UA" dirty="0">
                <a:latin typeface="Times New Roman" pitchFamily="18" charset="0"/>
                <a:cs typeface="Times New Roman" pitchFamily="18" charset="0"/>
              </a:rPr>
            </a:br>
            <a:r>
              <a:rPr lang="uk-UA" dirty="0" err="1" smtClean="0">
                <a:latin typeface="Times New Roman" pitchFamily="18" charset="0"/>
                <a:cs typeface="Times New Roman" pitchFamily="18" charset="0"/>
              </a:rPr>
              <a:t>хір</a:t>
            </a:r>
            <a:r>
              <a:rPr lang="ru-RU" dirty="0" err="1" smtClean="0">
                <a:latin typeface="Times New Roman" pitchFamily="18" charset="0"/>
                <a:cs typeface="Times New Roman" pitchFamily="18" charset="0"/>
              </a:rPr>
              <a:t>ургічний</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шов</a:t>
            </a:r>
            <a:r>
              <a:rPr lang="en-US" dirty="0">
                <a:latin typeface="Times New Roman" pitchFamily="18" charset="0"/>
                <a:cs typeface="Times New Roman" pitchFamily="18" charset="0"/>
              </a:rPr>
              <a:t>-</a:t>
            </a:r>
            <a:r>
              <a:rPr lang="ru-RU" dirty="0" err="1">
                <a:latin typeface="Times New Roman" pitchFamily="18" charset="0"/>
                <a:cs typeface="Times New Roman" pitchFamily="18" charset="0"/>
              </a:rPr>
              <a:t>блискавка</a:t>
            </a:r>
            <a:endParaRPr lang="ru-RU" dirty="0">
              <a:latin typeface="Times New Roman" pitchFamily="18" charset="0"/>
              <a:cs typeface="Times New Roman" pitchFamily="18" charset="0"/>
            </a:endParaRPr>
          </a:p>
        </p:txBody>
      </p:sp>
      <p:pic>
        <p:nvPicPr>
          <p:cNvPr id="4" name="Объект 3" descr="http://ukraine.ui.ua/content/images/nayka/sovremnauka/izobreteniya_zapeka.jpg"/>
          <p:cNvPicPr>
            <a:picLocks noGrp="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251520" y="260648"/>
            <a:ext cx="4320480" cy="3744416"/>
          </a:xfrm>
          <a:prstGeom prst="rect">
            <a:avLst/>
          </a:prstGeom>
          <a:noFill/>
          <a:ln>
            <a:noFill/>
          </a:ln>
        </p:spPr>
      </p:pic>
      <p:pic>
        <p:nvPicPr>
          <p:cNvPr id="5" name="Рисунок 4" descr="http://imgcdn1.luxnet.ua/tv24/resources/photos/news/620_DIR/201508/603395_1313844.jpg?201508094500"/>
          <p:cNvPicPr/>
          <p:nvPr/>
        </p:nvPicPr>
        <p:blipFill>
          <a:blip r:embed="rId3">
            <a:extLst>
              <a:ext uri="{28A0092B-C50C-407E-A947-70E740481C1C}">
                <a14:useLocalDpi xmlns:a14="http://schemas.microsoft.com/office/drawing/2010/main" xmlns="" val="0"/>
              </a:ext>
            </a:extLst>
          </a:blip>
          <a:srcRect/>
          <a:stretch>
            <a:fillRect/>
          </a:stretch>
        </p:blipFill>
        <p:spPr bwMode="auto">
          <a:xfrm>
            <a:off x="4067944" y="3212976"/>
            <a:ext cx="4896544" cy="3645024"/>
          </a:xfrm>
          <a:prstGeom prst="rect">
            <a:avLst/>
          </a:prstGeom>
          <a:noFill/>
          <a:ln>
            <a:noFill/>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23528" y="5354340"/>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208363845"/>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2" descr="http://secondfloor.gallery/wp-content/uploads/2015/10/50_buklet_small-5.jpg"/>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895028" y="332656"/>
            <a:ext cx="7205364" cy="5904656"/>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07504" y="5301208"/>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805345570"/>
      </p:ext>
    </p:extLst>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27984" y="367004"/>
            <a:ext cx="4352588" cy="1837860"/>
          </a:xfrm>
        </p:spPr>
        <p:txBody>
          <a:bodyPr/>
          <a:lstStyle/>
          <a:p>
            <a:pPr algn="r"/>
            <a:r>
              <a:rPr lang="ru-RU" dirty="0" err="1" smtClean="0">
                <a:latin typeface="Times New Roman" pitchFamily="18" charset="0"/>
                <a:cs typeface="Times New Roman" pitchFamily="18" charset="0"/>
              </a:rPr>
              <a:t>Анатолій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Малихін</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err="1" smtClean="0">
                <a:latin typeface="Times New Roman" pitchFamily="18" charset="0"/>
                <a:cs typeface="Times New Roman" pitchFamily="18" charset="0"/>
              </a:rPr>
              <a:t>аналіз</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крові</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без </a:t>
            </a:r>
            <a:r>
              <a:rPr lang="ru-RU" dirty="0" err="1" smtClean="0">
                <a:latin typeface="Times New Roman" pitchFamily="18" charset="0"/>
                <a:cs typeface="Times New Roman" pitchFamily="18" charset="0"/>
              </a:rPr>
              <a:t>крові</a:t>
            </a:r>
            <a:endParaRPr lang="ru-RU" dirty="0">
              <a:latin typeface="Times New Roman" pitchFamily="18" charset="0"/>
              <a:cs typeface="Times New Roman" pitchFamily="18" charset="0"/>
            </a:endParaRPr>
          </a:p>
        </p:txBody>
      </p:sp>
      <p:sp>
        <p:nvSpPr>
          <p:cNvPr id="3" name="AutoShape 2" descr="Фото: Безкровний аналіз крові.&#10;&#10;Харківський вчений Анатолій Малихін придумав, як зробити аналіз крові безкровним. Він створив прилад, п'ять датчиків якого прикріплюються на певні ділянки тіла людини, після чого на екран комп'ютера виводиться 131 показник здоров'я. Прилад активно використовується медиками в Китаї, Саудівській Аравії, Німеччини, Єгипті та Мексиці. В Україні його просто ігнорують."/>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4" descr="Фото: Безкровний аналіз крові.&#10;&#10;Харківський вчений Анатолій Малихін придумав, як зробити аналіз крові безкровним. Він створив прилад, п'ять датчиків якого прикріплюються на певні ділянки тіла людини, після чого на екран комп'ютера виводиться 131 показник здоров'я. Прилад активно використовується медиками в Китаї, Саудівській Аравії, Німеччини, Єгипті та Мексиці. В Україні його просто ігнорують."/>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6" descr="Фото: Безкровний аналіз крові.&#10;&#10;Харківський вчений Анатолій Малихін придумав, як зробити аналіз крові безкровним. Він створив прилад, п'ять датчиків якого прикріплюються на певні ділянки тіла людини, після чого на екран комп'ютера виводиться 131 показник здоров'я. Прилад активно використовується медиками в Китаї, Саудівській Аравії, Німеччини, Єгипті та Мексиці. В Україні його просто ігнорують."/>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5127" name="Picture 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525146" y="2492896"/>
            <a:ext cx="5344145" cy="41764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 name="Объект 3" descr="http://ukraine.ui.ua/content/images/nayka/sovremnauka/izobreteniya_a.malyhin.jpg"/>
          <p:cNvPicPr>
            <a:picLocks noGrp="1"/>
          </p:cNvPicPr>
          <p:nvPr>
            <p:ph idx="1"/>
          </p:nvPr>
        </p:nvPicPr>
        <p:blipFill>
          <a:blip r:embed="rId3">
            <a:extLst>
              <a:ext uri="{28A0092B-C50C-407E-A947-70E740481C1C}">
                <a14:useLocalDpi xmlns:a14="http://schemas.microsoft.com/office/drawing/2010/main" xmlns="" val="0"/>
              </a:ext>
            </a:extLst>
          </a:blip>
          <a:srcRect/>
          <a:stretch>
            <a:fillRect/>
          </a:stretch>
        </p:blipFill>
        <p:spPr bwMode="auto">
          <a:xfrm>
            <a:off x="323528" y="436030"/>
            <a:ext cx="4032448" cy="3353009"/>
          </a:xfrm>
          <a:prstGeom prst="rect">
            <a:avLst/>
          </a:prstGeom>
          <a:noFill/>
          <a:ln>
            <a:noFill/>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55575" y="5377780"/>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393975717"/>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26509" y="201418"/>
            <a:ext cx="3316992" cy="1021539"/>
          </a:xfrm>
        </p:spPr>
        <p:txBody>
          <a:bodyPr/>
          <a:lstStyle/>
          <a:p>
            <a:pPr algn="ctr"/>
            <a:r>
              <a:rPr lang="ru-RU" dirty="0" err="1">
                <a:latin typeface="Times New Roman" pitchFamily="18" charset="0"/>
                <a:cs typeface="Times New Roman" pitchFamily="18" charset="0"/>
              </a:rPr>
              <a:t>Висячі</a:t>
            </a:r>
            <a:r>
              <a:rPr lang="ru-RU" dirty="0">
                <a:latin typeface="Times New Roman" pitchFamily="18" charset="0"/>
                <a:cs typeface="Times New Roman" pitchFamily="18" charset="0"/>
              </a:rPr>
              <a:t> сади </a:t>
            </a:r>
            <a:r>
              <a:rPr lang="ru-RU" dirty="0" err="1" smtClean="0">
                <a:latin typeface="Times New Roman" pitchFamily="18" charset="0"/>
                <a:cs typeface="Times New Roman" pitchFamily="18" charset="0"/>
              </a:rPr>
              <a:t>Семіраміди</a:t>
            </a:r>
            <a:r>
              <a:rPr lang="ru-RU" dirty="0" smtClean="0">
                <a:latin typeface="Times New Roman" pitchFamily="18" charset="0"/>
                <a:cs typeface="Times New Roman" pitchFamily="18" charset="0"/>
              </a:rPr>
              <a:t> </a:t>
            </a:r>
            <a:endParaRPr lang="ru-RU" dirty="0">
              <a:latin typeface="Times New Roman" pitchFamily="18" charset="0"/>
              <a:cs typeface="Times New Roman" pitchFamily="18" charset="0"/>
            </a:endParaRPr>
          </a:p>
        </p:txBody>
      </p:sp>
      <p:pic>
        <p:nvPicPr>
          <p:cNvPr id="4" name="Объект 3" descr="http://ukraine.ui.ua/content/images/nayka/sovremnauka/izobreteniya_superklimatron.jpg"/>
          <p:cNvPicPr>
            <a:picLocks noGrp="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33824" y="1667136"/>
            <a:ext cx="4322276" cy="3960440"/>
          </a:xfrm>
          <a:prstGeom prst="rect">
            <a:avLst/>
          </a:prstGeom>
          <a:noFill/>
          <a:ln>
            <a:noFill/>
          </a:ln>
        </p:spPr>
      </p:pic>
      <p:pic>
        <p:nvPicPr>
          <p:cNvPr id="5122" name="Picture 2" descr="J:\винаходи\Новотех!!!!Увага\K_06.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322276" y="3647356"/>
            <a:ext cx="4519949" cy="3168352"/>
          </a:xfrm>
          <a:prstGeom prst="rect">
            <a:avLst/>
          </a:prstGeom>
          <a:noFill/>
          <a:extLst>
            <a:ext uri="{909E8E84-426E-40DD-AFC4-6F175D3DCCD1}">
              <a14:hiddenFill xmlns:a14="http://schemas.microsoft.com/office/drawing/2010/main" xmlns="">
                <a:solidFill>
                  <a:srgbClr val="FFFFFF"/>
                </a:solidFill>
              </a14:hiddenFill>
            </a:ext>
          </a:extLst>
        </p:spPr>
      </p:pic>
      <p:pic>
        <p:nvPicPr>
          <p:cNvPr id="5123" name="Picture 3" descr="J:\винаходи\Новотех!!!!Увага\K_01.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211960" y="188640"/>
            <a:ext cx="4630266" cy="3458716"/>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2"/>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299085" y="5373216"/>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823866543"/>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47664" y="1124744"/>
            <a:ext cx="7200800" cy="4752528"/>
          </a:xfrm>
        </p:spPr>
        <p:txBody>
          <a:bodyPr/>
          <a:lstStyle/>
          <a:p>
            <a:pPr algn="r">
              <a:lnSpc>
                <a:spcPct val="150000"/>
              </a:lnSpc>
            </a:pPr>
            <a:r>
              <a:rPr lang="uk-UA" sz="6000" b="1" dirty="0" smtClean="0">
                <a:latin typeface="Times New Roman" pitchFamily="18" charset="0"/>
                <a:cs typeface="Times New Roman" pitchFamily="18" charset="0"/>
              </a:rPr>
              <a:t>«НАРОДЖЕНИЙ БУТИ</a:t>
            </a:r>
            <a:br>
              <a:rPr lang="uk-UA" sz="6000" b="1" dirty="0" smtClean="0">
                <a:latin typeface="Times New Roman" pitchFamily="18" charset="0"/>
                <a:cs typeface="Times New Roman" pitchFamily="18" charset="0"/>
              </a:rPr>
            </a:br>
            <a:r>
              <a:rPr lang="uk-UA" sz="6000" b="1" dirty="0" smtClean="0">
                <a:latin typeface="Times New Roman" pitchFamily="18" charset="0"/>
                <a:cs typeface="Times New Roman" pitchFamily="18" charset="0"/>
              </a:rPr>
              <a:t> УКРАЇНЦЕМ»</a:t>
            </a:r>
            <a:endParaRPr lang="ru-RU" sz="5400" b="1" i="1"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rot="19140000">
            <a:off x="181901" y="1069087"/>
            <a:ext cx="3601092" cy="914642"/>
          </a:xfrm>
        </p:spPr>
        <p:txBody>
          <a:bodyPr>
            <a:noAutofit/>
          </a:bodyPr>
          <a:lstStyle/>
          <a:p>
            <a:r>
              <a:rPr lang="uk-UA" sz="5400" b="1" dirty="0">
                <a:latin typeface="Times New Roman" pitchFamily="18" charset="0"/>
                <a:cs typeface="Times New Roman" pitchFamily="18" charset="0"/>
              </a:rPr>
              <a:t>Проект</a:t>
            </a:r>
            <a:endParaRPr lang="ru-RU" sz="54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56100" y="0"/>
            <a:ext cx="4761734" cy="18448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2" name="Picture 4" descr="http://uchni.com.ua/pars_docs/refs/50/49703/49703_html_717c7592.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07504" y="4725144"/>
            <a:ext cx="2736304" cy="201622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01754339"/>
      </p:ext>
    </p:extLst>
  </p:cSld>
  <p:clrMapOvr>
    <a:masterClrMapping/>
  </p:clrMapOvr>
  <mc:AlternateContent xmlns:mc="http://schemas.openxmlformats.org/markup-compatibility/2006">
    <mc:Choice xmlns:p14="http://schemas.microsoft.com/office/powerpoint/2010/main" xmlns=""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Механизм Бельдия.mp4">
            <a:hlinkClick r:id="" action="ppaction://media"/>
          </p:cNvPr>
          <p:cNvPicPr>
            <a:picLocks noRot="1" noChangeAspect="1"/>
          </p:cNvPicPr>
          <p:nvPr>
            <a:videoFile r:link="rId1"/>
          </p:nvPr>
        </p:nvPicPr>
        <p:blipFill>
          <a:blip r:embed="rId3"/>
          <a:stretch>
            <a:fillRect/>
          </a:stretch>
        </p:blipFill>
        <p:spPr>
          <a:xfrm>
            <a:off x="7500958" y="404664"/>
            <a:ext cx="1474432" cy="1214446"/>
          </a:xfrm>
          <a:prstGeom prst="rect">
            <a:avLst/>
          </a:prstGeom>
        </p:spPr>
      </p:pic>
      <p:sp>
        <p:nvSpPr>
          <p:cNvPr id="2" name="Заголовок 1"/>
          <p:cNvSpPr>
            <a:spLocks noGrp="1"/>
          </p:cNvSpPr>
          <p:nvPr>
            <p:ph type="title"/>
          </p:nvPr>
        </p:nvSpPr>
        <p:spPr>
          <a:xfrm>
            <a:off x="1437464" y="116632"/>
            <a:ext cx="5837272" cy="1224136"/>
          </a:xfrm>
        </p:spPr>
        <p:txBody>
          <a:bodyPr/>
          <a:lstStyle/>
          <a:p>
            <a:pPr algn="ctr"/>
            <a:r>
              <a:rPr lang="ru-RU" dirty="0" smtClean="0"/>
              <a:t> </a:t>
            </a:r>
            <a:r>
              <a:rPr lang="ru-RU" dirty="0" err="1">
                <a:latin typeface="Times New Roman" pitchFamily="18" charset="0"/>
                <a:cs typeface="Times New Roman" pitchFamily="18" charset="0"/>
              </a:rPr>
              <a:t>Микола</a:t>
            </a:r>
            <a:r>
              <a:rPr lang="ru-RU" dirty="0">
                <a:latin typeface="Times New Roman" pitchFamily="18" charset="0"/>
                <a:cs typeface="Times New Roman" pitchFamily="18" charset="0"/>
              </a:rPr>
              <a:t> </a:t>
            </a:r>
            <a:r>
              <a:rPr lang="ru-RU" dirty="0" err="1" smtClean="0">
                <a:latin typeface="Times New Roman" pitchFamily="18" charset="0"/>
                <a:cs typeface="Times New Roman" pitchFamily="18" charset="0"/>
              </a:rPr>
              <a:t>Бельдій</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a:t>
            </a:r>
            <a:r>
              <a:rPr lang="ru-RU" dirty="0" err="1" smtClean="0">
                <a:latin typeface="Times New Roman" pitchFamily="18" charset="0"/>
                <a:cs typeface="Times New Roman" pitchFamily="18" charset="0"/>
              </a:rPr>
              <a:t>вічний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двигун</a:t>
            </a:r>
            <a:r>
              <a:rPr lang="ru-RU" dirty="0" smtClean="0">
                <a:latin typeface="Times New Roman" pitchFamily="18" charset="0"/>
                <a:cs typeface="Times New Roman" pitchFamily="18" charset="0"/>
              </a:rPr>
              <a:t>» </a:t>
            </a:r>
            <a:endParaRPr lang="ru-RU" dirty="0">
              <a:latin typeface="Times New Roman" pitchFamily="18" charset="0"/>
              <a:cs typeface="Times New Roman" pitchFamily="18" charset="0"/>
            </a:endParaRPr>
          </a:p>
        </p:txBody>
      </p:sp>
      <p:pic>
        <p:nvPicPr>
          <p:cNvPr id="4" name="Объект 3" descr="http://ukraine.ui.ua/content/images/nayka/sovremnauka/izobreteniya_beldiy.jpg"/>
          <p:cNvPicPr>
            <a:picLocks noGrp="1"/>
          </p:cNvPicPr>
          <p:nvPr>
            <p:ph idx="1"/>
          </p:nvPr>
        </p:nvPicPr>
        <p:blipFill>
          <a:blip r:embed="rId4">
            <a:extLst>
              <a:ext uri="{28A0092B-C50C-407E-A947-70E740481C1C}">
                <a14:useLocalDpi xmlns:a14="http://schemas.microsoft.com/office/drawing/2010/main" xmlns="" val="0"/>
              </a:ext>
            </a:extLst>
          </a:blip>
          <a:srcRect/>
          <a:stretch>
            <a:fillRect/>
          </a:stretch>
        </p:blipFill>
        <p:spPr bwMode="auto">
          <a:xfrm>
            <a:off x="1764258" y="1357298"/>
            <a:ext cx="5736700" cy="5500702"/>
          </a:xfrm>
          <a:prstGeom prst="rect">
            <a:avLst/>
          </a:prstGeom>
          <a:noFill/>
          <a:ln>
            <a:noFill/>
          </a:ln>
        </p:spPr>
      </p:pic>
    </p:spTree>
    <p:extLst>
      <p:ext uri="{BB962C8B-B14F-4D97-AF65-F5344CB8AC3E}">
        <p14:creationId xmlns:p14="http://schemas.microsoft.com/office/powerpoint/2010/main" xmlns="" val="3445209477"/>
      </p:ext>
    </p:extLst>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404664"/>
            <a:ext cx="4464496" cy="1944216"/>
          </a:xfrm>
        </p:spPr>
        <p:txBody>
          <a:bodyPr/>
          <a:lstStyle/>
          <a:p>
            <a:pPr algn="ctr">
              <a:lnSpc>
                <a:spcPct val="150000"/>
              </a:lnSpc>
            </a:pPr>
            <a:r>
              <a:rPr lang="ru-RU" dirty="0" err="1">
                <a:latin typeface="Times New Roman" pitchFamily="18" charset="0"/>
                <a:cs typeface="Times New Roman" pitchFamily="18" charset="0"/>
              </a:rPr>
              <a:t>академік</a:t>
            </a: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НАНУ </a:t>
            </a:r>
            <a:r>
              <a:rPr lang="ru-RU" dirty="0" err="1">
                <a:latin typeface="Times New Roman" pitchFamily="18" charset="0"/>
                <a:cs typeface="Times New Roman" pitchFamily="18" charset="0"/>
              </a:rPr>
              <a:t>Микола</a:t>
            </a: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Осауленко</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a:t>
            </a:r>
            <a:r>
              <a:rPr lang="ru-RU" dirty="0" err="1" smtClean="0">
                <a:latin typeface="Times New Roman" pitchFamily="18" charset="0"/>
                <a:cs typeface="Times New Roman" pitchFamily="18" charset="0"/>
              </a:rPr>
              <a:t>біотелевізор</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5076056" y="188640"/>
            <a:ext cx="3528392" cy="3096344"/>
          </a:xfrm>
        </p:spPr>
      </p:pic>
      <p:pic>
        <p:nvPicPr>
          <p:cNvPr id="1026" name="Picture 2" descr="https://upload.wikimedia.org/wikipedia/commons/thumb/8/85/103inchPlasma.JPG/800px-103inchPlasma.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26976" y="2564904"/>
            <a:ext cx="4248472" cy="3429000"/>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79512" y="5530365"/>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1505" name="Picture 1" descr="osaulenko.jp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860032" y="3284984"/>
            <a:ext cx="3888432" cy="3404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41304783"/>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683568" y="332656"/>
            <a:ext cx="1224136" cy="830997"/>
          </a:xfrm>
          <a:prstGeom prst="rect">
            <a:avLst/>
          </a:prstGeom>
        </p:spPr>
        <p:txBody>
          <a:bodyPr wrap="square">
            <a:spAutoFit/>
          </a:bodyPr>
          <a:lstStyle/>
          <a:p>
            <a:r>
              <a:rPr lang="uk-UA" sz="4800" b="1" dirty="0" smtClean="0">
                <a:latin typeface="Times New Roman" pitchFamily="18" charset="0"/>
                <a:cs typeface="Times New Roman" pitchFamily="18" charset="0"/>
              </a:rPr>
              <a:t>з</a:t>
            </a:r>
            <a:endParaRPr lang="ru-RU" sz="4800" b="1" dirty="0">
              <a:latin typeface="Times New Roman" pitchFamily="18" charset="0"/>
              <a:cs typeface="Times New Roman" pitchFamily="18" charset="0"/>
            </a:endParaRPr>
          </a:p>
        </p:txBody>
      </p:sp>
      <p:sp>
        <p:nvSpPr>
          <p:cNvPr id="4" name="Прямоугольник 3"/>
          <p:cNvSpPr/>
          <p:nvPr/>
        </p:nvSpPr>
        <p:spPr>
          <a:xfrm flipH="1">
            <a:off x="1854684" y="1157842"/>
            <a:ext cx="2736342" cy="830997"/>
          </a:xfrm>
          <a:prstGeom prst="rect">
            <a:avLst/>
          </a:prstGeom>
        </p:spPr>
        <p:txBody>
          <a:bodyPr wrap="square">
            <a:spAutoFit/>
          </a:bodyPr>
          <a:lstStyle/>
          <a:p>
            <a:r>
              <a:rPr lang="uk-UA" sz="4800" b="1" dirty="0" smtClean="0">
                <a:latin typeface="Times New Roman" pitchFamily="18" charset="0"/>
                <a:cs typeface="Times New Roman" pitchFamily="18" charset="0"/>
              </a:rPr>
              <a:t>історії</a:t>
            </a:r>
            <a:endParaRPr lang="ru-RU" sz="4800" b="1" dirty="0">
              <a:latin typeface="Times New Roman" pitchFamily="18" charset="0"/>
              <a:cs typeface="Times New Roman" pitchFamily="18" charset="0"/>
            </a:endParaRPr>
          </a:p>
        </p:txBody>
      </p:sp>
      <p:sp>
        <p:nvSpPr>
          <p:cNvPr id="5" name="Прямоугольник 4"/>
          <p:cNvSpPr/>
          <p:nvPr/>
        </p:nvSpPr>
        <p:spPr>
          <a:xfrm>
            <a:off x="3884512" y="2020179"/>
            <a:ext cx="4544642" cy="830997"/>
          </a:xfrm>
          <a:prstGeom prst="rect">
            <a:avLst/>
          </a:prstGeom>
        </p:spPr>
        <p:txBody>
          <a:bodyPr wrap="none">
            <a:spAutoFit/>
          </a:bodyPr>
          <a:lstStyle/>
          <a:p>
            <a:r>
              <a:rPr lang="uk-UA" sz="4800" b="1" dirty="0" smtClean="0">
                <a:latin typeface="Times New Roman" pitchFamily="18" charset="0"/>
                <a:cs typeface="Times New Roman" pitchFamily="18" charset="0"/>
              </a:rPr>
              <a:t>суднобудування</a:t>
            </a:r>
            <a:endParaRPr lang="ru-RU" sz="4800" b="1" dirty="0">
              <a:latin typeface="Times New Roman" pitchFamily="18" charset="0"/>
              <a:cs typeface="Times New Roman" pitchFamily="18" charset="0"/>
            </a:endParaRPr>
          </a:p>
        </p:txBody>
      </p:sp>
      <p:pic>
        <p:nvPicPr>
          <p:cNvPr id="12" name="Picture 2" descr="Фото: Козацький підводний човен, зроблений з двох човнів типу Чайка.&#10;&#10;Безпалубний плоскодонний човен запорізьких козаків, чайка, був створений в XVI-XVII століттях. Швидкість чайки становила приблизно 15 км/год, що дозволяло козакам без труднощів втекти від турецьких галер."/>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547683" y="2117761"/>
            <a:ext cx="6086686" cy="4735980"/>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308304" y="265212"/>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84172783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wipe(down)">
                                      <p:cBhvr>
                                        <p:cTn id="25" dur="580">
                                          <p:stCondLst>
                                            <p:cond delay="0"/>
                                          </p:stCondLst>
                                        </p:cTn>
                                        <p:tgtEl>
                                          <p:spTgt spid="4">
                                            <p:txEl>
                                              <p:pRg st="0" end="0"/>
                                            </p:txEl>
                                          </p:spTgt>
                                        </p:tgtEl>
                                      </p:cBhvr>
                                    </p:animEffect>
                                    <p:anim calcmode="lin" valueType="num">
                                      <p:cBhvr>
                                        <p:cTn id="26" dur="1822"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4">
                                            <p:txEl>
                                              <p:pRg st="0" end="0"/>
                                            </p:txEl>
                                          </p:spTgt>
                                        </p:tgtEl>
                                      </p:cBhvr>
                                      <p:to x="100000" y="60000"/>
                                    </p:animScale>
                                    <p:animScale>
                                      <p:cBhvr>
                                        <p:cTn id="32" dur="166" decel="50000">
                                          <p:stCondLst>
                                            <p:cond delay="676"/>
                                          </p:stCondLst>
                                        </p:cTn>
                                        <p:tgtEl>
                                          <p:spTgt spid="4">
                                            <p:txEl>
                                              <p:pRg st="0" end="0"/>
                                            </p:txEl>
                                          </p:spTgt>
                                        </p:tgtEl>
                                      </p:cBhvr>
                                      <p:to x="100000" y="100000"/>
                                    </p:animScale>
                                    <p:animScale>
                                      <p:cBhvr>
                                        <p:cTn id="33" dur="26">
                                          <p:stCondLst>
                                            <p:cond delay="1312"/>
                                          </p:stCondLst>
                                        </p:cTn>
                                        <p:tgtEl>
                                          <p:spTgt spid="4">
                                            <p:txEl>
                                              <p:pRg st="0" end="0"/>
                                            </p:txEl>
                                          </p:spTgt>
                                        </p:tgtEl>
                                      </p:cBhvr>
                                      <p:to x="100000" y="80000"/>
                                    </p:animScale>
                                    <p:animScale>
                                      <p:cBhvr>
                                        <p:cTn id="34" dur="166" decel="50000">
                                          <p:stCondLst>
                                            <p:cond delay="1338"/>
                                          </p:stCondLst>
                                        </p:cTn>
                                        <p:tgtEl>
                                          <p:spTgt spid="4">
                                            <p:txEl>
                                              <p:pRg st="0" end="0"/>
                                            </p:txEl>
                                          </p:spTgt>
                                        </p:tgtEl>
                                      </p:cBhvr>
                                      <p:to x="100000" y="100000"/>
                                    </p:animScale>
                                    <p:animScale>
                                      <p:cBhvr>
                                        <p:cTn id="35" dur="26">
                                          <p:stCondLst>
                                            <p:cond delay="1642"/>
                                          </p:stCondLst>
                                        </p:cTn>
                                        <p:tgtEl>
                                          <p:spTgt spid="4">
                                            <p:txEl>
                                              <p:pRg st="0" end="0"/>
                                            </p:txEl>
                                          </p:spTgt>
                                        </p:tgtEl>
                                      </p:cBhvr>
                                      <p:to x="100000" y="90000"/>
                                    </p:animScale>
                                    <p:animScale>
                                      <p:cBhvr>
                                        <p:cTn id="36" dur="166" decel="50000">
                                          <p:stCondLst>
                                            <p:cond delay="1668"/>
                                          </p:stCondLst>
                                        </p:cTn>
                                        <p:tgtEl>
                                          <p:spTgt spid="4">
                                            <p:txEl>
                                              <p:pRg st="0" end="0"/>
                                            </p:txEl>
                                          </p:spTgt>
                                        </p:tgtEl>
                                      </p:cBhvr>
                                      <p:to x="100000" y="100000"/>
                                    </p:animScale>
                                    <p:animScale>
                                      <p:cBhvr>
                                        <p:cTn id="37" dur="26">
                                          <p:stCondLst>
                                            <p:cond delay="1808"/>
                                          </p:stCondLst>
                                        </p:cTn>
                                        <p:tgtEl>
                                          <p:spTgt spid="4">
                                            <p:txEl>
                                              <p:pRg st="0" end="0"/>
                                            </p:txEl>
                                          </p:spTgt>
                                        </p:tgtEl>
                                      </p:cBhvr>
                                      <p:to x="100000" y="95000"/>
                                    </p:animScale>
                                    <p:animScale>
                                      <p:cBhvr>
                                        <p:cTn id="38" dur="166" decel="50000">
                                          <p:stCondLst>
                                            <p:cond delay="1834"/>
                                          </p:stCondLst>
                                        </p:cTn>
                                        <p:tgtEl>
                                          <p:spTgt spid="4">
                                            <p:txEl>
                                              <p:pRg st="0" end="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5">
                                            <p:txEl>
                                              <p:pRg st="0" end="0"/>
                                            </p:txEl>
                                          </p:spTgt>
                                        </p:tgtEl>
                                        <p:attrNameLst>
                                          <p:attrName>style.visibility</p:attrName>
                                        </p:attrNameLst>
                                      </p:cBhvr>
                                      <p:to>
                                        <p:strVal val="visible"/>
                                      </p:to>
                                    </p:set>
                                    <p:animEffect transition="in" filter="wipe(down)">
                                      <p:cBhvr>
                                        <p:cTn id="43" dur="580">
                                          <p:stCondLst>
                                            <p:cond delay="0"/>
                                          </p:stCondLst>
                                        </p:cTn>
                                        <p:tgtEl>
                                          <p:spTgt spid="5">
                                            <p:txEl>
                                              <p:pRg st="0" end="0"/>
                                            </p:txEl>
                                          </p:spTgt>
                                        </p:tgtEl>
                                      </p:cBhvr>
                                    </p:animEffect>
                                    <p:anim calcmode="lin" valueType="num">
                                      <p:cBhvr>
                                        <p:cTn id="44" dur="1822" tmFilter="0,0; 0.14,0.36; 0.43,0.73; 0.71,0.91; 1.0,1.0">
                                          <p:stCondLst>
                                            <p:cond delay="0"/>
                                          </p:stCondLst>
                                        </p:cTn>
                                        <p:tgtEl>
                                          <p:spTgt spid="5">
                                            <p:txEl>
                                              <p:pRg st="0" end="0"/>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5">
                                            <p:txEl>
                                              <p:pRg st="0" end="0"/>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5">
                                            <p:txEl>
                                              <p:pRg st="0" end="0"/>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5">
                                            <p:txEl>
                                              <p:pRg st="0" end="0"/>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5">
                                            <p:txEl>
                                              <p:pRg st="0" end="0"/>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5">
                                            <p:txEl>
                                              <p:pRg st="0" end="0"/>
                                            </p:txEl>
                                          </p:spTgt>
                                        </p:tgtEl>
                                      </p:cBhvr>
                                      <p:to x="100000" y="60000"/>
                                    </p:animScale>
                                    <p:animScale>
                                      <p:cBhvr>
                                        <p:cTn id="50" dur="166" decel="50000">
                                          <p:stCondLst>
                                            <p:cond delay="676"/>
                                          </p:stCondLst>
                                        </p:cTn>
                                        <p:tgtEl>
                                          <p:spTgt spid="5">
                                            <p:txEl>
                                              <p:pRg st="0" end="0"/>
                                            </p:txEl>
                                          </p:spTgt>
                                        </p:tgtEl>
                                      </p:cBhvr>
                                      <p:to x="100000" y="100000"/>
                                    </p:animScale>
                                    <p:animScale>
                                      <p:cBhvr>
                                        <p:cTn id="51" dur="26">
                                          <p:stCondLst>
                                            <p:cond delay="1312"/>
                                          </p:stCondLst>
                                        </p:cTn>
                                        <p:tgtEl>
                                          <p:spTgt spid="5">
                                            <p:txEl>
                                              <p:pRg st="0" end="0"/>
                                            </p:txEl>
                                          </p:spTgt>
                                        </p:tgtEl>
                                      </p:cBhvr>
                                      <p:to x="100000" y="80000"/>
                                    </p:animScale>
                                    <p:animScale>
                                      <p:cBhvr>
                                        <p:cTn id="52" dur="166" decel="50000">
                                          <p:stCondLst>
                                            <p:cond delay="1338"/>
                                          </p:stCondLst>
                                        </p:cTn>
                                        <p:tgtEl>
                                          <p:spTgt spid="5">
                                            <p:txEl>
                                              <p:pRg st="0" end="0"/>
                                            </p:txEl>
                                          </p:spTgt>
                                        </p:tgtEl>
                                      </p:cBhvr>
                                      <p:to x="100000" y="100000"/>
                                    </p:animScale>
                                    <p:animScale>
                                      <p:cBhvr>
                                        <p:cTn id="53" dur="26">
                                          <p:stCondLst>
                                            <p:cond delay="1642"/>
                                          </p:stCondLst>
                                        </p:cTn>
                                        <p:tgtEl>
                                          <p:spTgt spid="5">
                                            <p:txEl>
                                              <p:pRg st="0" end="0"/>
                                            </p:txEl>
                                          </p:spTgt>
                                        </p:tgtEl>
                                      </p:cBhvr>
                                      <p:to x="100000" y="90000"/>
                                    </p:animScale>
                                    <p:animScale>
                                      <p:cBhvr>
                                        <p:cTn id="54" dur="166" decel="50000">
                                          <p:stCondLst>
                                            <p:cond delay="1668"/>
                                          </p:stCondLst>
                                        </p:cTn>
                                        <p:tgtEl>
                                          <p:spTgt spid="5">
                                            <p:txEl>
                                              <p:pRg st="0" end="0"/>
                                            </p:txEl>
                                          </p:spTgt>
                                        </p:tgtEl>
                                      </p:cBhvr>
                                      <p:to x="100000" y="100000"/>
                                    </p:animScale>
                                    <p:animScale>
                                      <p:cBhvr>
                                        <p:cTn id="55" dur="26">
                                          <p:stCondLst>
                                            <p:cond delay="1808"/>
                                          </p:stCondLst>
                                        </p:cTn>
                                        <p:tgtEl>
                                          <p:spTgt spid="5">
                                            <p:txEl>
                                              <p:pRg st="0" end="0"/>
                                            </p:txEl>
                                          </p:spTgt>
                                        </p:tgtEl>
                                      </p:cBhvr>
                                      <p:to x="100000" y="95000"/>
                                    </p:animScale>
                                    <p:animScale>
                                      <p:cBhvr>
                                        <p:cTn id="56" dur="166" decel="50000">
                                          <p:stCondLst>
                                            <p:cond delay="1834"/>
                                          </p:stCondLst>
                                        </p:cTn>
                                        <p:tgtEl>
                                          <p:spTgt spid="5">
                                            <p:txEl>
                                              <p:pRg st="0" end="0"/>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down)">
                                      <p:cBhvr>
                                        <p:cTn id="61" dur="580">
                                          <p:stCondLst>
                                            <p:cond delay="0"/>
                                          </p:stCondLst>
                                        </p:cTn>
                                        <p:tgtEl>
                                          <p:spTgt spid="12"/>
                                        </p:tgtEl>
                                      </p:cBhvr>
                                    </p:animEffect>
                                    <p:anim calcmode="lin" valueType="num">
                                      <p:cBhvr>
                                        <p:cTn id="62"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67" dur="26">
                                          <p:stCondLst>
                                            <p:cond delay="650"/>
                                          </p:stCondLst>
                                        </p:cTn>
                                        <p:tgtEl>
                                          <p:spTgt spid="12"/>
                                        </p:tgtEl>
                                      </p:cBhvr>
                                      <p:to x="100000" y="60000"/>
                                    </p:animScale>
                                    <p:animScale>
                                      <p:cBhvr>
                                        <p:cTn id="68" dur="166" decel="50000">
                                          <p:stCondLst>
                                            <p:cond delay="676"/>
                                          </p:stCondLst>
                                        </p:cTn>
                                        <p:tgtEl>
                                          <p:spTgt spid="12"/>
                                        </p:tgtEl>
                                      </p:cBhvr>
                                      <p:to x="100000" y="100000"/>
                                    </p:animScale>
                                    <p:animScale>
                                      <p:cBhvr>
                                        <p:cTn id="69" dur="26">
                                          <p:stCondLst>
                                            <p:cond delay="1312"/>
                                          </p:stCondLst>
                                        </p:cTn>
                                        <p:tgtEl>
                                          <p:spTgt spid="12"/>
                                        </p:tgtEl>
                                      </p:cBhvr>
                                      <p:to x="100000" y="80000"/>
                                    </p:animScale>
                                    <p:animScale>
                                      <p:cBhvr>
                                        <p:cTn id="70" dur="166" decel="50000">
                                          <p:stCondLst>
                                            <p:cond delay="1338"/>
                                          </p:stCondLst>
                                        </p:cTn>
                                        <p:tgtEl>
                                          <p:spTgt spid="12"/>
                                        </p:tgtEl>
                                      </p:cBhvr>
                                      <p:to x="100000" y="100000"/>
                                    </p:animScale>
                                    <p:animScale>
                                      <p:cBhvr>
                                        <p:cTn id="71" dur="26">
                                          <p:stCondLst>
                                            <p:cond delay="1642"/>
                                          </p:stCondLst>
                                        </p:cTn>
                                        <p:tgtEl>
                                          <p:spTgt spid="12"/>
                                        </p:tgtEl>
                                      </p:cBhvr>
                                      <p:to x="100000" y="90000"/>
                                    </p:animScale>
                                    <p:animScale>
                                      <p:cBhvr>
                                        <p:cTn id="72" dur="166" decel="50000">
                                          <p:stCondLst>
                                            <p:cond delay="1668"/>
                                          </p:stCondLst>
                                        </p:cTn>
                                        <p:tgtEl>
                                          <p:spTgt spid="12"/>
                                        </p:tgtEl>
                                      </p:cBhvr>
                                      <p:to x="100000" y="100000"/>
                                    </p:animScale>
                                    <p:animScale>
                                      <p:cBhvr>
                                        <p:cTn id="73" dur="26">
                                          <p:stCondLst>
                                            <p:cond delay="1808"/>
                                          </p:stCondLst>
                                        </p:cTn>
                                        <p:tgtEl>
                                          <p:spTgt spid="12"/>
                                        </p:tgtEl>
                                      </p:cBhvr>
                                      <p:to x="100000" y="95000"/>
                                    </p:animScale>
                                    <p:animScale>
                                      <p:cBhvr>
                                        <p:cTn id="74"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35596" y="5661248"/>
            <a:ext cx="7272808" cy="975008"/>
          </a:xfrm>
        </p:spPr>
        <p:txBody>
          <a:bodyPr/>
          <a:lstStyle/>
          <a:p>
            <a:pPr algn="ctr"/>
            <a:r>
              <a:rPr lang="ru-RU" dirty="0" err="1">
                <a:latin typeface="Times New Roman" pitchFamily="18" charset="0"/>
                <a:cs typeface="Times New Roman" pitchFamily="18" charset="0"/>
              </a:rPr>
              <a:t>Олександр</a:t>
            </a:r>
            <a:r>
              <a:rPr lang="ru-RU" dirty="0">
                <a:latin typeface="Times New Roman" pitchFamily="18" charset="0"/>
                <a:cs typeface="Times New Roman" pitchFamily="18" charset="0"/>
              </a:rPr>
              <a:t> </a:t>
            </a:r>
            <a:r>
              <a:rPr lang="ru-RU" dirty="0" err="1" smtClean="0">
                <a:latin typeface="Times New Roman" pitchFamily="18" charset="0"/>
                <a:cs typeface="Times New Roman" pitchFamily="18" charset="0"/>
              </a:rPr>
              <a:t>Березін</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модель </a:t>
            </a:r>
            <a:r>
              <a:rPr lang="ru-RU" dirty="0" smtClean="0">
                <a:latin typeface="Times New Roman" pitchFamily="18" charset="0"/>
                <a:cs typeface="Times New Roman" pitchFamily="18" charset="0"/>
              </a:rPr>
              <a:t>катера-тримарана </a:t>
            </a:r>
            <a:endParaRPr lang="ru-RU" dirty="0">
              <a:latin typeface="Times New Roman" pitchFamily="18" charset="0"/>
              <a:cs typeface="Times New Roman" pitchFamily="18" charset="0"/>
            </a:endParaRPr>
          </a:p>
        </p:txBody>
      </p:sp>
      <p:pic>
        <p:nvPicPr>
          <p:cNvPr id="4" name="Объект 3" descr="http://ukraine.ui.ua/content/images/nayka/sovremnauka/izobreteniya_trimaran.jpeg"/>
          <p:cNvPicPr>
            <a:picLocks noGrp="1"/>
          </p:cNvPicPr>
          <p:nvPr>
            <p:ph idx="1"/>
          </p:nvPr>
        </p:nvPicPr>
        <p:blipFill>
          <a:blip r:embed="rId3">
            <a:extLst>
              <a:ext uri="{28A0092B-C50C-407E-A947-70E740481C1C}">
                <a14:useLocalDpi xmlns:a14="http://schemas.microsoft.com/office/drawing/2010/main" xmlns="" val="0"/>
              </a:ext>
            </a:extLst>
          </a:blip>
          <a:srcRect/>
          <a:stretch>
            <a:fillRect/>
          </a:stretch>
        </p:blipFill>
        <p:spPr bwMode="auto">
          <a:xfrm>
            <a:off x="1043608" y="620688"/>
            <a:ext cx="7056784" cy="4896544"/>
          </a:xfrm>
          <a:prstGeom prst="rect">
            <a:avLst/>
          </a:prstGeom>
          <a:noFill/>
          <a:ln>
            <a:noFill/>
          </a:ln>
        </p:spPr>
      </p:pic>
      <p:pic>
        <p:nvPicPr>
          <p:cNvPr id="6" name="Тримаран зрізаний.mp4">
            <a:hlinkClick r:id="" action="ppaction://media"/>
          </p:cNvPr>
          <p:cNvPicPr>
            <a:picLocks noRot="1" noChangeAspect="1"/>
          </p:cNvPicPr>
          <p:nvPr>
            <a:videoFile r:link="rId1"/>
          </p:nvPr>
        </p:nvPicPr>
        <p:blipFill>
          <a:blip r:embed="rId4"/>
          <a:stretch>
            <a:fillRect/>
          </a:stretch>
        </p:blipFill>
        <p:spPr>
          <a:xfrm>
            <a:off x="7361421" y="142852"/>
            <a:ext cx="1561164" cy="1285884"/>
          </a:xfrm>
          <a:prstGeom prst="rect">
            <a:avLst/>
          </a:prstGeom>
        </p:spPr>
      </p:pic>
    </p:spTree>
    <p:extLst>
      <p:ext uri="{BB962C8B-B14F-4D97-AF65-F5344CB8AC3E}">
        <p14:creationId xmlns:p14="http://schemas.microsoft.com/office/powerpoint/2010/main" xmlns="" val="1771666054"/>
      </p:ext>
    </p:extLst>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941168"/>
            <a:ext cx="8496944" cy="1551072"/>
          </a:xfrm>
        </p:spPr>
        <p:txBody>
          <a:bodyPr/>
          <a:lstStyle/>
          <a:p>
            <a:pPr algn="ctr"/>
            <a:r>
              <a:rPr lang="ru-RU" dirty="0" err="1">
                <a:latin typeface="Times New Roman" pitchFamily="18" charset="0"/>
                <a:cs typeface="Times New Roman" pitchFamily="18" charset="0"/>
              </a:rPr>
              <a:t>харків'янин</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Олександр</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Мірошник</a:t>
            </a: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перемикач</a:t>
            </a:r>
            <a:r>
              <a:rPr lang="ru-RU" dirty="0" smtClean="0">
                <a:latin typeface="Times New Roman" pitchFamily="18" charset="0"/>
                <a:cs typeface="Times New Roman" pitchFamily="18" charset="0"/>
              </a:rPr>
              <a:t> </a:t>
            </a:r>
            <a:r>
              <a:rPr lang="ru-RU" dirty="0" err="1">
                <a:latin typeface="Times New Roman" pitchFamily="18" charset="0"/>
                <a:cs typeface="Times New Roman" pitchFamily="18" charset="0"/>
              </a:rPr>
              <a:t>відпаювань</a:t>
            </a: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трансформатора </a:t>
            </a:r>
            <a:endParaRPr lang="ru-RU" dirty="0">
              <a:latin typeface="Times New Roman" pitchFamily="18" charset="0"/>
              <a:cs typeface="Times New Roman"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1259632" y="476672"/>
            <a:ext cx="6624736" cy="4680520"/>
          </a:xfrm>
        </p:spPr>
      </p:pic>
      <p:pic>
        <p:nvPicPr>
          <p:cNvPr id="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308304" y="265212"/>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015570208"/>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327" y="2154809"/>
            <a:ext cx="6364366" cy="4218145"/>
          </a:xfrm>
        </p:spPr>
        <p:txBody>
          <a:bodyPr/>
          <a:lstStyle/>
          <a:p>
            <a:pPr algn="ctr"/>
            <a:r>
              <a:rPr lang="ru-RU" sz="4800" b="1" dirty="0" err="1" smtClean="0">
                <a:latin typeface="Times New Roman" pitchFamily="18" charset="0"/>
                <a:cs typeface="Times New Roman" pitchFamily="18" charset="0"/>
              </a:rPr>
              <a:t>найцікавіші</a:t>
            </a:r>
            <a:r>
              <a:rPr lang="ru-RU" sz="4800" b="1" dirty="0" smtClean="0">
                <a:latin typeface="Times New Roman" pitchFamily="18" charset="0"/>
                <a:cs typeface="Times New Roman" pitchFamily="18" charset="0"/>
              </a:rPr>
              <a:t> </a:t>
            </a:r>
            <a:r>
              <a:rPr lang="ru-RU" sz="4800" b="1" dirty="0">
                <a:latin typeface="Times New Roman" pitchFamily="18" charset="0"/>
                <a:cs typeface="Times New Roman" pitchFamily="18" charset="0"/>
              </a:rPr>
              <a:t>винаходи українців за </a:t>
            </a:r>
            <a:r>
              <a:rPr lang="ru-RU" sz="4800" b="1" dirty="0" err="1">
                <a:latin typeface="Times New Roman" pitchFamily="18" charset="0"/>
                <a:cs typeface="Times New Roman" pitchFamily="18" charset="0"/>
              </a:rPr>
              <a:t>період</a:t>
            </a:r>
            <a:r>
              <a:rPr lang="ru-RU" sz="4800" b="1" dirty="0">
                <a:latin typeface="Times New Roman" pitchFamily="18" charset="0"/>
                <a:cs typeface="Times New Roman" pitchFamily="18" charset="0"/>
              </a:rPr>
              <a:t> </a:t>
            </a:r>
            <a:r>
              <a:rPr lang="ru-RU" sz="4800" b="1" dirty="0" err="1" smtClean="0">
                <a:latin typeface="Times New Roman" pitchFamily="18" charset="0"/>
                <a:cs typeface="Times New Roman" pitchFamily="18" charset="0"/>
              </a:rPr>
              <a:t>незалежності</a:t>
            </a:r>
            <a:endParaRPr lang="ru-RU" sz="4800" dirty="0">
              <a:latin typeface="Times New Roman" pitchFamily="18" charset="0"/>
              <a:cs typeface="Times New Roman" pitchFamily="18" charset="0"/>
            </a:endParaRPr>
          </a:p>
        </p:txBody>
      </p:sp>
      <p:sp>
        <p:nvSpPr>
          <p:cNvPr id="4" name="Прямоугольник 3"/>
          <p:cNvSpPr/>
          <p:nvPr/>
        </p:nvSpPr>
        <p:spPr>
          <a:xfrm>
            <a:off x="2286000" y="3105835"/>
            <a:ext cx="4572000" cy="369332"/>
          </a:xfrm>
          <a:prstGeom prst="rect">
            <a:avLst/>
          </a:prstGeom>
        </p:spPr>
        <p:txBody>
          <a:bodyPr>
            <a:spAutoFit/>
          </a:bodyPr>
          <a:lstStyle/>
          <a:p>
            <a:endParaRPr lang="ru-RU" dirty="0"/>
          </a:p>
        </p:txBody>
      </p:sp>
      <p:pic>
        <p:nvPicPr>
          <p:cNvPr id="4098" name="Picture 2" descr="Картинки по запросу символи україни"/>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020272" y="4797152"/>
            <a:ext cx="1895128" cy="1761662"/>
          </a:xfrm>
          <a:prstGeom prst="rect">
            <a:avLst/>
          </a:prstGeom>
          <a:noFill/>
          <a:extLst>
            <a:ext uri="{909E8E84-426E-40DD-AFC4-6F175D3DCCD1}">
              <a14:hiddenFill xmlns:a14="http://schemas.microsoft.com/office/drawing/2010/main" xmlns="">
                <a:solidFill>
                  <a:srgbClr val="FFFFFF"/>
                </a:solidFill>
              </a14:hiddenFill>
            </a:ext>
          </a:extLst>
        </p:spPr>
      </p:pic>
      <p:sp>
        <p:nvSpPr>
          <p:cNvPr id="3" name="Прямоугольник 2"/>
          <p:cNvSpPr/>
          <p:nvPr/>
        </p:nvSpPr>
        <p:spPr>
          <a:xfrm>
            <a:off x="5055776" y="396952"/>
            <a:ext cx="3731342" cy="523220"/>
          </a:xfrm>
          <a:prstGeom prst="rect">
            <a:avLst/>
          </a:prstGeom>
        </p:spPr>
        <p:txBody>
          <a:bodyPr wrap="none">
            <a:spAutoFit/>
          </a:bodyPr>
          <a:lstStyle/>
          <a:p>
            <a:r>
              <a:rPr lang="uk-UA" sz="2800" dirty="0">
                <a:latin typeface="Times New Roman" pitchFamily="18" charset="0"/>
                <a:cs typeface="Times New Roman" pitchFamily="18" charset="0"/>
              </a:rPr>
              <a:t>Наша дума, наша пісня</a:t>
            </a:r>
            <a:endParaRPr lang="ru-RU" sz="2800" dirty="0">
              <a:latin typeface="Times New Roman" pitchFamily="18" charset="0"/>
              <a:cs typeface="Times New Roman" pitchFamily="18" charset="0"/>
            </a:endParaRPr>
          </a:p>
        </p:txBody>
      </p:sp>
      <p:sp>
        <p:nvSpPr>
          <p:cNvPr id="5" name="Прямоугольник 4"/>
          <p:cNvSpPr/>
          <p:nvPr/>
        </p:nvSpPr>
        <p:spPr>
          <a:xfrm>
            <a:off x="5671706" y="773996"/>
            <a:ext cx="3091167" cy="523220"/>
          </a:xfrm>
          <a:prstGeom prst="rect">
            <a:avLst/>
          </a:prstGeom>
        </p:spPr>
        <p:txBody>
          <a:bodyPr wrap="none">
            <a:spAutoFit/>
          </a:bodyPr>
          <a:lstStyle/>
          <a:p>
            <a:r>
              <a:rPr lang="uk-UA" sz="2800" dirty="0">
                <a:latin typeface="Times New Roman" pitchFamily="18" charset="0"/>
                <a:cs typeface="Times New Roman" pitchFamily="18" charset="0"/>
              </a:rPr>
              <a:t>Не вмре, не загине</a:t>
            </a:r>
            <a:r>
              <a:rPr lang="uk-UA" dirty="0"/>
              <a:t>.</a:t>
            </a:r>
            <a:endParaRPr lang="ru-RU" dirty="0"/>
          </a:p>
        </p:txBody>
      </p:sp>
      <p:sp>
        <p:nvSpPr>
          <p:cNvPr id="6" name="Прямоугольник 5"/>
          <p:cNvSpPr/>
          <p:nvPr/>
        </p:nvSpPr>
        <p:spPr>
          <a:xfrm>
            <a:off x="4928882" y="1155324"/>
            <a:ext cx="3858236" cy="523220"/>
          </a:xfrm>
          <a:prstGeom prst="rect">
            <a:avLst/>
          </a:prstGeom>
        </p:spPr>
        <p:txBody>
          <a:bodyPr wrap="none">
            <a:spAutoFit/>
          </a:bodyPr>
          <a:lstStyle/>
          <a:p>
            <a:r>
              <a:rPr lang="uk-UA" sz="2800" dirty="0">
                <a:latin typeface="Times New Roman" pitchFamily="18" charset="0"/>
                <a:cs typeface="Times New Roman" pitchFamily="18" charset="0"/>
              </a:rPr>
              <a:t>От де, </a:t>
            </a:r>
            <a:r>
              <a:rPr lang="uk-UA" sz="2800" dirty="0" err="1">
                <a:latin typeface="Times New Roman" pitchFamily="18" charset="0"/>
                <a:cs typeface="Times New Roman" pitchFamily="18" charset="0"/>
              </a:rPr>
              <a:t>люде</a:t>
            </a:r>
            <a:r>
              <a:rPr lang="uk-UA" sz="2800" dirty="0">
                <a:latin typeface="Times New Roman" pitchFamily="18" charset="0"/>
                <a:cs typeface="Times New Roman" pitchFamily="18" charset="0"/>
              </a:rPr>
              <a:t>, наша слава</a:t>
            </a:r>
            <a:endParaRPr lang="ru-RU" sz="2800" dirty="0">
              <a:latin typeface="Times New Roman" pitchFamily="18" charset="0"/>
              <a:cs typeface="Times New Roman" pitchFamily="18" charset="0"/>
            </a:endParaRPr>
          </a:p>
        </p:txBody>
      </p:sp>
      <p:sp>
        <p:nvSpPr>
          <p:cNvPr id="7" name="Прямоугольник 6"/>
          <p:cNvSpPr/>
          <p:nvPr/>
        </p:nvSpPr>
        <p:spPr>
          <a:xfrm>
            <a:off x="6277321" y="1713513"/>
            <a:ext cx="2485552" cy="523220"/>
          </a:xfrm>
          <a:prstGeom prst="rect">
            <a:avLst/>
          </a:prstGeom>
        </p:spPr>
        <p:txBody>
          <a:bodyPr wrap="none">
            <a:spAutoFit/>
          </a:bodyPr>
          <a:lstStyle/>
          <a:p>
            <a:r>
              <a:rPr lang="uk-UA" sz="2800" dirty="0">
                <a:latin typeface="Times New Roman" pitchFamily="18" charset="0"/>
                <a:cs typeface="Times New Roman" pitchFamily="18" charset="0"/>
              </a:rPr>
              <a:t>Слава </a:t>
            </a:r>
            <a:r>
              <a:rPr lang="uk-UA" sz="2800" dirty="0" smtClean="0">
                <a:latin typeface="Times New Roman" pitchFamily="18" charset="0"/>
                <a:cs typeface="Times New Roman" pitchFamily="18" charset="0"/>
              </a:rPr>
              <a:t>України</a:t>
            </a:r>
            <a:endParaRPr lang="ru-RU" sz="2800" dirty="0">
              <a:latin typeface="Times New Roman" pitchFamily="18" charset="0"/>
              <a:cs typeface="Times New Roman" pitchFamily="18" charset="0"/>
            </a:endParaRPr>
          </a:p>
        </p:txBody>
      </p:sp>
      <p:sp>
        <p:nvSpPr>
          <p:cNvPr id="8" name="Прямоугольник 7"/>
          <p:cNvSpPr/>
          <p:nvPr/>
        </p:nvSpPr>
        <p:spPr>
          <a:xfrm>
            <a:off x="6858000" y="2236733"/>
            <a:ext cx="1964127" cy="461665"/>
          </a:xfrm>
          <a:prstGeom prst="rect">
            <a:avLst/>
          </a:prstGeom>
        </p:spPr>
        <p:txBody>
          <a:bodyPr wrap="none">
            <a:spAutoFit/>
          </a:bodyPr>
          <a:lstStyle/>
          <a:p>
            <a:r>
              <a:rPr lang="uk-UA" sz="2400" dirty="0">
                <a:latin typeface="Times New Roman" pitchFamily="18" charset="0"/>
                <a:cs typeface="Times New Roman" pitchFamily="18" charset="0"/>
              </a:rPr>
              <a:t>Т.Г.Шевченко</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90243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80">
                                          <p:stCondLst>
                                            <p:cond delay="0"/>
                                          </p:stCondLst>
                                        </p:cTn>
                                        <p:tgtEl>
                                          <p:spTgt spid="5"/>
                                        </p:tgtEl>
                                      </p:cBhvr>
                                    </p:animEffect>
                                    <p:anim calcmode="lin" valueType="num">
                                      <p:cBhvr>
                                        <p:cTn id="26"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1" dur="26">
                                          <p:stCondLst>
                                            <p:cond delay="650"/>
                                          </p:stCondLst>
                                        </p:cTn>
                                        <p:tgtEl>
                                          <p:spTgt spid="5"/>
                                        </p:tgtEl>
                                      </p:cBhvr>
                                      <p:to x="100000" y="60000"/>
                                    </p:animScale>
                                    <p:animScale>
                                      <p:cBhvr>
                                        <p:cTn id="32" dur="166" decel="50000">
                                          <p:stCondLst>
                                            <p:cond delay="676"/>
                                          </p:stCondLst>
                                        </p:cTn>
                                        <p:tgtEl>
                                          <p:spTgt spid="5"/>
                                        </p:tgtEl>
                                      </p:cBhvr>
                                      <p:to x="100000" y="100000"/>
                                    </p:animScale>
                                    <p:animScale>
                                      <p:cBhvr>
                                        <p:cTn id="33" dur="26">
                                          <p:stCondLst>
                                            <p:cond delay="1312"/>
                                          </p:stCondLst>
                                        </p:cTn>
                                        <p:tgtEl>
                                          <p:spTgt spid="5"/>
                                        </p:tgtEl>
                                      </p:cBhvr>
                                      <p:to x="100000" y="80000"/>
                                    </p:animScale>
                                    <p:animScale>
                                      <p:cBhvr>
                                        <p:cTn id="34" dur="166" decel="50000">
                                          <p:stCondLst>
                                            <p:cond delay="1338"/>
                                          </p:stCondLst>
                                        </p:cTn>
                                        <p:tgtEl>
                                          <p:spTgt spid="5"/>
                                        </p:tgtEl>
                                      </p:cBhvr>
                                      <p:to x="100000" y="100000"/>
                                    </p:animScale>
                                    <p:animScale>
                                      <p:cBhvr>
                                        <p:cTn id="35" dur="26">
                                          <p:stCondLst>
                                            <p:cond delay="1642"/>
                                          </p:stCondLst>
                                        </p:cTn>
                                        <p:tgtEl>
                                          <p:spTgt spid="5"/>
                                        </p:tgtEl>
                                      </p:cBhvr>
                                      <p:to x="100000" y="90000"/>
                                    </p:animScale>
                                    <p:animScale>
                                      <p:cBhvr>
                                        <p:cTn id="36" dur="166" decel="50000">
                                          <p:stCondLst>
                                            <p:cond delay="1668"/>
                                          </p:stCondLst>
                                        </p:cTn>
                                        <p:tgtEl>
                                          <p:spTgt spid="5"/>
                                        </p:tgtEl>
                                      </p:cBhvr>
                                      <p:to x="100000" y="100000"/>
                                    </p:animScale>
                                    <p:animScale>
                                      <p:cBhvr>
                                        <p:cTn id="37" dur="26">
                                          <p:stCondLst>
                                            <p:cond delay="1808"/>
                                          </p:stCondLst>
                                        </p:cTn>
                                        <p:tgtEl>
                                          <p:spTgt spid="5"/>
                                        </p:tgtEl>
                                      </p:cBhvr>
                                      <p:to x="100000" y="95000"/>
                                    </p:animScale>
                                    <p:animScale>
                                      <p:cBhvr>
                                        <p:cTn id="38" dur="166" decel="50000">
                                          <p:stCondLst>
                                            <p:cond delay="1834"/>
                                          </p:stCondLst>
                                        </p:cTn>
                                        <p:tgtEl>
                                          <p:spTgt spid="5"/>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6">
                                            <p:txEl>
                                              <p:pRg st="0" end="0"/>
                                            </p:txEl>
                                          </p:spTgt>
                                        </p:tgtEl>
                                        <p:attrNameLst>
                                          <p:attrName>style.visibility</p:attrName>
                                        </p:attrNameLst>
                                      </p:cBhvr>
                                      <p:to>
                                        <p:strVal val="visible"/>
                                      </p:to>
                                    </p:set>
                                    <p:animEffect transition="in" filter="wipe(down)">
                                      <p:cBhvr>
                                        <p:cTn id="43" dur="580">
                                          <p:stCondLst>
                                            <p:cond delay="0"/>
                                          </p:stCondLst>
                                        </p:cTn>
                                        <p:tgtEl>
                                          <p:spTgt spid="6">
                                            <p:txEl>
                                              <p:pRg st="0" end="0"/>
                                            </p:txEl>
                                          </p:spTgt>
                                        </p:tgtEl>
                                      </p:cBhvr>
                                    </p:animEffect>
                                    <p:anim calcmode="lin" valueType="num">
                                      <p:cBhvr>
                                        <p:cTn id="44" dur="1822" tmFilter="0,0; 0.14,0.36; 0.43,0.73; 0.71,0.91; 1.0,1.0">
                                          <p:stCondLst>
                                            <p:cond delay="0"/>
                                          </p:stCondLst>
                                        </p:cTn>
                                        <p:tgtEl>
                                          <p:spTgt spid="6">
                                            <p:txEl>
                                              <p:pRg st="0" end="0"/>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6">
                                            <p:txEl>
                                              <p:pRg st="0" end="0"/>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6">
                                            <p:txEl>
                                              <p:pRg st="0" end="0"/>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6">
                                            <p:txEl>
                                              <p:pRg st="0" end="0"/>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6">
                                            <p:txEl>
                                              <p:pRg st="0" end="0"/>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6">
                                            <p:txEl>
                                              <p:pRg st="0" end="0"/>
                                            </p:txEl>
                                          </p:spTgt>
                                        </p:tgtEl>
                                      </p:cBhvr>
                                      <p:to x="100000" y="60000"/>
                                    </p:animScale>
                                    <p:animScale>
                                      <p:cBhvr>
                                        <p:cTn id="50" dur="166" decel="50000">
                                          <p:stCondLst>
                                            <p:cond delay="676"/>
                                          </p:stCondLst>
                                        </p:cTn>
                                        <p:tgtEl>
                                          <p:spTgt spid="6">
                                            <p:txEl>
                                              <p:pRg st="0" end="0"/>
                                            </p:txEl>
                                          </p:spTgt>
                                        </p:tgtEl>
                                      </p:cBhvr>
                                      <p:to x="100000" y="100000"/>
                                    </p:animScale>
                                    <p:animScale>
                                      <p:cBhvr>
                                        <p:cTn id="51" dur="26">
                                          <p:stCondLst>
                                            <p:cond delay="1312"/>
                                          </p:stCondLst>
                                        </p:cTn>
                                        <p:tgtEl>
                                          <p:spTgt spid="6">
                                            <p:txEl>
                                              <p:pRg st="0" end="0"/>
                                            </p:txEl>
                                          </p:spTgt>
                                        </p:tgtEl>
                                      </p:cBhvr>
                                      <p:to x="100000" y="80000"/>
                                    </p:animScale>
                                    <p:animScale>
                                      <p:cBhvr>
                                        <p:cTn id="52" dur="166" decel="50000">
                                          <p:stCondLst>
                                            <p:cond delay="1338"/>
                                          </p:stCondLst>
                                        </p:cTn>
                                        <p:tgtEl>
                                          <p:spTgt spid="6">
                                            <p:txEl>
                                              <p:pRg st="0" end="0"/>
                                            </p:txEl>
                                          </p:spTgt>
                                        </p:tgtEl>
                                      </p:cBhvr>
                                      <p:to x="100000" y="100000"/>
                                    </p:animScale>
                                    <p:animScale>
                                      <p:cBhvr>
                                        <p:cTn id="53" dur="26">
                                          <p:stCondLst>
                                            <p:cond delay="1642"/>
                                          </p:stCondLst>
                                        </p:cTn>
                                        <p:tgtEl>
                                          <p:spTgt spid="6">
                                            <p:txEl>
                                              <p:pRg st="0" end="0"/>
                                            </p:txEl>
                                          </p:spTgt>
                                        </p:tgtEl>
                                      </p:cBhvr>
                                      <p:to x="100000" y="90000"/>
                                    </p:animScale>
                                    <p:animScale>
                                      <p:cBhvr>
                                        <p:cTn id="54" dur="166" decel="50000">
                                          <p:stCondLst>
                                            <p:cond delay="1668"/>
                                          </p:stCondLst>
                                        </p:cTn>
                                        <p:tgtEl>
                                          <p:spTgt spid="6">
                                            <p:txEl>
                                              <p:pRg st="0" end="0"/>
                                            </p:txEl>
                                          </p:spTgt>
                                        </p:tgtEl>
                                      </p:cBhvr>
                                      <p:to x="100000" y="100000"/>
                                    </p:animScale>
                                    <p:animScale>
                                      <p:cBhvr>
                                        <p:cTn id="55" dur="26">
                                          <p:stCondLst>
                                            <p:cond delay="1808"/>
                                          </p:stCondLst>
                                        </p:cTn>
                                        <p:tgtEl>
                                          <p:spTgt spid="6">
                                            <p:txEl>
                                              <p:pRg st="0" end="0"/>
                                            </p:txEl>
                                          </p:spTgt>
                                        </p:tgtEl>
                                      </p:cBhvr>
                                      <p:to x="100000" y="95000"/>
                                    </p:animScale>
                                    <p:animScale>
                                      <p:cBhvr>
                                        <p:cTn id="56" dur="166" decel="50000">
                                          <p:stCondLst>
                                            <p:cond delay="1834"/>
                                          </p:stCondLst>
                                        </p:cTn>
                                        <p:tgtEl>
                                          <p:spTgt spid="6">
                                            <p:txEl>
                                              <p:pRg st="0" end="0"/>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7">
                                            <p:txEl>
                                              <p:pRg st="0" end="0"/>
                                            </p:txEl>
                                          </p:spTgt>
                                        </p:tgtEl>
                                        <p:attrNameLst>
                                          <p:attrName>style.visibility</p:attrName>
                                        </p:attrNameLst>
                                      </p:cBhvr>
                                      <p:to>
                                        <p:strVal val="visible"/>
                                      </p:to>
                                    </p:set>
                                    <p:animEffect transition="in" filter="wipe(down)">
                                      <p:cBhvr>
                                        <p:cTn id="61" dur="580">
                                          <p:stCondLst>
                                            <p:cond delay="0"/>
                                          </p:stCondLst>
                                        </p:cTn>
                                        <p:tgtEl>
                                          <p:spTgt spid="7">
                                            <p:txEl>
                                              <p:pRg st="0" end="0"/>
                                            </p:txEl>
                                          </p:spTgt>
                                        </p:tgtEl>
                                      </p:cBhvr>
                                    </p:animEffect>
                                    <p:anim calcmode="lin" valueType="num">
                                      <p:cBhvr>
                                        <p:cTn id="62" dur="1822" tmFilter="0,0; 0.14,0.36; 0.43,0.73; 0.71,0.91; 1.0,1.0">
                                          <p:stCondLst>
                                            <p:cond delay="0"/>
                                          </p:stCondLst>
                                        </p:cTn>
                                        <p:tgtEl>
                                          <p:spTgt spid="7">
                                            <p:txEl>
                                              <p:pRg st="0" end="0"/>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7">
                                            <p:txEl>
                                              <p:pRg st="0" end="0"/>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7">
                                            <p:txEl>
                                              <p:pRg st="0" end="0"/>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7">
                                            <p:txEl>
                                              <p:pRg st="0" end="0"/>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7">
                                            <p:txEl>
                                              <p:pRg st="0" end="0"/>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7">
                                            <p:txEl>
                                              <p:pRg st="0" end="0"/>
                                            </p:txEl>
                                          </p:spTgt>
                                        </p:tgtEl>
                                      </p:cBhvr>
                                      <p:to x="100000" y="60000"/>
                                    </p:animScale>
                                    <p:animScale>
                                      <p:cBhvr>
                                        <p:cTn id="68" dur="166" decel="50000">
                                          <p:stCondLst>
                                            <p:cond delay="676"/>
                                          </p:stCondLst>
                                        </p:cTn>
                                        <p:tgtEl>
                                          <p:spTgt spid="7">
                                            <p:txEl>
                                              <p:pRg st="0" end="0"/>
                                            </p:txEl>
                                          </p:spTgt>
                                        </p:tgtEl>
                                      </p:cBhvr>
                                      <p:to x="100000" y="100000"/>
                                    </p:animScale>
                                    <p:animScale>
                                      <p:cBhvr>
                                        <p:cTn id="69" dur="26">
                                          <p:stCondLst>
                                            <p:cond delay="1312"/>
                                          </p:stCondLst>
                                        </p:cTn>
                                        <p:tgtEl>
                                          <p:spTgt spid="7">
                                            <p:txEl>
                                              <p:pRg st="0" end="0"/>
                                            </p:txEl>
                                          </p:spTgt>
                                        </p:tgtEl>
                                      </p:cBhvr>
                                      <p:to x="100000" y="80000"/>
                                    </p:animScale>
                                    <p:animScale>
                                      <p:cBhvr>
                                        <p:cTn id="70" dur="166" decel="50000">
                                          <p:stCondLst>
                                            <p:cond delay="1338"/>
                                          </p:stCondLst>
                                        </p:cTn>
                                        <p:tgtEl>
                                          <p:spTgt spid="7">
                                            <p:txEl>
                                              <p:pRg st="0" end="0"/>
                                            </p:txEl>
                                          </p:spTgt>
                                        </p:tgtEl>
                                      </p:cBhvr>
                                      <p:to x="100000" y="100000"/>
                                    </p:animScale>
                                    <p:animScale>
                                      <p:cBhvr>
                                        <p:cTn id="71" dur="26">
                                          <p:stCondLst>
                                            <p:cond delay="1642"/>
                                          </p:stCondLst>
                                        </p:cTn>
                                        <p:tgtEl>
                                          <p:spTgt spid="7">
                                            <p:txEl>
                                              <p:pRg st="0" end="0"/>
                                            </p:txEl>
                                          </p:spTgt>
                                        </p:tgtEl>
                                      </p:cBhvr>
                                      <p:to x="100000" y="90000"/>
                                    </p:animScale>
                                    <p:animScale>
                                      <p:cBhvr>
                                        <p:cTn id="72" dur="166" decel="50000">
                                          <p:stCondLst>
                                            <p:cond delay="1668"/>
                                          </p:stCondLst>
                                        </p:cTn>
                                        <p:tgtEl>
                                          <p:spTgt spid="7">
                                            <p:txEl>
                                              <p:pRg st="0" end="0"/>
                                            </p:txEl>
                                          </p:spTgt>
                                        </p:tgtEl>
                                      </p:cBhvr>
                                      <p:to x="100000" y="100000"/>
                                    </p:animScale>
                                    <p:animScale>
                                      <p:cBhvr>
                                        <p:cTn id="73" dur="26">
                                          <p:stCondLst>
                                            <p:cond delay="1808"/>
                                          </p:stCondLst>
                                        </p:cTn>
                                        <p:tgtEl>
                                          <p:spTgt spid="7">
                                            <p:txEl>
                                              <p:pRg st="0" end="0"/>
                                            </p:txEl>
                                          </p:spTgt>
                                        </p:tgtEl>
                                      </p:cBhvr>
                                      <p:to x="100000" y="95000"/>
                                    </p:animScale>
                                    <p:animScale>
                                      <p:cBhvr>
                                        <p:cTn id="74" dur="166" decel="50000">
                                          <p:stCondLst>
                                            <p:cond delay="1834"/>
                                          </p:stCondLst>
                                        </p:cTn>
                                        <p:tgtEl>
                                          <p:spTgt spid="7">
                                            <p:txEl>
                                              <p:pRg st="0" end="0"/>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8">
                                            <p:txEl>
                                              <p:pRg st="0" end="0"/>
                                            </p:txEl>
                                          </p:spTgt>
                                        </p:tgtEl>
                                        <p:attrNameLst>
                                          <p:attrName>style.visibility</p:attrName>
                                        </p:attrNameLst>
                                      </p:cBhvr>
                                      <p:to>
                                        <p:strVal val="visible"/>
                                      </p:to>
                                    </p:set>
                                    <p:animEffect transition="in" filter="wipe(down)">
                                      <p:cBhvr>
                                        <p:cTn id="79" dur="580">
                                          <p:stCondLst>
                                            <p:cond delay="0"/>
                                          </p:stCondLst>
                                        </p:cTn>
                                        <p:tgtEl>
                                          <p:spTgt spid="8">
                                            <p:txEl>
                                              <p:pRg st="0" end="0"/>
                                            </p:txEl>
                                          </p:spTgt>
                                        </p:tgtEl>
                                      </p:cBhvr>
                                    </p:animEffect>
                                    <p:anim calcmode="lin" valueType="num">
                                      <p:cBhvr>
                                        <p:cTn id="80" dur="1822" tmFilter="0,0; 0.14,0.36; 0.43,0.73; 0.71,0.91; 1.0,1.0">
                                          <p:stCondLst>
                                            <p:cond delay="0"/>
                                          </p:stCondLst>
                                        </p:cTn>
                                        <p:tgtEl>
                                          <p:spTgt spid="8">
                                            <p:txEl>
                                              <p:pRg st="0" end="0"/>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8">
                                            <p:txEl>
                                              <p:pRg st="0" end="0"/>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8">
                                            <p:txEl>
                                              <p:pRg st="0" end="0"/>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8">
                                            <p:txEl>
                                              <p:pRg st="0" end="0"/>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8">
                                            <p:txEl>
                                              <p:pRg st="0" end="0"/>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8">
                                            <p:txEl>
                                              <p:pRg st="0" end="0"/>
                                            </p:txEl>
                                          </p:spTgt>
                                        </p:tgtEl>
                                      </p:cBhvr>
                                      <p:to x="100000" y="60000"/>
                                    </p:animScale>
                                    <p:animScale>
                                      <p:cBhvr>
                                        <p:cTn id="86" dur="166" decel="50000">
                                          <p:stCondLst>
                                            <p:cond delay="676"/>
                                          </p:stCondLst>
                                        </p:cTn>
                                        <p:tgtEl>
                                          <p:spTgt spid="8">
                                            <p:txEl>
                                              <p:pRg st="0" end="0"/>
                                            </p:txEl>
                                          </p:spTgt>
                                        </p:tgtEl>
                                      </p:cBhvr>
                                      <p:to x="100000" y="100000"/>
                                    </p:animScale>
                                    <p:animScale>
                                      <p:cBhvr>
                                        <p:cTn id="87" dur="26">
                                          <p:stCondLst>
                                            <p:cond delay="1312"/>
                                          </p:stCondLst>
                                        </p:cTn>
                                        <p:tgtEl>
                                          <p:spTgt spid="8">
                                            <p:txEl>
                                              <p:pRg st="0" end="0"/>
                                            </p:txEl>
                                          </p:spTgt>
                                        </p:tgtEl>
                                      </p:cBhvr>
                                      <p:to x="100000" y="80000"/>
                                    </p:animScale>
                                    <p:animScale>
                                      <p:cBhvr>
                                        <p:cTn id="88" dur="166" decel="50000">
                                          <p:stCondLst>
                                            <p:cond delay="1338"/>
                                          </p:stCondLst>
                                        </p:cTn>
                                        <p:tgtEl>
                                          <p:spTgt spid="8">
                                            <p:txEl>
                                              <p:pRg st="0" end="0"/>
                                            </p:txEl>
                                          </p:spTgt>
                                        </p:tgtEl>
                                      </p:cBhvr>
                                      <p:to x="100000" y="100000"/>
                                    </p:animScale>
                                    <p:animScale>
                                      <p:cBhvr>
                                        <p:cTn id="89" dur="26">
                                          <p:stCondLst>
                                            <p:cond delay="1642"/>
                                          </p:stCondLst>
                                        </p:cTn>
                                        <p:tgtEl>
                                          <p:spTgt spid="8">
                                            <p:txEl>
                                              <p:pRg st="0" end="0"/>
                                            </p:txEl>
                                          </p:spTgt>
                                        </p:tgtEl>
                                      </p:cBhvr>
                                      <p:to x="100000" y="90000"/>
                                    </p:animScale>
                                    <p:animScale>
                                      <p:cBhvr>
                                        <p:cTn id="90" dur="166" decel="50000">
                                          <p:stCondLst>
                                            <p:cond delay="1668"/>
                                          </p:stCondLst>
                                        </p:cTn>
                                        <p:tgtEl>
                                          <p:spTgt spid="8">
                                            <p:txEl>
                                              <p:pRg st="0" end="0"/>
                                            </p:txEl>
                                          </p:spTgt>
                                        </p:tgtEl>
                                      </p:cBhvr>
                                      <p:to x="100000" y="100000"/>
                                    </p:animScale>
                                    <p:animScale>
                                      <p:cBhvr>
                                        <p:cTn id="91" dur="26">
                                          <p:stCondLst>
                                            <p:cond delay="1808"/>
                                          </p:stCondLst>
                                        </p:cTn>
                                        <p:tgtEl>
                                          <p:spTgt spid="8">
                                            <p:txEl>
                                              <p:pRg st="0" end="0"/>
                                            </p:txEl>
                                          </p:spTgt>
                                        </p:tgtEl>
                                      </p:cBhvr>
                                      <p:to x="100000" y="95000"/>
                                    </p:animScale>
                                    <p:animScale>
                                      <p:cBhvr>
                                        <p:cTn id="92" dur="166" decel="50000">
                                          <p:stCondLst>
                                            <p:cond delay="1834"/>
                                          </p:stCondLst>
                                        </p:cTn>
                                        <p:tgtEl>
                                          <p:spTgt spid="8">
                                            <p:txEl>
                                              <p:pRg st="0" end="0"/>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5949280"/>
            <a:ext cx="7520940" cy="548640"/>
          </a:xfrm>
        </p:spPr>
        <p:txBody>
          <a:bodyPr/>
          <a:lstStyle/>
          <a:p>
            <a:pPr algn="ctr"/>
            <a:r>
              <a:rPr lang="ru-RU" dirty="0" err="1">
                <a:latin typeface="Times New Roman" pitchFamily="18" charset="0"/>
                <a:cs typeface="Times New Roman" pitchFamily="18" charset="0"/>
              </a:rPr>
              <a:t>Вітряк</a:t>
            </a:r>
            <a:r>
              <a:rPr lang="ru-RU" dirty="0">
                <a:latin typeface="Times New Roman" pitchFamily="18" charset="0"/>
                <a:cs typeface="Times New Roman" pitchFamily="18" charset="0"/>
              </a:rPr>
              <a:t> "на балкон</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pic>
        <p:nvPicPr>
          <p:cNvPr id="4" name="Объект 3" descr="http://imgcdn1.luxnet.ua/tv24/resources/photos/news/620_DIR/201508/603395_1313376.jpg?201508155739"/>
          <p:cNvPicPr>
            <a:picLocks noGrp="1"/>
          </p:cNvPicPr>
          <p:nvPr>
            <p:ph idx="1"/>
          </p:nvPr>
        </p:nvPicPr>
        <p:blipFill>
          <a:blip r:embed="rId3">
            <a:extLst>
              <a:ext uri="{28A0092B-C50C-407E-A947-70E740481C1C}">
                <a14:useLocalDpi xmlns:a14="http://schemas.microsoft.com/office/drawing/2010/main" xmlns="" val="0"/>
              </a:ext>
            </a:extLst>
          </a:blip>
          <a:srcRect/>
          <a:stretch>
            <a:fillRect/>
          </a:stretch>
        </p:blipFill>
        <p:spPr bwMode="auto">
          <a:xfrm>
            <a:off x="971600" y="548680"/>
            <a:ext cx="7056784" cy="5328592"/>
          </a:xfrm>
          <a:prstGeom prst="rect">
            <a:avLst/>
          </a:prstGeom>
          <a:noFill/>
          <a:ln>
            <a:noFill/>
          </a:ln>
        </p:spPr>
      </p:pic>
      <p:pic>
        <p:nvPicPr>
          <p:cNvPr id="6" name="Вітрогенератор, що працює практично при штилі (online-video-cutter.com).mp4">
            <a:hlinkClick r:id="" action="ppaction://media"/>
          </p:cNvPr>
          <p:cNvPicPr>
            <a:picLocks noRot="1" noChangeAspect="1"/>
          </p:cNvPicPr>
          <p:nvPr>
            <a:videoFile r:link="rId1"/>
          </p:nvPr>
        </p:nvPicPr>
        <p:blipFill>
          <a:blip r:embed="rId4"/>
          <a:stretch>
            <a:fillRect/>
          </a:stretch>
        </p:blipFill>
        <p:spPr>
          <a:xfrm>
            <a:off x="7358082" y="285728"/>
            <a:ext cx="1618978" cy="1333504"/>
          </a:xfrm>
          <a:prstGeom prst="rect">
            <a:avLst/>
          </a:prstGeom>
        </p:spPr>
      </p:pic>
    </p:spTree>
    <p:extLst>
      <p:ext uri="{BB962C8B-B14F-4D97-AF65-F5344CB8AC3E}">
        <p14:creationId xmlns:p14="http://schemas.microsoft.com/office/powerpoint/2010/main" xmlns="" val="1017275164"/>
      </p:ext>
    </p:extLst>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9632" y="5949280"/>
            <a:ext cx="7520940" cy="548640"/>
          </a:xfrm>
        </p:spPr>
        <p:txBody>
          <a:bodyPr/>
          <a:lstStyle/>
          <a:p>
            <a:pPr algn="ctr"/>
            <a:r>
              <a:rPr lang="ru-RU" dirty="0" err="1">
                <a:latin typeface="Times New Roman" pitchFamily="18" charset="0"/>
                <a:cs typeface="Times New Roman" pitchFamily="18" charset="0"/>
              </a:rPr>
              <a:t>Теплі</a:t>
            </a:r>
            <a:r>
              <a:rPr lang="ru-RU" dirty="0">
                <a:latin typeface="Times New Roman" pitchFamily="18" charset="0"/>
                <a:cs typeface="Times New Roman" pitchFamily="18" charset="0"/>
              </a:rPr>
              <a:t> </a:t>
            </a:r>
            <a:r>
              <a:rPr lang="ru-RU" dirty="0" err="1" smtClean="0">
                <a:latin typeface="Times New Roman" pitchFamily="18" charset="0"/>
                <a:cs typeface="Times New Roman" pitchFamily="18" charset="0"/>
              </a:rPr>
              <a:t>жалюзі</a:t>
            </a:r>
            <a:endParaRPr lang="ru-RU" dirty="0">
              <a:latin typeface="Times New Roman" pitchFamily="18" charset="0"/>
              <a:cs typeface="Times New Roman" pitchFamily="18" charset="0"/>
            </a:endParaRPr>
          </a:p>
        </p:txBody>
      </p:sp>
      <p:pic>
        <p:nvPicPr>
          <p:cNvPr id="4" name="Объект 3" descr="http://imgcdn1.luxnet.ua/tv24/resources/photos/news/620_DIR/201508/603395_1313446.jpg?201508162904"/>
          <p:cNvPicPr>
            <a:picLocks noGrp="1"/>
          </p:cNvPicPr>
          <p:nvPr>
            <p:ph idx="1"/>
          </p:nvPr>
        </p:nvPicPr>
        <p:blipFill>
          <a:blip r:embed="rId3">
            <a:extLst>
              <a:ext uri="{28A0092B-C50C-407E-A947-70E740481C1C}">
                <a14:useLocalDpi xmlns:a14="http://schemas.microsoft.com/office/drawing/2010/main" xmlns="" val="0"/>
              </a:ext>
            </a:extLst>
          </a:blip>
          <a:srcRect/>
          <a:stretch>
            <a:fillRect/>
          </a:stretch>
        </p:blipFill>
        <p:spPr bwMode="auto">
          <a:xfrm>
            <a:off x="1043607" y="548680"/>
            <a:ext cx="7123963" cy="5400600"/>
          </a:xfrm>
          <a:prstGeom prst="rect">
            <a:avLst/>
          </a:prstGeom>
          <a:noFill/>
          <a:ln>
            <a:noFill/>
          </a:ln>
        </p:spPr>
      </p:pic>
      <p:pic>
        <p:nvPicPr>
          <p:cNvPr id="5" name="Вітрогенератор, що працює практично при штилі (online-video-cutter.com).mp4">
            <a:hlinkClick r:id="" action="ppaction://media"/>
          </p:cNvPr>
          <p:cNvPicPr>
            <a:picLocks noRot="1" noChangeAspect="1"/>
          </p:cNvPicPr>
          <p:nvPr>
            <a:videoFile r:link="rId1"/>
          </p:nvPr>
        </p:nvPicPr>
        <p:blipFill>
          <a:blip r:embed="rId4"/>
          <a:stretch>
            <a:fillRect/>
          </a:stretch>
        </p:blipFill>
        <p:spPr>
          <a:xfrm>
            <a:off x="251520" y="5229200"/>
            <a:ext cx="1618978" cy="1333504"/>
          </a:xfrm>
          <a:prstGeom prst="rect">
            <a:avLst/>
          </a:prstGeom>
        </p:spPr>
      </p:pic>
    </p:spTree>
    <p:extLst>
      <p:ext uri="{BB962C8B-B14F-4D97-AF65-F5344CB8AC3E}">
        <p14:creationId xmlns:p14="http://schemas.microsoft.com/office/powerpoint/2010/main" xmlns="" val="2776768001"/>
      </p:ext>
    </p:extLst>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5736" y="5949280"/>
            <a:ext cx="5328592" cy="548640"/>
          </a:xfrm>
        </p:spPr>
        <p:txBody>
          <a:bodyPr/>
          <a:lstStyle/>
          <a:p>
            <a:pPr algn="ctr"/>
            <a:r>
              <a:rPr lang="ru-RU" dirty="0" err="1">
                <a:latin typeface="Times New Roman" pitchFamily="18" charset="0"/>
                <a:cs typeface="Times New Roman" pitchFamily="18" charset="0"/>
              </a:rPr>
              <a:t>Екологічні</a:t>
            </a: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батарейки</a:t>
            </a:r>
            <a:endParaRPr lang="ru-RU" dirty="0">
              <a:latin typeface="Times New Roman" pitchFamily="18" charset="0"/>
              <a:cs typeface="Times New Roman" pitchFamily="18" charset="0"/>
            </a:endParaRPr>
          </a:p>
        </p:txBody>
      </p:sp>
      <p:pic>
        <p:nvPicPr>
          <p:cNvPr id="4" name="Объект 3" descr="http://imgcdn1.luxnet.ua/tv24/resources/photos/news/620_DIR/201508/603395_1313448.jpg?201508163628"/>
          <p:cNvPicPr>
            <a:picLocks noGrp="1"/>
          </p:cNvPicPr>
          <p:nvPr>
            <p:ph idx="1"/>
          </p:nvPr>
        </p:nvPicPr>
        <p:blipFill>
          <a:blip r:embed="rId4">
            <a:extLst>
              <a:ext uri="{28A0092B-C50C-407E-A947-70E740481C1C}">
                <a14:useLocalDpi xmlns:a14="http://schemas.microsoft.com/office/drawing/2010/main" xmlns="" val="0"/>
              </a:ext>
            </a:extLst>
          </a:blip>
          <a:srcRect/>
          <a:stretch>
            <a:fillRect/>
          </a:stretch>
        </p:blipFill>
        <p:spPr bwMode="auto">
          <a:xfrm>
            <a:off x="4850904" y="1294309"/>
            <a:ext cx="4032448" cy="3744416"/>
          </a:xfrm>
          <a:prstGeom prst="rect">
            <a:avLst/>
          </a:prstGeom>
          <a:noFill/>
          <a:ln>
            <a:noFill/>
          </a:ln>
        </p:spPr>
      </p:pic>
      <p:sp>
        <p:nvSpPr>
          <p:cNvPr id="3" name="Прямоугольник 2"/>
          <p:cNvSpPr/>
          <p:nvPr/>
        </p:nvSpPr>
        <p:spPr>
          <a:xfrm>
            <a:off x="323528" y="444037"/>
            <a:ext cx="4248472" cy="5262979"/>
          </a:xfrm>
          <a:prstGeom prst="rect">
            <a:avLst/>
          </a:prstGeom>
        </p:spPr>
        <p:txBody>
          <a:bodyPr wrap="square">
            <a:spAutoFit/>
          </a:bodyPr>
          <a:lstStyle/>
          <a:p>
            <a:pPr algn="just"/>
            <a:r>
              <a:rPr lang="ru-RU" sz="2800" dirty="0" smtClean="0">
                <a:latin typeface="Times New Roman" pitchFamily="18" charset="0"/>
                <a:cs typeface="Times New Roman" pitchFamily="18" charset="0"/>
              </a:rPr>
              <a:t>	Одна </a:t>
            </a:r>
            <a:r>
              <a:rPr lang="ru-RU" sz="2800" dirty="0">
                <a:latin typeface="Times New Roman" pitchFamily="18" charset="0"/>
                <a:cs typeface="Times New Roman" pitchFamily="18" charset="0"/>
              </a:rPr>
              <a:t>батарейка </a:t>
            </a:r>
            <a:r>
              <a:rPr lang="ru-RU" sz="2800" dirty="0" err="1">
                <a:latin typeface="Times New Roman" pitchFamily="18" charset="0"/>
                <a:cs typeface="Times New Roman" pitchFamily="18" charset="0"/>
              </a:rPr>
              <a:t>забруднює</a:t>
            </a:r>
            <a:r>
              <a:rPr lang="ru-RU" sz="2800" dirty="0">
                <a:latin typeface="Times New Roman" pitchFamily="18" charset="0"/>
                <a:cs typeface="Times New Roman" pitchFamily="18" charset="0"/>
              </a:rPr>
              <a:t> 400 </a:t>
            </a:r>
            <a:r>
              <a:rPr lang="ru-RU" sz="2800" dirty="0" err="1">
                <a:latin typeface="Times New Roman" pitchFamily="18" charset="0"/>
                <a:cs typeface="Times New Roman" pitchFamily="18" charset="0"/>
              </a:rPr>
              <a:t>літрів</a:t>
            </a:r>
            <a:r>
              <a:rPr lang="ru-RU" sz="2800" dirty="0">
                <a:latin typeface="Times New Roman" pitchFamily="18" charset="0"/>
                <a:cs typeface="Times New Roman" pitchFamily="18" charset="0"/>
              </a:rPr>
              <a:t> води </a:t>
            </a:r>
            <a:r>
              <a:rPr lang="ru-RU" sz="2800" dirty="0" err="1">
                <a:latin typeface="Times New Roman" pitchFamily="18" charset="0"/>
                <a:cs typeface="Times New Roman" pitchFamily="18" charset="0"/>
              </a:rPr>
              <a:t>або</a:t>
            </a:r>
            <a:r>
              <a:rPr lang="ru-RU" sz="2800" dirty="0">
                <a:latin typeface="Times New Roman" pitchFamily="18" charset="0"/>
                <a:cs typeface="Times New Roman" pitchFamily="18" charset="0"/>
              </a:rPr>
              <a:t> 20 м² </a:t>
            </a:r>
            <a:r>
              <a:rPr lang="ru-RU" sz="2800" dirty="0" err="1">
                <a:latin typeface="Times New Roman" pitchFamily="18" charset="0"/>
                <a:cs typeface="Times New Roman" pitchFamily="18" charset="0"/>
              </a:rPr>
              <a:t>ґрунту</a:t>
            </a:r>
            <a:r>
              <a:rPr lang="ru-RU" sz="2800" dirty="0">
                <a:latin typeface="Times New Roman" pitchFamily="18" charset="0"/>
                <a:cs typeface="Times New Roman" pitchFamily="18" charset="0"/>
              </a:rPr>
              <a:t>.</a:t>
            </a:r>
          </a:p>
          <a:p>
            <a:pPr algn="just"/>
            <a:r>
              <a:rPr lang="ru-RU" sz="2800" dirty="0">
                <a:latin typeface="Times New Roman" pitchFamily="18" charset="0"/>
                <a:cs typeface="Times New Roman" pitchFamily="18" charset="0"/>
              </a:rPr>
              <a:t> </a:t>
            </a:r>
            <a:r>
              <a:rPr lang="ru-RU" sz="2800" dirty="0" err="1">
                <a:latin typeface="Times New Roman" pitchFamily="18" charset="0"/>
                <a:cs typeface="Times New Roman" pitchFamily="18" charset="0"/>
              </a:rPr>
              <a:t>Частка</a:t>
            </a:r>
            <a:r>
              <a:rPr lang="ru-RU" sz="2800" dirty="0">
                <a:latin typeface="Times New Roman" pitchFamily="18" charset="0"/>
                <a:cs typeface="Times New Roman" pitchFamily="18" charset="0"/>
              </a:rPr>
              <a:t> </a:t>
            </a:r>
            <a:r>
              <a:rPr lang="ru-RU" sz="2800" dirty="0" err="1">
                <a:latin typeface="Times New Roman" pitchFamily="18" charset="0"/>
                <a:cs typeface="Times New Roman" pitchFamily="18" charset="0"/>
              </a:rPr>
              <a:t>токсичних</a:t>
            </a:r>
            <a:r>
              <a:rPr lang="ru-RU" sz="2800" dirty="0">
                <a:latin typeface="Times New Roman" pitchFamily="18" charset="0"/>
                <a:cs typeface="Times New Roman" pitchFamily="18" charset="0"/>
              </a:rPr>
              <a:t> </a:t>
            </a:r>
            <a:r>
              <a:rPr lang="ru-RU" sz="2800" dirty="0" err="1">
                <a:latin typeface="Times New Roman" pitchFamily="18" charset="0"/>
                <a:cs typeface="Times New Roman" pitchFamily="18" charset="0"/>
              </a:rPr>
              <a:t>речовин</a:t>
            </a:r>
            <a:r>
              <a:rPr lang="ru-RU" sz="2800" dirty="0">
                <a:latin typeface="Times New Roman" pitchFamily="18" charset="0"/>
                <a:cs typeface="Times New Roman" pitchFamily="18" charset="0"/>
              </a:rPr>
              <a:t> </a:t>
            </a:r>
            <a:r>
              <a:rPr lang="ru-RU" sz="2800" dirty="0" err="1">
                <a:latin typeface="Times New Roman" pitchFamily="18" charset="0"/>
                <a:cs typeface="Times New Roman" pitchFamily="18" charset="0"/>
              </a:rPr>
              <a:t>від</a:t>
            </a:r>
            <a:r>
              <a:rPr lang="ru-RU" sz="2800" dirty="0">
                <a:latin typeface="Times New Roman" pitchFamily="18" charset="0"/>
                <a:cs typeface="Times New Roman" pitchFamily="18" charset="0"/>
              </a:rPr>
              <a:t> </a:t>
            </a:r>
            <a:r>
              <a:rPr lang="ru-RU" sz="2800" dirty="0" err="1">
                <a:latin typeface="Times New Roman" pitchFamily="18" charset="0"/>
                <a:cs typeface="Times New Roman" pitchFamily="18" charset="0"/>
              </a:rPr>
              <a:t>батарейок</a:t>
            </a:r>
            <a:r>
              <a:rPr lang="ru-RU" sz="2800" dirty="0">
                <a:latin typeface="Times New Roman" pitchFamily="18" charset="0"/>
                <a:cs typeface="Times New Roman" pitchFamily="18" charset="0"/>
              </a:rPr>
              <a:t> у </a:t>
            </a:r>
            <a:r>
              <a:rPr lang="ru-RU" sz="2800" dirty="0" err="1">
                <a:latin typeface="Times New Roman" pitchFamily="18" charset="0"/>
                <a:cs typeface="Times New Roman" pitchFamily="18" charset="0"/>
              </a:rPr>
              <a:t>побутовому</a:t>
            </a:r>
            <a:r>
              <a:rPr lang="ru-RU" sz="2800" dirty="0">
                <a:latin typeface="Times New Roman" pitchFamily="18" charset="0"/>
                <a:cs typeface="Times New Roman" pitchFamily="18" charset="0"/>
              </a:rPr>
              <a:t> </a:t>
            </a:r>
            <a:r>
              <a:rPr lang="ru-RU" sz="2800" dirty="0" err="1">
                <a:latin typeface="Times New Roman" pitchFamily="18" charset="0"/>
                <a:cs typeface="Times New Roman" pitchFamily="18" charset="0"/>
              </a:rPr>
              <a:t>смітті</a:t>
            </a:r>
            <a:r>
              <a:rPr lang="ru-RU" sz="2800" dirty="0">
                <a:latin typeface="Times New Roman" pitchFamily="18" charset="0"/>
                <a:cs typeface="Times New Roman" pitchFamily="18" charset="0"/>
              </a:rPr>
              <a:t> - </a:t>
            </a:r>
            <a:r>
              <a:rPr lang="ru-RU" sz="2800" dirty="0" err="1">
                <a:latin typeface="Times New Roman" pitchFamily="18" charset="0"/>
                <a:cs typeface="Times New Roman" pitchFamily="18" charset="0"/>
              </a:rPr>
              <a:t>біля</a:t>
            </a:r>
            <a:r>
              <a:rPr lang="ru-RU" sz="2800" dirty="0">
                <a:latin typeface="Times New Roman" pitchFamily="18" charset="0"/>
                <a:cs typeface="Times New Roman" pitchFamily="18" charset="0"/>
              </a:rPr>
              <a:t> 50</a:t>
            </a:r>
            <a:r>
              <a:rPr lang="ru-RU" sz="2800" dirty="0" smtClean="0">
                <a:latin typeface="Times New Roman" pitchFamily="18" charset="0"/>
                <a:cs typeface="Times New Roman" pitchFamily="18" charset="0"/>
              </a:rPr>
              <a:t>%.</a:t>
            </a:r>
          </a:p>
          <a:p>
            <a:pPr algn="just"/>
            <a:r>
              <a:rPr lang="ru-RU" sz="2800" dirty="0" smtClean="0">
                <a:latin typeface="Times New Roman" pitchFamily="18" charset="0"/>
                <a:cs typeface="Times New Roman" pitchFamily="18" charset="0"/>
              </a:rPr>
              <a:t> </a:t>
            </a:r>
            <a:r>
              <a:rPr lang="ru-RU" sz="2800" dirty="0">
                <a:latin typeface="Times New Roman" pitchFamily="18" charset="0"/>
                <a:cs typeface="Times New Roman" pitchFamily="18" charset="0"/>
              </a:rPr>
              <a:t> За </a:t>
            </a:r>
            <a:r>
              <a:rPr lang="ru-RU" sz="2800" dirty="0" err="1">
                <a:latin typeface="Times New Roman" pitchFamily="18" charset="0"/>
                <a:cs typeface="Times New Roman" pitchFamily="18" charset="0"/>
              </a:rPr>
              <a:t>рік</a:t>
            </a:r>
            <a:r>
              <a:rPr lang="ru-RU" sz="2800" dirty="0">
                <a:latin typeface="Times New Roman" pitchFamily="18" charset="0"/>
                <a:cs typeface="Times New Roman" pitchFamily="18" charset="0"/>
              </a:rPr>
              <a:t>:  *40 кг </a:t>
            </a:r>
            <a:r>
              <a:rPr lang="ru-RU" sz="2800" dirty="0" err="1">
                <a:latin typeface="Times New Roman" pitchFamily="18" charset="0"/>
                <a:cs typeface="Times New Roman" pitchFamily="18" charset="0"/>
              </a:rPr>
              <a:t>ртуті</a:t>
            </a:r>
            <a:r>
              <a:rPr lang="ru-RU" sz="2800" dirty="0">
                <a:latin typeface="Times New Roman" pitchFamily="18" charset="0"/>
                <a:cs typeface="Times New Roman" pitchFamily="18" charset="0"/>
              </a:rPr>
              <a:t>;  *160 кг </a:t>
            </a:r>
            <a:r>
              <a:rPr lang="ru-RU" sz="2800" dirty="0" err="1">
                <a:latin typeface="Times New Roman" pitchFamily="18" charset="0"/>
                <a:cs typeface="Times New Roman" pitchFamily="18" charset="0"/>
              </a:rPr>
              <a:t>кадмію</a:t>
            </a:r>
            <a:r>
              <a:rPr lang="ru-RU" sz="2800" dirty="0">
                <a:latin typeface="Times New Roman" pitchFamily="18" charset="0"/>
                <a:cs typeface="Times New Roman" pitchFamily="18" charset="0"/>
              </a:rPr>
              <a:t>;  *260 тонн </a:t>
            </a:r>
            <a:r>
              <a:rPr lang="ru-RU" sz="2800" dirty="0" err="1">
                <a:latin typeface="Times New Roman" pitchFamily="18" charset="0"/>
                <a:cs typeface="Times New Roman" pitchFamily="18" charset="0"/>
              </a:rPr>
              <a:t>марганцевих</a:t>
            </a:r>
            <a:r>
              <a:rPr lang="ru-RU" sz="2800" dirty="0">
                <a:latin typeface="Times New Roman" pitchFamily="18" charset="0"/>
                <a:cs typeface="Times New Roman" pitchFamily="18" charset="0"/>
              </a:rPr>
              <a:t> </a:t>
            </a:r>
            <a:r>
              <a:rPr lang="ru-RU" sz="2800" dirty="0" err="1">
                <a:latin typeface="Times New Roman" pitchFamily="18" charset="0"/>
                <a:cs typeface="Times New Roman" pitchFamily="18" charset="0"/>
              </a:rPr>
              <a:t>сполук</a:t>
            </a:r>
            <a:r>
              <a:rPr lang="ru-RU" sz="2800" dirty="0">
                <a:latin typeface="Times New Roman" pitchFamily="18" charset="0"/>
                <a:cs typeface="Times New Roman" pitchFamily="18" charset="0"/>
              </a:rPr>
              <a:t>;  *250 тонн </a:t>
            </a:r>
            <a:r>
              <a:rPr lang="ru-RU" sz="2800" dirty="0" err="1">
                <a:latin typeface="Times New Roman" pitchFamily="18" charset="0"/>
                <a:cs typeface="Times New Roman" pitchFamily="18" charset="0"/>
              </a:rPr>
              <a:t>натрієвих</a:t>
            </a:r>
            <a:r>
              <a:rPr lang="ru-RU" sz="2800" dirty="0">
                <a:latin typeface="Times New Roman" pitchFamily="18" charset="0"/>
                <a:cs typeface="Times New Roman" pitchFamily="18" charset="0"/>
              </a:rPr>
              <a:t> </a:t>
            </a:r>
            <a:r>
              <a:rPr lang="ru-RU" sz="2800" dirty="0" err="1">
                <a:latin typeface="Times New Roman" pitchFamily="18" charset="0"/>
                <a:cs typeface="Times New Roman" pitchFamily="18" charset="0"/>
              </a:rPr>
              <a:t>хлоридів</a:t>
            </a:r>
            <a:r>
              <a:rPr lang="ru-RU" sz="2800" dirty="0">
                <a:latin typeface="Times New Roman" pitchFamily="18" charset="0"/>
                <a:cs typeface="Times New Roman" pitchFamily="18" charset="0"/>
              </a:rPr>
              <a:t>.</a:t>
            </a:r>
          </a:p>
        </p:txBody>
      </p:sp>
      <p:pic>
        <p:nvPicPr>
          <p:cNvPr id="7" name="Новобатарейки поч.mp4">
            <a:hlinkClick r:id="" action="ppaction://media"/>
          </p:cNvPr>
          <p:cNvPicPr>
            <a:picLocks noRot="1" noChangeAspect="1"/>
          </p:cNvPicPr>
          <p:nvPr>
            <a:videoFile r:link="rId1"/>
          </p:nvPr>
        </p:nvPicPr>
        <p:blipFill>
          <a:blip r:embed="rId5"/>
          <a:stretch>
            <a:fillRect/>
          </a:stretch>
        </p:blipFill>
        <p:spPr>
          <a:xfrm>
            <a:off x="7500958" y="142852"/>
            <a:ext cx="1428760" cy="1176827"/>
          </a:xfrm>
          <a:prstGeom prst="rect">
            <a:avLst/>
          </a:prstGeom>
        </p:spPr>
      </p:pic>
      <p:pic>
        <p:nvPicPr>
          <p:cNvPr id="8" name="Новобатарейки кін.mp4">
            <a:hlinkClick r:id="" action="ppaction://media"/>
          </p:cNvPr>
          <p:cNvPicPr>
            <a:picLocks noRot="1" noChangeAspect="1"/>
          </p:cNvPicPr>
          <p:nvPr>
            <a:videoFile r:link="rId2"/>
          </p:nvPr>
        </p:nvPicPr>
        <p:blipFill>
          <a:blip r:embed="rId6"/>
          <a:stretch>
            <a:fillRect/>
          </a:stretch>
        </p:blipFill>
        <p:spPr>
          <a:xfrm>
            <a:off x="7715272" y="5357826"/>
            <a:ext cx="1233175" cy="1281773"/>
          </a:xfrm>
          <a:prstGeom prst="rect">
            <a:avLst/>
          </a:prstGeom>
        </p:spPr>
      </p:pic>
    </p:spTree>
    <p:extLst>
      <p:ext uri="{BB962C8B-B14F-4D97-AF65-F5344CB8AC3E}">
        <p14:creationId xmlns:p14="http://schemas.microsoft.com/office/powerpoint/2010/main" xmlns="" val="1238302848"/>
      </p:ext>
    </p:extLst>
  </p:cSld>
  <p:clrMapOvr>
    <a:masterClrMapping/>
  </p:clrMapOvr>
  <p:transition spd="slow">
    <p:strips/>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7"/>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video fullScrn="1">
              <p:cMediaNode>
                <p:cTn id="13" fill="hold" display="0">
                  <p:stCondLst>
                    <p:cond delay="indefinite"/>
                  </p:stCondLst>
                  <p:endCondLst>
                    <p:cond evt="onNext" delay="0">
                      <p:tgtEl>
                        <p:sldTgt/>
                      </p:tgtEl>
                    </p:cond>
                    <p:cond evt="onPrev" delay="0">
                      <p:tgtEl>
                        <p:sldTgt/>
                      </p:tgtEl>
                    </p:cond>
                  </p:endCondLst>
                </p:cTn>
                <p:tgtEl>
                  <p:spTgt spid="8"/>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47664" y="6021288"/>
            <a:ext cx="6508204" cy="548640"/>
          </a:xfrm>
        </p:spPr>
        <p:txBody>
          <a:bodyPr/>
          <a:lstStyle/>
          <a:p>
            <a:pPr algn="ctr"/>
            <a:r>
              <a:rPr lang="ru-RU" dirty="0" err="1">
                <a:latin typeface="Times New Roman" pitchFamily="18" charset="0"/>
                <a:cs typeface="Times New Roman" pitchFamily="18" charset="0"/>
              </a:rPr>
              <a:t>Опріснення</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морської</a:t>
            </a: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води</a:t>
            </a:r>
            <a:endParaRPr lang="ru-RU" dirty="0">
              <a:latin typeface="Times New Roman" pitchFamily="18" charset="0"/>
              <a:cs typeface="Times New Roman" pitchFamily="18" charset="0"/>
            </a:endParaRPr>
          </a:p>
        </p:txBody>
      </p:sp>
      <p:sp>
        <p:nvSpPr>
          <p:cNvPr id="5" name="AutoShape 2" descr="Фото: Опріснення морської води.&#10;&#10;Технологію опріснення морської води для пиття розробив професор Одеської державної академії холоду Леонард Смирнов. Заморожена особливим чином морська вода перетворюється в кристали, з поверхні яких можна видалити солі, шкідливі речовини, а також важкі ізотопи водню, які негативно впливають на гени і нервову систему людини. Паралельно з ним методику опріснення води винайшов ще один українець - Рубинський Іван Олександрович — інженер-конструктор, математик, що народився 1 січня 1890 р. у слободі Маяк, м. Ізюм (тепер — Харківської області)."/>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2291"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71600" y="476672"/>
            <a:ext cx="7272808" cy="5400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308304" y="265212"/>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77383582"/>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3079" name="Picture 7" descr="http://u.yablyk.com/2014/10/apple2.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043608" y="1052736"/>
            <a:ext cx="7128792" cy="4680520"/>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Стів Возняк - співтворець Apple з українським корінням (online-video-cutter.com).mp4">
            <a:hlinkClick r:id="" action="ppaction://media"/>
          </p:cNvPr>
          <p:cNvPicPr>
            <a:picLocks noGrp="1" noRot="1" noChangeAspect="1"/>
          </p:cNvPicPr>
          <p:nvPr>
            <p:ph idx="1"/>
            <a:videoFile r:link="rId1"/>
          </p:nvPr>
        </p:nvPicPr>
        <p:blipFill>
          <a:blip r:embed="rId4"/>
          <a:stretch>
            <a:fillRect/>
          </a:stretch>
        </p:blipFill>
        <p:spPr>
          <a:xfrm>
            <a:off x="7286644" y="285728"/>
            <a:ext cx="1500166" cy="1235642"/>
          </a:xfrm>
          <a:prstGeom prst="rect">
            <a:avLst/>
          </a:prstGeom>
        </p:spPr>
      </p:pic>
    </p:spTree>
    <p:extLst>
      <p:ext uri="{BB962C8B-B14F-4D97-AF65-F5344CB8AC3E}">
        <p14:creationId xmlns:p14="http://schemas.microsoft.com/office/powerpoint/2010/main" xmlns="" val="1627318770"/>
      </p:ext>
    </p:extLst>
  </p:cSld>
  <p:clrMapOvr>
    <a:masterClrMapping/>
  </p:clrMapOvr>
  <p:transition spd="slow">
    <p:push/>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5517232"/>
            <a:ext cx="7520940" cy="1008112"/>
          </a:xfrm>
        </p:spPr>
        <p:txBody>
          <a:bodyPr/>
          <a:lstStyle/>
          <a:p>
            <a:pPr algn="ctr"/>
            <a:r>
              <a:rPr lang="ru-RU" dirty="0" err="1">
                <a:latin typeface="Times New Roman" pitchFamily="18" charset="0"/>
                <a:cs typeface="Times New Roman" pitchFamily="18" charset="0"/>
              </a:rPr>
              <a:t>Вимірювач</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швидкості</a:t>
            </a:r>
            <a:r>
              <a:rPr lang="ru-RU" dirty="0">
                <a:latin typeface="Times New Roman" pitchFamily="18" charset="0"/>
                <a:cs typeface="Times New Roman" pitchFamily="18" charset="0"/>
              </a:rPr>
              <a:t> </a:t>
            </a:r>
            <a:r>
              <a:rPr lang="ru-RU" dirty="0" err="1" smtClean="0">
                <a:latin typeface="Times New Roman" pitchFamily="18" charset="0"/>
                <a:cs typeface="Times New Roman" pitchFamily="18" charset="0"/>
              </a:rPr>
              <a:t>автомобіля</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у </a:t>
            </a:r>
            <a:r>
              <a:rPr lang="ru-RU" dirty="0">
                <a:latin typeface="Times New Roman" pitchFamily="18" charset="0"/>
                <a:cs typeface="Times New Roman" pitchFamily="18" charset="0"/>
              </a:rPr>
              <a:t>момент </a:t>
            </a:r>
            <a:r>
              <a:rPr lang="ru-RU" dirty="0" smtClean="0">
                <a:latin typeface="Times New Roman" pitchFamily="18" charset="0"/>
                <a:cs typeface="Times New Roman" pitchFamily="18" charset="0"/>
              </a:rPr>
              <a:t>ДТП</a:t>
            </a:r>
            <a:endParaRPr lang="ru-RU" dirty="0">
              <a:latin typeface="Times New Roman" pitchFamily="18" charset="0"/>
              <a:cs typeface="Times New Roman" pitchFamily="18" charset="0"/>
            </a:endParaRPr>
          </a:p>
        </p:txBody>
      </p:sp>
      <p:pic>
        <p:nvPicPr>
          <p:cNvPr id="4" name="Объект 3" descr="http://imgcdn1.luxnet.ua/tv24/resources/photos/news/620_DIR/201508/603395_1313486.jpg?201508171205"/>
          <p:cNvPicPr>
            <a:picLocks noGrp="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1259632" y="620688"/>
            <a:ext cx="6624736" cy="4824536"/>
          </a:xfrm>
          <a:prstGeom prst="rect">
            <a:avLst/>
          </a:prstGeom>
          <a:noFill/>
          <a:ln>
            <a:noFill/>
          </a:ln>
        </p:spPr>
      </p:pic>
      <p:pic>
        <p:nvPicPr>
          <p:cNvPr id="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308304" y="265212"/>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25196825"/>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9632" y="5805264"/>
            <a:ext cx="7520940" cy="720080"/>
          </a:xfrm>
        </p:spPr>
        <p:txBody>
          <a:bodyPr/>
          <a:lstStyle/>
          <a:p>
            <a:pPr algn="ctr"/>
            <a:r>
              <a:rPr lang="ru-RU" dirty="0">
                <a:latin typeface="Times New Roman" pitchFamily="18" charset="0"/>
                <a:cs typeface="Times New Roman" pitchFamily="18" charset="0"/>
              </a:rPr>
              <a:t>"Костюм супермена</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pic>
        <p:nvPicPr>
          <p:cNvPr id="4" name="Объект 3" descr="http://imgcdn1.luxnet.ua/tv24/resources/photos/news/620_DIR/201508/603395_1313487.jpg?201508171341"/>
          <p:cNvPicPr>
            <a:picLocks noGrp="1"/>
          </p:cNvPicPr>
          <p:nvPr>
            <p:ph idx="1"/>
          </p:nvPr>
        </p:nvPicPr>
        <p:blipFill>
          <a:blip r:embed="rId3">
            <a:extLst>
              <a:ext uri="{28A0092B-C50C-407E-A947-70E740481C1C}">
                <a14:useLocalDpi xmlns:a14="http://schemas.microsoft.com/office/drawing/2010/main" xmlns="" val="0"/>
              </a:ext>
            </a:extLst>
          </a:blip>
          <a:srcRect/>
          <a:stretch>
            <a:fillRect/>
          </a:stretch>
        </p:blipFill>
        <p:spPr bwMode="auto">
          <a:xfrm>
            <a:off x="1115616" y="620688"/>
            <a:ext cx="6912768" cy="5328592"/>
          </a:xfrm>
          <a:prstGeom prst="rect">
            <a:avLst/>
          </a:prstGeom>
          <a:noFill/>
          <a:ln>
            <a:noFill/>
          </a:ln>
        </p:spPr>
      </p:pic>
      <p:pic>
        <p:nvPicPr>
          <p:cNvPr id="6" name="костюм супермена.mp4">
            <a:hlinkClick r:id="" action="ppaction://media"/>
          </p:cNvPr>
          <p:cNvPicPr>
            <a:picLocks noRot="1" noChangeAspect="1"/>
          </p:cNvPicPr>
          <p:nvPr>
            <a:videoFile r:link="rId1"/>
          </p:nvPr>
        </p:nvPicPr>
        <p:blipFill>
          <a:blip r:embed="rId4"/>
          <a:stretch>
            <a:fillRect/>
          </a:stretch>
        </p:blipFill>
        <p:spPr>
          <a:xfrm>
            <a:off x="7358082" y="285728"/>
            <a:ext cx="1532247" cy="1262066"/>
          </a:xfrm>
          <a:prstGeom prst="rect">
            <a:avLst/>
          </a:prstGeom>
        </p:spPr>
      </p:pic>
    </p:spTree>
    <p:extLst>
      <p:ext uri="{BB962C8B-B14F-4D97-AF65-F5344CB8AC3E}">
        <p14:creationId xmlns:p14="http://schemas.microsoft.com/office/powerpoint/2010/main" xmlns="" val="1182024127"/>
      </p:ext>
    </p:extLst>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5733256"/>
            <a:ext cx="7520940" cy="548640"/>
          </a:xfrm>
        </p:spPr>
        <p:txBody>
          <a:bodyPr/>
          <a:lstStyle/>
          <a:p>
            <a:pPr algn="ctr"/>
            <a:r>
              <a:rPr lang="ru-RU" dirty="0">
                <a:latin typeface="Times New Roman" pitchFamily="18" charset="0"/>
                <a:cs typeface="Times New Roman" pitchFamily="18" charset="0"/>
              </a:rPr>
              <a:t>Конкурент </a:t>
            </a:r>
            <a:r>
              <a:rPr lang="ru-RU" dirty="0" err="1">
                <a:latin typeface="Times New Roman" pitchFamily="18" charset="0"/>
                <a:cs typeface="Times New Roman" pitchFamily="18" charset="0"/>
              </a:rPr>
              <a:t>Skype</a:t>
            </a:r>
            <a:r>
              <a:rPr lang="ru-RU" dirty="0">
                <a:latin typeface="Times New Roman" pitchFamily="18" charset="0"/>
                <a:cs typeface="Times New Roman" pitchFamily="18" charset="0"/>
              </a:rPr>
              <a:t> і </a:t>
            </a:r>
            <a:r>
              <a:rPr lang="ru-RU" dirty="0" err="1" smtClean="0">
                <a:latin typeface="Times New Roman" pitchFamily="18" charset="0"/>
                <a:cs typeface="Times New Roman" pitchFamily="18" charset="0"/>
              </a:rPr>
              <a:t>Viber</a:t>
            </a:r>
            <a:endParaRPr lang="ru-RU" dirty="0">
              <a:latin typeface="Times New Roman" pitchFamily="18" charset="0"/>
              <a:cs typeface="Times New Roman" pitchFamily="18" charset="0"/>
            </a:endParaRPr>
          </a:p>
        </p:txBody>
      </p:sp>
      <p:pic>
        <p:nvPicPr>
          <p:cNvPr id="4" name="Объект 3" descr="http://imgcdn1.luxnet.ua/tv24/resources/photos/news/620_DIR/201508/603395_1313533.jpg?201508173434"/>
          <p:cNvPicPr>
            <a:picLocks noGrp="1"/>
          </p:cNvPicPr>
          <p:nvPr>
            <p:ph idx="1"/>
          </p:nvPr>
        </p:nvPicPr>
        <p:blipFill>
          <a:blip r:embed="rId3">
            <a:extLst>
              <a:ext uri="{28A0092B-C50C-407E-A947-70E740481C1C}">
                <a14:useLocalDpi xmlns:a14="http://schemas.microsoft.com/office/drawing/2010/main" xmlns="" val="0"/>
              </a:ext>
            </a:extLst>
          </a:blip>
          <a:srcRect/>
          <a:stretch>
            <a:fillRect/>
          </a:stretch>
        </p:blipFill>
        <p:spPr bwMode="auto">
          <a:xfrm>
            <a:off x="1043608" y="548680"/>
            <a:ext cx="6984776" cy="5040559"/>
          </a:xfrm>
          <a:prstGeom prst="rect">
            <a:avLst/>
          </a:prstGeom>
          <a:noFill/>
          <a:ln>
            <a:noFill/>
          </a:ln>
        </p:spPr>
      </p:pic>
      <p:pic>
        <p:nvPicPr>
          <p:cNvPr id="6" name="DROTR - Droid Translator звонки с переводом. Презентационный ролик (full version) (1).mp4">
            <a:hlinkClick r:id="" action="ppaction://media"/>
          </p:cNvPr>
          <p:cNvPicPr>
            <a:picLocks noRot="1" noChangeAspect="1"/>
          </p:cNvPicPr>
          <p:nvPr>
            <a:videoFile r:link="rId1"/>
          </p:nvPr>
        </p:nvPicPr>
        <p:blipFill>
          <a:blip r:embed="rId4"/>
          <a:stretch>
            <a:fillRect/>
          </a:stretch>
        </p:blipFill>
        <p:spPr>
          <a:xfrm>
            <a:off x="7429520" y="214290"/>
            <a:ext cx="1532247" cy="1262066"/>
          </a:xfrm>
          <a:prstGeom prst="rect">
            <a:avLst/>
          </a:prstGeom>
        </p:spPr>
      </p:pic>
    </p:spTree>
    <p:extLst>
      <p:ext uri="{BB962C8B-B14F-4D97-AF65-F5344CB8AC3E}">
        <p14:creationId xmlns:p14="http://schemas.microsoft.com/office/powerpoint/2010/main" xmlns="" val="3132557543"/>
      </p:ext>
    </p:extLst>
  </p:cSld>
  <p:clrMapOvr>
    <a:masterClrMapping/>
  </p:clrMapOvr>
  <p:transition spd="slow">
    <p:wedge/>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5661248"/>
            <a:ext cx="7520940" cy="548640"/>
          </a:xfrm>
        </p:spPr>
        <p:txBody>
          <a:bodyPr/>
          <a:lstStyle/>
          <a:p>
            <a:pPr algn="ctr"/>
            <a:r>
              <a:rPr lang="ru-RU" dirty="0">
                <a:latin typeface="Times New Roman" pitchFamily="18" charset="0"/>
                <a:cs typeface="Times New Roman" pitchFamily="18" charset="0"/>
              </a:rPr>
              <a:t>CD-диск на </a:t>
            </a:r>
            <a:r>
              <a:rPr lang="ru-RU" dirty="0" err="1">
                <a:latin typeface="Times New Roman" pitchFamily="18" charset="0"/>
                <a:cs typeface="Times New Roman" pitchFamily="18" charset="0"/>
              </a:rPr>
              <a:t>тисячі</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років</a:t>
            </a:r>
            <a:endParaRPr lang="ru-RU" dirty="0">
              <a:latin typeface="Times New Roman" pitchFamily="18" charset="0"/>
              <a:cs typeface="Times New Roman" pitchFamily="18" charset="0"/>
            </a:endParaRPr>
          </a:p>
        </p:txBody>
      </p:sp>
      <p:pic>
        <p:nvPicPr>
          <p:cNvPr id="4" name="Объект 3" descr="http://imgcdn1.luxnet.ua/tv24/resources/photos/news/620_DIR/201508/603395_1313593.jpg?201508092714"/>
          <p:cNvPicPr>
            <a:picLocks noGrp="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1043608" y="620688"/>
            <a:ext cx="7056784" cy="4896544"/>
          </a:xfrm>
          <a:prstGeom prst="rect">
            <a:avLst/>
          </a:prstGeom>
          <a:noFill/>
          <a:ln>
            <a:noFill/>
          </a:ln>
        </p:spPr>
      </p:pic>
      <p:pic>
        <p:nvPicPr>
          <p:cNvPr id="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308304" y="265212"/>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92094768"/>
      </p:ext>
    </p:extLst>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5157192"/>
            <a:ext cx="3888432" cy="1080120"/>
          </a:xfrm>
        </p:spPr>
        <p:txBody>
          <a:bodyPr/>
          <a:lstStyle/>
          <a:p>
            <a:pPr algn="ctr"/>
            <a:r>
              <a:rPr lang="ru-RU" dirty="0" err="1">
                <a:latin typeface="Times New Roman" pitchFamily="18" charset="0"/>
                <a:cs typeface="Times New Roman" pitchFamily="18" charset="0"/>
              </a:rPr>
              <a:t>Їстівний</a:t>
            </a:r>
            <a:r>
              <a:rPr lang="ru-RU" dirty="0">
                <a:latin typeface="Times New Roman" pitchFamily="18" charset="0"/>
                <a:cs typeface="Times New Roman" pitchFamily="18" charset="0"/>
              </a:rPr>
              <a:t> </a:t>
            </a:r>
            <a:r>
              <a:rPr lang="ru-RU" dirty="0" err="1" smtClean="0">
                <a:latin typeface="Times New Roman" pitchFamily="18" charset="0"/>
                <a:cs typeface="Times New Roman" pitchFamily="18" charset="0"/>
              </a:rPr>
              <a:t>поліетилен</a:t>
            </a:r>
            <a:endParaRPr lang="ru-RU" dirty="0">
              <a:latin typeface="Times New Roman" pitchFamily="18" charset="0"/>
              <a:cs typeface="Times New Roman" pitchFamily="18" charset="0"/>
            </a:endParaRPr>
          </a:p>
        </p:txBody>
      </p:sp>
      <p:pic>
        <p:nvPicPr>
          <p:cNvPr id="4" name="Объект 3" descr="http://imgcdn1.luxnet.ua/tv24/resources/photos/news/620_DIR/201508/603395_1313538.jpg?201508174852"/>
          <p:cNvPicPr>
            <a:picLocks noGrp="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3995936" y="2276870"/>
            <a:ext cx="4896544" cy="3960441"/>
          </a:xfrm>
          <a:prstGeom prst="rect">
            <a:avLst/>
          </a:prstGeom>
          <a:noFill/>
          <a:ln>
            <a:noFill/>
          </a:ln>
        </p:spPr>
      </p:pic>
      <p:pic>
        <p:nvPicPr>
          <p:cNvPr id="5" name="Объект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51520" y="188641"/>
            <a:ext cx="4536504" cy="3960440"/>
          </a:xfrm>
          <a:prstGeom prst="rect">
            <a:avLst/>
          </a:prstGeom>
        </p:spPr>
      </p:pic>
      <p:sp>
        <p:nvSpPr>
          <p:cNvPr id="6" name="AutoShape 2" descr="Картинки по запросу поліетилен формула"/>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4" descr="Картинки по запросу поліетилен формула"/>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2054" name="Picture 6" descr="http://nashorn.ru/upload/medialibrary/288/288ac096ad4fafe8366dc6b19a36963d.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364088" y="620688"/>
            <a:ext cx="3000375" cy="1000125"/>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2"/>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7308304" y="265212"/>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860472028"/>
      </p:ext>
    </p:extLst>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5733256"/>
            <a:ext cx="7864926" cy="548640"/>
          </a:xfrm>
        </p:spPr>
        <p:txBody>
          <a:bodyPr/>
          <a:lstStyle/>
          <a:p>
            <a:pPr algn="ctr"/>
            <a:r>
              <a:rPr lang="ru-RU" dirty="0">
                <a:latin typeface="Times New Roman" pitchFamily="18" charset="0"/>
                <a:cs typeface="Times New Roman" pitchFamily="18" charset="0"/>
              </a:rPr>
              <a:t>Рукавичка </a:t>
            </a:r>
            <a:r>
              <a:rPr lang="ru-RU" dirty="0" err="1">
                <a:latin typeface="Times New Roman" pitchFamily="18" charset="0"/>
                <a:cs typeface="Times New Roman" pitchFamily="18" charset="0"/>
              </a:rPr>
              <a:t>EnableTalk</a:t>
            </a:r>
            <a:r>
              <a:rPr lang="ru-RU" dirty="0">
                <a:latin typeface="Times New Roman" pitchFamily="18" charset="0"/>
                <a:cs typeface="Times New Roman" pitchFamily="18" charset="0"/>
              </a:rPr>
              <a:t>, яка "говорить"</a:t>
            </a:r>
          </a:p>
        </p:txBody>
      </p:sp>
      <p:pic>
        <p:nvPicPr>
          <p:cNvPr id="4" name="Объект 3" descr="http://imgcdn1.luxnet.ua/tv24/resources/photos/news/620_DIR/201508/603395_1313563.jpg?201508181216"/>
          <p:cNvPicPr>
            <a:picLocks noGrp="1"/>
          </p:cNvPicPr>
          <p:nvPr>
            <p:ph idx="1"/>
          </p:nvPr>
        </p:nvPicPr>
        <p:blipFill>
          <a:blip r:embed="rId3">
            <a:extLst>
              <a:ext uri="{28A0092B-C50C-407E-A947-70E740481C1C}">
                <a14:useLocalDpi xmlns:a14="http://schemas.microsoft.com/office/drawing/2010/main" xmlns="" val="0"/>
              </a:ext>
            </a:extLst>
          </a:blip>
          <a:srcRect/>
          <a:stretch>
            <a:fillRect/>
          </a:stretch>
        </p:blipFill>
        <p:spPr bwMode="auto">
          <a:xfrm>
            <a:off x="971600" y="620688"/>
            <a:ext cx="7056783" cy="4968552"/>
          </a:xfrm>
          <a:prstGeom prst="rect">
            <a:avLst/>
          </a:prstGeom>
          <a:noFill/>
          <a:ln>
            <a:noFill/>
          </a:ln>
        </p:spPr>
      </p:pic>
      <p:pic>
        <p:nvPicPr>
          <p:cNvPr id="6" name="Рукавичка для глухих - YouTube (online-video-cutter.com).mp4">
            <a:hlinkClick r:id="" action="ppaction://media"/>
          </p:cNvPr>
          <p:cNvPicPr>
            <a:picLocks noRot="1" noChangeAspect="1"/>
          </p:cNvPicPr>
          <p:nvPr>
            <a:videoFile r:link="rId1"/>
          </p:nvPr>
        </p:nvPicPr>
        <p:blipFill>
          <a:blip r:embed="rId4"/>
          <a:stretch>
            <a:fillRect/>
          </a:stretch>
        </p:blipFill>
        <p:spPr>
          <a:xfrm>
            <a:off x="7572396" y="428604"/>
            <a:ext cx="1272053" cy="1047752"/>
          </a:xfrm>
          <a:prstGeom prst="rect">
            <a:avLst/>
          </a:prstGeom>
        </p:spPr>
      </p:pic>
    </p:spTree>
    <p:extLst>
      <p:ext uri="{BB962C8B-B14F-4D97-AF65-F5344CB8AC3E}">
        <p14:creationId xmlns:p14="http://schemas.microsoft.com/office/powerpoint/2010/main" xmlns="" val="1950043350"/>
      </p:ext>
    </p:extLst>
  </p:cSld>
  <p:clrMapOvr>
    <a:masterClrMapping/>
  </p:clrMapOvr>
  <p:transition spd="slow">
    <p:strips dir="rd"/>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5630" y="5805264"/>
            <a:ext cx="7520940" cy="548640"/>
          </a:xfrm>
        </p:spPr>
        <p:txBody>
          <a:bodyPr/>
          <a:lstStyle/>
          <a:p>
            <a:pPr algn="ctr"/>
            <a:r>
              <a:rPr lang="ru-RU" dirty="0" err="1">
                <a:latin typeface="Times New Roman" pitchFamily="18" charset="0"/>
                <a:cs typeface="Times New Roman" pitchFamily="18" charset="0"/>
              </a:rPr>
              <a:t>Годинник-глюкометр</a:t>
            </a:r>
            <a:r>
              <a:rPr lang="ru-RU" dirty="0">
                <a:latin typeface="Times New Roman" pitchFamily="18" charset="0"/>
                <a:cs typeface="Times New Roman" pitchFamily="18" charset="0"/>
              </a:rPr>
              <a:t> для </a:t>
            </a:r>
            <a:r>
              <a:rPr lang="ru-RU" dirty="0" err="1">
                <a:latin typeface="Times New Roman" pitchFamily="18" charset="0"/>
                <a:cs typeface="Times New Roman" pitchFamily="18" charset="0"/>
              </a:rPr>
              <a:t>діабетиків</a:t>
            </a:r>
            <a:endParaRPr lang="ru-RU" dirty="0">
              <a:latin typeface="Times New Roman" pitchFamily="18" charset="0"/>
              <a:cs typeface="Times New Roman" pitchFamily="18" charset="0"/>
            </a:endParaRPr>
          </a:p>
        </p:txBody>
      </p:sp>
      <p:pic>
        <p:nvPicPr>
          <p:cNvPr id="4" name="Объект 3" descr="http://imgcdn1.luxnet.ua/tv24/resources/photos/news/620_DIR/201508/603395_1313540.jpg?201508175559"/>
          <p:cNvPicPr>
            <a:picLocks noGrp="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4350522" y="404664"/>
            <a:ext cx="4608512" cy="5112568"/>
          </a:xfrm>
          <a:prstGeom prst="rect">
            <a:avLst/>
          </a:prstGeom>
          <a:noFill/>
          <a:ln>
            <a:noFill/>
          </a:ln>
        </p:spPr>
      </p:pic>
      <p:sp>
        <p:nvSpPr>
          <p:cNvPr id="5" name="AutoShape 2" descr="Фото: Годинник-глюкометр для діабетиків.&#10;&#10;Вчений із Закарпаття Петро Бобонич винайшов глюкометр у вигляді наручного годинника. З його допомогою діабетики можуть дізнаватися рівень цукру в крові в будь-який момент. Для цього не потрібно здавати кров."/>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9219"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72174" y="1700808"/>
            <a:ext cx="3886395" cy="38164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72174" y="262930"/>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39006689"/>
      </p:ext>
    </p:extLst>
  </p:cSld>
  <p:clrMapOvr>
    <a:masterClrMapping/>
  </p:clrMapOvr>
  <p:transition spd="slow">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5574" y="3861048"/>
            <a:ext cx="2904257" cy="1944216"/>
          </a:xfrm>
        </p:spPr>
        <p:txBody>
          <a:bodyPr/>
          <a:lstStyle/>
          <a:p>
            <a:pPr algn="ctr"/>
            <a:r>
              <a:rPr lang="ru-RU" dirty="0" err="1">
                <a:latin typeface="Times New Roman" pitchFamily="18" charset="0"/>
                <a:cs typeface="Times New Roman" pitchFamily="18" charset="0"/>
              </a:rPr>
              <a:t>Рідкий</a:t>
            </a: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err="1" smtClean="0">
                <a:latin typeface="Times New Roman" pitchFamily="18" charset="0"/>
                <a:cs typeface="Times New Roman" pitchFamily="18" charset="0"/>
              </a:rPr>
              <a:t>струменевий</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скальпель</a:t>
            </a:r>
            <a:endParaRPr lang="ru-RU" dirty="0">
              <a:latin typeface="Times New Roman" pitchFamily="18" charset="0"/>
              <a:cs typeface="Times New Roman" pitchFamily="18" charset="0"/>
            </a:endParaRPr>
          </a:p>
        </p:txBody>
      </p:sp>
      <p:pic>
        <p:nvPicPr>
          <p:cNvPr id="4" name="Объект 3" descr="http://imgcdn1.luxnet.ua/tv24/resources/photos/news/620_DIR/201508/603395_1313565.jpg?201508181731"/>
          <p:cNvPicPr>
            <a:picLocks noGrp="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3203848" y="3789040"/>
            <a:ext cx="5688632" cy="2808312"/>
          </a:xfrm>
          <a:prstGeom prst="rect">
            <a:avLst/>
          </a:prstGeom>
          <a:noFill/>
          <a:ln>
            <a:noFill/>
          </a:ln>
        </p:spPr>
      </p:pic>
      <p:sp>
        <p:nvSpPr>
          <p:cNvPr id="5" name="AutoShape 2" descr="Фото: Рідкий струменевий скальпель&#10;&#10;Наукові співробітники Аерокосмічного інституту та Національного авіаційного університету створили рідкий струменевий скальпель, який не пошкоджує судинну систему при проведенні операцій на внутрішніх ораганах людини. Високий тиск при роботі апарату дозволяє видаляти нем'язові тканини з мінімальною крововтратою. Скальпель не має аналогів на Заході і є інструментом багаторазового використання."/>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7171"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971600" y="404665"/>
            <a:ext cx="7056784" cy="32403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308304" y="265212"/>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13621727"/>
      </p:ext>
    </p:extLst>
  </p:cSld>
  <p:clrMapOvr>
    <a:masterClrMapping/>
  </p:clrMapOvr>
  <p:transition spd="slow">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5877272"/>
            <a:ext cx="7520940" cy="548640"/>
          </a:xfrm>
        </p:spPr>
        <p:txBody>
          <a:bodyPr/>
          <a:lstStyle/>
          <a:p>
            <a:pPr algn="ctr"/>
            <a:r>
              <a:rPr lang="ru-RU" dirty="0" err="1" smtClean="0">
                <a:latin typeface="Times New Roman" pitchFamily="18" charset="0"/>
                <a:cs typeface="Times New Roman" pitchFamily="18" charset="0"/>
              </a:rPr>
              <a:t>Електродерматом</a:t>
            </a:r>
            <a:endParaRPr lang="ru-RU" dirty="0">
              <a:latin typeface="Times New Roman" pitchFamily="18" charset="0"/>
              <a:cs typeface="Times New Roman" pitchFamily="18" charset="0"/>
            </a:endParaRPr>
          </a:p>
        </p:txBody>
      </p:sp>
      <p:pic>
        <p:nvPicPr>
          <p:cNvPr id="4" name="Объект 3"/>
          <p:cNvPicPr>
            <a:picLocks noGrp="1" noChangeAspect="1"/>
          </p:cNvPicPr>
          <p:nvPr>
            <p:ph idx="1"/>
          </p:nvPr>
        </p:nvPicPr>
        <p:blipFill>
          <a:blip r:embed="rId3">
            <a:extLst>
              <a:ext uri="{28A0092B-C50C-407E-A947-70E740481C1C}">
                <a14:useLocalDpi xmlns:a14="http://schemas.microsoft.com/office/drawing/2010/main" xmlns="" val="0"/>
              </a:ext>
            </a:extLst>
          </a:blip>
          <a:stretch>
            <a:fillRect/>
          </a:stretch>
        </p:blipFill>
        <p:spPr>
          <a:xfrm>
            <a:off x="323528" y="548680"/>
            <a:ext cx="4104456" cy="4536504"/>
          </a:xfrm>
        </p:spPr>
      </p:pic>
      <p:pic>
        <p:nvPicPr>
          <p:cNvPr id="5" name="Рисунок 4" descr="http://imgcdn1.luxnet.ua/tv24/resources/photos/news/620_DIR/201508/603395_1313572.jpg?201508182558"/>
          <p:cNvPicPr/>
          <p:nvPr/>
        </p:nvPicPr>
        <p:blipFill>
          <a:blip r:embed="rId4">
            <a:extLst>
              <a:ext uri="{28A0092B-C50C-407E-A947-70E740481C1C}">
                <a14:useLocalDpi xmlns:a14="http://schemas.microsoft.com/office/drawing/2010/main" xmlns="" val="0"/>
              </a:ext>
            </a:extLst>
          </a:blip>
          <a:srcRect/>
          <a:stretch>
            <a:fillRect/>
          </a:stretch>
        </p:blipFill>
        <p:spPr bwMode="auto">
          <a:xfrm>
            <a:off x="4572000" y="2348880"/>
            <a:ext cx="4296544" cy="3369444"/>
          </a:xfrm>
          <a:prstGeom prst="rect">
            <a:avLst/>
          </a:prstGeom>
          <a:noFill/>
          <a:ln>
            <a:noFill/>
          </a:ln>
        </p:spPr>
      </p:pic>
      <p:sp>
        <p:nvSpPr>
          <p:cNvPr id="6" name="Прямоугольник 5"/>
          <p:cNvSpPr/>
          <p:nvPr/>
        </p:nvSpPr>
        <p:spPr>
          <a:xfrm>
            <a:off x="4706355" y="692696"/>
            <a:ext cx="4027834" cy="954107"/>
          </a:xfrm>
          <a:prstGeom prst="rect">
            <a:avLst/>
          </a:prstGeom>
        </p:spPr>
        <p:txBody>
          <a:bodyPr wrap="none">
            <a:spAutoFit/>
          </a:bodyPr>
          <a:lstStyle/>
          <a:p>
            <a:pPr algn="ctr"/>
            <a:r>
              <a:rPr lang="ru-RU" sz="2800" dirty="0" err="1">
                <a:latin typeface="Times New Roman" pitchFamily="18" charset="0"/>
                <a:cs typeface="Times New Roman" pitchFamily="18" charset="0"/>
              </a:rPr>
              <a:t>Андрій</a:t>
            </a:r>
            <a:r>
              <a:rPr lang="ru-RU" sz="2800" dirty="0">
                <a:latin typeface="Times New Roman" pitchFamily="18" charset="0"/>
                <a:cs typeface="Times New Roman" pitchFamily="18" charset="0"/>
              </a:rPr>
              <a:t> </a:t>
            </a:r>
            <a:r>
              <a:rPr lang="ru-RU" sz="2800" dirty="0" smtClean="0">
                <a:latin typeface="Times New Roman" pitchFamily="18" charset="0"/>
                <a:cs typeface="Times New Roman" pitchFamily="18" charset="0"/>
              </a:rPr>
              <a:t>Ковальчук</a:t>
            </a:r>
          </a:p>
          <a:p>
            <a:pPr algn="ctr"/>
            <a:r>
              <a:rPr lang="ru-RU" sz="2800" dirty="0" smtClean="0">
                <a:latin typeface="Times New Roman" pitchFamily="18" charset="0"/>
                <a:cs typeface="Times New Roman" pitchFamily="18" charset="0"/>
              </a:rPr>
              <a:t>кандидат </a:t>
            </a:r>
            <a:r>
              <a:rPr lang="ru-RU" sz="2800" dirty="0" err="1" smtClean="0">
                <a:latin typeface="Times New Roman" pitchFamily="18" charset="0"/>
                <a:cs typeface="Times New Roman" pitchFamily="18" charset="0"/>
              </a:rPr>
              <a:t>медичних</a:t>
            </a:r>
            <a:r>
              <a:rPr lang="ru-RU" sz="2800" dirty="0" smtClean="0">
                <a:latin typeface="Times New Roman" pitchFamily="18" charset="0"/>
                <a:cs typeface="Times New Roman" pitchFamily="18" charset="0"/>
              </a:rPr>
              <a:t> наук </a:t>
            </a:r>
            <a:endParaRPr lang="ru-RU" sz="2800" dirty="0">
              <a:latin typeface="Times New Roman" pitchFamily="18" charset="0"/>
              <a:cs typeface="Times New Roman" pitchFamily="18" charset="0"/>
            </a:endParaRPr>
          </a:p>
        </p:txBody>
      </p:sp>
      <p:pic>
        <p:nvPicPr>
          <p:cNvPr id="8" name="Винахід  - електродерматом.mp4">
            <a:hlinkClick r:id="" action="ppaction://media"/>
          </p:cNvPr>
          <p:cNvPicPr>
            <a:picLocks noRot="1" noChangeAspect="1"/>
          </p:cNvPicPr>
          <p:nvPr>
            <a:videoFile r:link="rId1"/>
          </p:nvPr>
        </p:nvPicPr>
        <p:blipFill>
          <a:blip r:embed="rId5"/>
          <a:stretch>
            <a:fillRect/>
          </a:stretch>
        </p:blipFill>
        <p:spPr>
          <a:xfrm>
            <a:off x="285720" y="5357826"/>
            <a:ext cx="1568070" cy="1291573"/>
          </a:xfrm>
          <a:prstGeom prst="rect">
            <a:avLst/>
          </a:prstGeom>
        </p:spPr>
      </p:pic>
    </p:spTree>
    <p:extLst>
      <p:ext uri="{BB962C8B-B14F-4D97-AF65-F5344CB8AC3E}">
        <p14:creationId xmlns:p14="http://schemas.microsoft.com/office/powerpoint/2010/main" xmlns="" val="3854212230"/>
      </p:ext>
    </p:extLst>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8"/>
                </p:tgtEl>
              </p:cMediaNode>
            </p:vide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87624" y="5805264"/>
            <a:ext cx="7520940" cy="864096"/>
          </a:xfrm>
        </p:spPr>
        <p:txBody>
          <a:bodyPr/>
          <a:lstStyle/>
          <a:p>
            <a:pPr algn="ctr"/>
            <a:r>
              <a:rPr lang="ru-RU" dirty="0" err="1" smtClean="0">
                <a:latin typeface="Times New Roman" pitchFamily="18" charset="0"/>
                <a:cs typeface="Times New Roman" pitchFamily="18" charset="0"/>
              </a:rPr>
              <a:t>Нестандартні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пристрої</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спостереження</a:t>
            </a:r>
            <a:r>
              <a:rPr lang="ru-RU" dirty="0" smtClean="0">
                <a:latin typeface="Times New Roman" pitchFamily="18" charset="0"/>
                <a:cs typeface="Times New Roman" pitchFamily="18" charset="0"/>
              </a:rPr>
              <a:t> </a:t>
            </a:r>
            <a:endParaRPr lang="ru-RU" dirty="0">
              <a:latin typeface="Times New Roman" pitchFamily="18" charset="0"/>
              <a:cs typeface="Times New Roman" pitchFamily="18" charset="0"/>
            </a:endParaRPr>
          </a:p>
        </p:txBody>
      </p:sp>
      <p:pic>
        <p:nvPicPr>
          <p:cNvPr id="4" name="Объект 3" descr="http://imgcdn1.luxnet.ua/tv24/resources/photos/news/620_DIR/201508/603395_1313584.jpg?201508184532"/>
          <p:cNvPicPr>
            <a:picLocks noGrp="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971600" y="620688"/>
            <a:ext cx="7056783" cy="4896544"/>
          </a:xfrm>
          <a:prstGeom prst="rect">
            <a:avLst/>
          </a:prstGeom>
          <a:noFill/>
          <a:ln>
            <a:noFill/>
          </a:ln>
        </p:spPr>
      </p:pic>
      <p:pic>
        <p:nvPicPr>
          <p:cNvPr id="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308304" y="265212"/>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3926626"/>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descr="EVM_Mashina Schukareva"/>
          <p:cNvPicPr>
            <a:picLocks noGrp="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1331640" y="1700808"/>
            <a:ext cx="6408712" cy="5157192"/>
          </a:xfrm>
          <a:prstGeom prst="rect">
            <a:avLst/>
          </a:prstGeom>
          <a:noFill/>
          <a:ln>
            <a:noFill/>
          </a:ln>
        </p:spPr>
      </p:pic>
      <p:sp>
        <p:nvSpPr>
          <p:cNvPr id="3" name="Заголовок 2"/>
          <p:cNvSpPr>
            <a:spLocks noGrp="1"/>
          </p:cNvSpPr>
          <p:nvPr>
            <p:ph type="title"/>
          </p:nvPr>
        </p:nvSpPr>
        <p:spPr>
          <a:xfrm>
            <a:off x="899592" y="188640"/>
            <a:ext cx="7344816" cy="1656184"/>
          </a:xfrm>
        </p:spPr>
        <p:txBody>
          <a:bodyPr/>
          <a:lstStyle/>
          <a:p>
            <a:r>
              <a:rPr lang="ru-RU" dirty="0" err="1" smtClean="0">
                <a:latin typeface="Times New Roman" pitchFamily="18" charset="0"/>
                <a:cs typeface="Times New Roman" pitchFamily="18" charset="0"/>
              </a:rPr>
              <a:t>Забута</a:t>
            </a:r>
            <a:r>
              <a:rPr lang="ru-RU" dirty="0" smtClean="0">
                <a:latin typeface="Times New Roman" pitchFamily="18" charset="0"/>
                <a:cs typeface="Times New Roman" pitchFamily="18" charset="0"/>
              </a:rPr>
              <a:t>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«Машина </a:t>
            </a:r>
            <a:r>
              <a:rPr lang="ru-RU" dirty="0" err="1" smtClean="0">
                <a:latin typeface="Times New Roman" pitchFamily="18" charset="0"/>
                <a:cs typeface="Times New Roman" pitchFamily="18" charset="0"/>
              </a:rPr>
              <a:t>логічного</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мислення</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професора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Щукарьова</a:t>
            </a:r>
            <a:endParaRPr lang="ru-RU" dirty="0">
              <a:latin typeface="Times New Roman" pitchFamily="18" charset="0"/>
              <a:cs typeface="Times New Roman" pitchFamily="18" charset="0"/>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380312" y="404664"/>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373426084"/>
      </p:ext>
    </p:extLst>
  </p:cSld>
  <p:clrMapOvr>
    <a:masterClrMapping/>
  </p:clrMapOvr>
  <p:transition spd="slow">
    <p:wedg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Украинские ученые создали сверхмощный беспилотник для военных АТО"/>
          <p:cNvPicPr/>
          <p:nvPr/>
        </p:nvPicPr>
        <p:blipFill>
          <a:blip r:embed="rId3">
            <a:extLst>
              <a:ext uri="{28A0092B-C50C-407E-A947-70E740481C1C}">
                <a14:useLocalDpi xmlns:a14="http://schemas.microsoft.com/office/drawing/2010/main" xmlns="" val="0"/>
              </a:ext>
            </a:extLst>
          </a:blip>
          <a:srcRect/>
          <a:stretch>
            <a:fillRect/>
          </a:stretch>
        </p:blipFill>
        <p:spPr bwMode="auto">
          <a:xfrm>
            <a:off x="498448" y="618577"/>
            <a:ext cx="7715304" cy="5572164"/>
          </a:xfrm>
          <a:prstGeom prst="rect">
            <a:avLst/>
          </a:prstGeom>
          <a:noFill/>
          <a:ln>
            <a:noFill/>
          </a:ln>
        </p:spPr>
      </p:pic>
      <p:pic>
        <p:nvPicPr>
          <p:cNvPr id="5" name="Українcький безпілотник.mp4">
            <a:hlinkClick r:id="" action="ppaction://media"/>
          </p:cNvPr>
          <p:cNvPicPr>
            <a:picLocks noRot="1" noChangeAspect="1"/>
          </p:cNvPicPr>
          <p:nvPr>
            <a:videoFile r:link="rId1"/>
          </p:nvPr>
        </p:nvPicPr>
        <p:blipFill>
          <a:blip r:embed="rId4"/>
          <a:stretch>
            <a:fillRect/>
          </a:stretch>
        </p:blipFill>
        <p:spPr>
          <a:xfrm>
            <a:off x="7500958" y="5500702"/>
            <a:ext cx="1445515" cy="1190628"/>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descr="Vynahody.jpg"/>
          <p:cNvPicPr>
            <a:picLocks noGrp="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323528" y="764704"/>
            <a:ext cx="4536504" cy="5447506"/>
          </a:xfrm>
          <a:prstGeom prst="rect">
            <a:avLst/>
          </a:prstGeom>
          <a:noFill/>
          <a:ln>
            <a:noFill/>
          </a:ln>
        </p:spPr>
      </p:pic>
      <p:pic>
        <p:nvPicPr>
          <p:cNvPr id="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380312" y="5566420"/>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Прямоугольник 2"/>
          <p:cNvSpPr/>
          <p:nvPr/>
        </p:nvSpPr>
        <p:spPr>
          <a:xfrm>
            <a:off x="5148064" y="278089"/>
            <a:ext cx="3660948" cy="5262979"/>
          </a:xfrm>
          <a:prstGeom prst="rect">
            <a:avLst/>
          </a:prstGeom>
        </p:spPr>
        <p:txBody>
          <a:bodyPr wrap="square">
            <a:spAutoFit/>
          </a:bodyPr>
          <a:lstStyle/>
          <a:p>
            <a:pPr algn="just">
              <a:lnSpc>
                <a:spcPct val="150000"/>
              </a:lnSpc>
            </a:pPr>
            <a:r>
              <a:rPr lang="uk-UA" sz="2800" dirty="0" smtClean="0">
                <a:latin typeface="Times New Roman" pitchFamily="18" charset="0"/>
                <a:cs typeface="Times New Roman" pitchFamily="18" charset="0"/>
              </a:rPr>
              <a:t>«</a:t>
            </a:r>
            <a:r>
              <a:rPr lang="uk-UA" sz="2800" b="1" i="1" dirty="0" smtClean="0">
                <a:latin typeface="Times New Roman" pitchFamily="18" charset="0"/>
                <a:cs typeface="Times New Roman" pitchFamily="18" charset="0"/>
              </a:rPr>
              <a:t>Ми </a:t>
            </a:r>
            <a:r>
              <a:rPr lang="uk-UA" sz="2800" b="1" i="1" dirty="0">
                <a:latin typeface="Times New Roman" pitchFamily="18" charset="0"/>
                <a:cs typeface="Times New Roman" pitchFamily="18" charset="0"/>
              </a:rPr>
              <a:t>мусимо навчитися чути себе українцями – не галицькими, не буковинськими українцями, а українцями </a:t>
            </a:r>
            <a:r>
              <a:rPr lang="uk-UA" sz="2800" b="1" i="1" dirty="0" smtClean="0">
                <a:latin typeface="Times New Roman" pitchFamily="18" charset="0"/>
                <a:cs typeface="Times New Roman" pitchFamily="18" charset="0"/>
              </a:rPr>
              <a:t>без </a:t>
            </a:r>
            <a:r>
              <a:rPr lang="uk-UA" sz="2800" b="1" i="1" dirty="0">
                <a:latin typeface="Times New Roman" pitchFamily="18" charset="0"/>
                <a:cs typeface="Times New Roman" pitchFamily="18" charset="0"/>
              </a:rPr>
              <a:t>офіційних кордонів</a:t>
            </a:r>
            <a:r>
              <a:rPr lang="uk-UA" sz="2800" dirty="0">
                <a:latin typeface="Times New Roman" pitchFamily="18" charset="0"/>
                <a:cs typeface="Times New Roman" pitchFamily="18" charset="0"/>
              </a:rPr>
              <a:t>».</a:t>
            </a:r>
            <a:endParaRPr lang="ru-RU"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88117749"/>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308304" y="265212"/>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6" name="Picture 2" descr="C:\Users\admin\Desktop\фото стенди\IMG_0563.JPG"/>
          <p:cNvPicPr>
            <a:picLocks noGrp="1" noChangeAspect="1" noChangeArrowheads="1"/>
          </p:cNvPicPr>
          <p:nvPr>
            <p:ph idx="1"/>
          </p:nvPr>
        </p:nvPicPr>
        <p:blipFill>
          <a:blip r:embed="rId3" cstate="print"/>
          <a:srcRect/>
          <a:stretch>
            <a:fillRect/>
          </a:stretch>
        </p:blipFill>
        <p:spPr bwMode="auto">
          <a:xfrm>
            <a:off x="3143240" y="3000372"/>
            <a:ext cx="5804453" cy="3668046"/>
          </a:xfrm>
          <a:prstGeom prst="rect">
            <a:avLst/>
          </a:prstGeom>
          <a:noFill/>
        </p:spPr>
      </p:pic>
      <p:pic>
        <p:nvPicPr>
          <p:cNvPr id="1027" name="Picture 3" descr="C:\Users\admin\Desktop\фото стенди\IMG_0612.JPG"/>
          <p:cNvPicPr>
            <a:picLocks noChangeAspect="1" noChangeArrowheads="1"/>
          </p:cNvPicPr>
          <p:nvPr/>
        </p:nvPicPr>
        <p:blipFill>
          <a:blip r:embed="rId4" cstate="print"/>
          <a:srcRect/>
          <a:stretch>
            <a:fillRect/>
          </a:stretch>
        </p:blipFill>
        <p:spPr bwMode="auto">
          <a:xfrm>
            <a:off x="214282" y="214290"/>
            <a:ext cx="5214974" cy="3786214"/>
          </a:xfrm>
          <a:prstGeom prst="rect">
            <a:avLst/>
          </a:prstGeom>
          <a:noFill/>
        </p:spPr>
      </p:pic>
    </p:spTree>
  </p:cSld>
  <p:clrMapOvr>
    <a:masterClrMapping/>
  </p:clrMapOvr>
  <p:transition>
    <p:split orient="vert"/>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2050" name="Picture 2" descr="C:\Users\admin\Desktop\фото стенди\IMG_0571.JPG"/>
          <p:cNvPicPr>
            <a:picLocks noGrp="1" noChangeAspect="1" noChangeArrowheads="1"/>
          </p:cNvPicPr>
          <p:nvPr>
            <p:ph idx="1"/>
          </p:nvPr>
        </p:nvPicPr>
        <p:blipFill>
          <a:blip r:embed="rId2" cstate="print"/>
          <a:srcRect/>
          <a:stretch>
            <a:fillRect/>
          </a:stretch>
        </p:blipFill>
        <p:spPr bwMode="auto">
          <a:xfrm>
            <a:off x="251520" y="2564904"/>
            <a:ext cx="4773083" cy="4155876"/>
          </a:xfrm>
          <a:prstGeom prst="rect">
            <a:avLst/>
          </a:prstGeom>
          <a:noFill/>
        </p:spPr>
      </p:pic>
      <p:pic>
        <p:nvPicPr>
          <p:cNvPr id="2051" name="Picture 3" descr="C:\Users\admin\Desktop\фото стенди\IMG_0574.JPG"/>
          <p:cNvPicPr>
            <a:picLocks noChangeAspect="1" noChangeArrowheads="1"/>
          </p:cNvPicPr>
          <p:nvPr/>
        </p:nvPicPr>
        <p:blipFill>
          <a:blip r:embed="rId3" cstate="print"/>
          <a:srcRect/>
          <a:stretch>
            <a:fillRect/>
          </a:stretch>
        </p:blipFill>
        <p:spPr bwMode="auto">
          <a:xfrm>
            <a:off x="3851920" y="188640"/>
            <a:ext cx="5072098" cy="3857652"/>
          </a:xfrm>
          <a:prstGeom prst="rect">
            <a:avLst/>
          </a:prstGeom>
          <a:noFill/>
        </p:spPr>
      </p:pic>
      <p:pic>
        <p:nvPicPr>
          <p:cNvPr id="5"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95536" y="404664"/>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p:split orient="vert"/>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075" name="Picture 3" descr="C:\Users\admin\Desktop\фото стенди\IMG_0587.JPG"/>
          <p:cNvPicPr>
            <a:picLocks noChangeAspect="1" noChangeArrowheads="1"/>
          </p:cNvPicPr>
          <p:nvPr/>
        </p:nvPicPr>
        <p:blipFill>
          <a:blip r:embed="rId2" cstate="print"/>
          <a:srcRect/>
          <a:stretch>
            <a:fillRect/>
          </a:stretch>
        </p:blipFill>
        <p:spPr bwMode="auto">
          <a:xfrm>
            <a:off x="0" y="0"/>
            <a:ext cx="6072198" cy="4005064"/>
          </a:xfrm>
          <a:prstGeom prst="rect">
            <a:avLst/>
          </a:prstGeom>
          <a:noFill/>
        </p:spPr>
      </p:pic>
      <p:pic>
        <p:nvPicPr>
          <p:cNvPr id="3074" name="Picture 2" descr="C:\Users\admin\Desktop\фото стенди\IMG_0579.JPG"/>
          <p:cNvPicPr>
            <a:picLocks noGrp="1" noChangeAspect="1" noChangeArrowheads="1"/>
          </p:cNvPicPr>
          <p:nvPr>
            <p:ph idx="1"/>
          </p:nvPr>
        </p:nvPicPr>
        <p:blipFill>
          <a:blip r:embed="rId3" cstate="print"/>
          <a:srcRect/>
          <a:stretch>
            <a:fillRect/>
          </a:stretch>
        </p:blipFill>
        <p:spPr bwMode="auto">
          <a:xfrm>
            <a:off x="3563888" y="3278188"/>
            <a:ext cx="5421155" cy="3579812"/>
          </a:xfrm>
          <a:prstGeom prst="rect">
            <a:avLst/>
          </a:prstGeom>
          <a:noFill/>
        </p:spPr>
      </p:pic>
      <p:pic>
        <p:nvPicPr>
          <p:cNvPr id="5"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308304" y="265212"/>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099" name="Picture 3" descr="C:\Users\admin\Desktop\фото стенди\IMG_0595.JPG"/>
          <p:cNvPicPr>
            <a:picLocks noChangeAspect="1" noChangeArrowheads="1"/>
          </p:cNvPicPr>
          <p:nvPr/>
        </p:nvPicPr>
        <p:blipFill>
          <a:blip r:embed="rId2" cstate="print"/>
          <a:srcRect/>
          <a:stretch>
            <a:fillRect/>
          </a:stretch>
        </p:blipFill>
        <p:spPr bwMode="auto">
          <a:xfrm>
            <a:off x="3131840" y="2571744"/>
            <a:ext cx="5772709" cy="4286256"/>
          </a:xfrm>
          <a:prstGeom prst="rect">
            <a:avLst/>
          </a:prstGeom>
          <a:noFill/>
        </p:spPr>
      </p:pic>
      <p:pic>
        <p:nvPicPr>
          <p:cNvPr id="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308304" y="265212"/>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8" name="Picture 2" descr="C:\Users\admin\Desktop\фото стенди\IMG_0592.JPG"/>
          <p:cNvPicPr>
            <a:picLocks noGrp="1" noChangeAspect="1" noChangeArrowheads="1"/>
          </p:cNvPicPr>
          <p:nvPr>
            <p:ph idx="1"/>
          </p:nvPr>
        </p:nvPicPr>
        <p:blipFill>
          <a:blip r:embed="rId4" cstate="print"/>
          <a:srcRect/>
          <a:stretch>
            <a:fillRect/>
          </a:stretch>
        </p:blipFill>
        <p:spPr bwMode="auto">
          <a:xfrm>
            <a:off x="179512" y="89801"/>
            <a:ext cx="5400600" cy="3933056"/>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admin\Desktop\фото стенди\IMG_0597.JPG"/>
          <p:cNvPicPr>
            <a:picLocks noChangeAspect="1" noChangeArrowheads="1"/>
          </p:cNvPicPr>
          <p:nvPr/>
        </p:nvPicPr>
        <p:blipFill>
          <a:blip r:embed="rId2" cstate="print"/>
          <a:srcRect/>
          <a:stretch>
            <a:fillRect/>
          </a:stretch>
        </p:blipFill>
        <p:spPr bwMode="auto">
          <a:xfrm>
            <a:off x="2267744" y="3600298"/>
            <a:ext cx="6732240" cy="3257702"/>
          </a:xfrm>
          <a:prstGeom prst="rect">
            <a:avLst/>
          </a:prstGeom>
          <a:noFill/>
        </p:spPr>
      </p:pic>
      <p:pic>
        <p:nvPicPr>
          <p:cNvPr id="5123" name="Picture 3" descr="C:\Users\admin\Desktop\фото стенди\IMG_0598.JPG"/>
          <p:cNvPicPr>
            <a:picLocks noChangeAspect="1" noChangeArrowheads="1"/>
          </p:cNvPicPr>
          <p:nvPr/>
        </p:nvPicPr>
        <p:blipFill>
          <a:blip r:embed="rId3" cstate="print"/>
          <a:srcRect/>
          <a:stretch>
            <a:fillRect/>
          </a:stretch>
        </p:blipFill>
        <p:spPr bwMode="auto">
          <a:xfrm>
            <a:off x="79715" y="27282"/>
            <a:ext cx="5554149" cy="3573016"/>
          </a:xfrm>
          <a:prstGeom prst="rect">
            <a:avLst/>
          </a:prstGeom>
          <a:noFill/>
        </p:spPr>
      </p:pic>
      <p:pic>
        <p:nvPicPr>
          <p:cNvPr id="4"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308304" y="265212"/>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p:split orient="vert"/>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admin\Desktop\фото стенди\IMG_0600.JPG"/>
          <p:cNvPicPr>
            <a:picLocks noChangeAspect="1" noChangeArrowheads="1"/>
          </p:cNvPicPr>
          <p:nvPr/>
        </p:nvPicPr>
        <p:blipFill>
          <a:blip r:embed="rId2" cstate="print"/>
          <a:srcRect/>
          <a:stretch>
            <a:fillRect/>
          </a:stretch>
        </p:blipFill>
        <p:spPr bwMode="auto">
          <a:xfrm>
            <a:off x="-1" y="0"/>
            <a:ext cx="6228185" cy="3429000"/>
          </a:xfrm>
          <a:prstGeom prst="rect">
            <a:avLst/>
          </a:prstGeom>
          <a:noFill/>
        </p:spPr>
      </p:pic>
      <p:pic>
        <p:nvPicPr>
          <p:cNvPr id="6147" name="Picture 3" descr="C:\Users\admin\Desktop\фото стенди\IMG_0604.JPG"/>
          <p:cNvPicPr>
            <a:picLocks noChangeAspect="1" noChangeArrowheads="1"/>
          </p:cNvPicPr>
          <p:nvPr/>
        </p:nvPicPr>
        <p:blipFill>
          <a:blip r:embed="rId3" cstate="print"/>
          <a:srcRect/>
          <a:stretch>
            <a:fillRect/>
          </a:stretch>
        </p:blipFill>
        <p:spPr bwMode="auto">
          <a:xfrm>
            <a:off x="2966389" y="3284984"/>
            <a:ext cx="6143636" cy="3573016"/>
          </a:xfrm>
          <a:prstGeom prst="rect">
            <a:avLst/>
          </a:prstGeom>
          <a:noFill/>
        </p:spPr>
      </p:pic>
      <p:pic>
        <p:nvPicPr>
          <p:cNvPr id="4"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308304" y="265212"/>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p:split orient="vert"/>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7544" y="293658"/>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0" name="Picture 2" descr="C:\Users\admin\Desktop\фото стенди\IMG_0610.JPG"/>
          <p:cNvPicPr>
            <a:picLocks noChangeAspect="1" noChangeArrowheads="1"/>
          </p:cNvPicPr>
          <p:nvPr/>
        </p:nvPicPr>
        <p:blipFill>
          <a:blip r:embed="rId3" cstate="print"/>
          <a:srcRect/>
          <a:stretch>
            <a:fillRect/>
          </a:stretch>
        </p:blipFill>
        <p:spPr bwMode="auto">
          <a:xfrm>
            <a:off x="230018" y="2564904"/>
            <a:ext cx="5715008" cy="4080777"/>
          </a:xfrm>
          <a:prstGeom prst="rect">
            <a:avLst/>
          </a:prstGeom>
          <a:noFill/>
        </p:spPr>
      </p:pic>
      <p:pic>
        <p:nvPicPr>
          <p:cNvPr id="7171" name="Picture 3" descr="C:\Users\admin\Desktop\фото стенди\IMG_0562.JPG"/>
          <p:cNvPicPr>
            <a:picLocks noChangeAspect="1" noChangeArrowheads="1"/>
          </p:cNvPicPr>
          <p:nvPr/>
        </p:nvPicPr>
        <p:blipFill>
          <a:blip r:embed="rId4" cstate="print"/>
          <a:srcRect/>
          <a:stretch>
            <a:fillRect/>
          </a:stretch>
        </p:blipFill>
        <p:spPr bwMode="auto">
          <a:xfrm>
            <a:off x="4211960" y="293658"/>
            <a:ext cx="4752528" cy="4000504"/>
          </a:xfrm>
          <a:prstGeom prst="rect">
            <a:avLst/>
          </a:prstGeom>
          <a:noFill/>
        </p:spPr>
      </p:pic>
    </p:spTree>
  </p:cSld>
  <p:clrMapOvr>
    <a:masterClrMapping/>
  </p:clrMapOvr>
  <p:transition>
    <p:split orient="vert"/>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7" name="Picture 2"/>
          <p:cNvPicPr>
            <a:picLocks noGrp="1" noChangeAspect="1" noChangeArrowheads="1"/>
          </p:cNvPicPr>
          <p:nvPr>
            <p:ph idx="1"/>
          </p:nvPr>
        </p:nvPicPr>
        <p:blipFill>
          <a:blip r:embed="rId3">
            <a:extLst>
              <a:ext uri="{28A0092B-C50C-407E-A947-70E740481C1C}">
                <a14:useLocalDpi xmlns:a14="http://schemas.microsoft.com/office/drawing/2010/main" xmlns="" val="0"/>
              </a:ext>
            </a:extLst>
          </a:blip>
          <a:srcRect/>
          <a:stretch>
            <a:fillRect/>
          </a:stretch>
        </p:blipFill>
        <p:spPr bwMode="auto">
          <a:xfrm>
            <a:off x="357158" y="428604"/>
            <a:ext cx="7000924" cy="57150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Прямоугольник 7"/>
          <p:cNvSpPr/>
          <p:nvPr/>
        </p:nvSpPr>
        <p:spPr>
          <a:xfrm>
            <a:off x="6000760" y="6143644"/>
            <a:ext cx="2547492" cy="523220"/>
          </a:xfrm>
          <a:prstGeom prst="rect">
            <a:avLst/>
          </a:prstGeom>
        </p:spPr>
        <p:txBody>
          <a:bodyPr wrap="none">
            <a:spAutoFit/>
          </a:bodyPr>
          <a:lstStyle/>
          <a:p>
            <a:r>
              <a:rPr lang="uk-UA" sz="2800" b="1" i="1" dirty="0" smtClean="0">
                <a:latin typeface="Times New Roman" pitchFamily="18" charset="0"/>
                <a:cs typeface="Times New Roman" pitchFamily="18" charset="0"/>
              </a:rPr>
              <a:t>Ліна Костенко</a:t>
            </a:r>
            <a:endParaRPr lang="ru-RU" sz="2800" dirty="0"/>
          </a:p>
        </p:txBody>
      </p:sp>
      <p:pic>
        <p:nvPicPr>
          <p:cNvPr id="6" name="Українці, які змінили світ (online-video-cutter.com).mp4">
            <a:hlinkClick r:id="" action="ppaction://media"/>
          </p:cNvPr>
          <p:cNvPicPr>
            <a:picLocks noRot="1" noChangeAspect="1"/>
          </p:cNvPicPr>
          <p:nvPr>
            <a:videoFile r:link="rId1"/>
          </p:nvPr>
        </p:nvPicPr>
        <p:blipFill>
          <a:blip r:embed="rId4"/>
          <a:stretch>
            <a:fillRect/>
          </a:stretch>
        </p:blipFill>
        <p:spPr>
          <a:xfrm>
            <a:off x="7429520" y="142852"/>
            <a:ext cx="1425193" cy="1524000"/>
          </a:xfrm>
          <a:prstGeom prst="rect">
            <a:avLst/>
          </a:prstGeom>
        </p:spPr>
      </p:pic>
    </p:spTree>
    <p:extLst>
      <p:ext uri="{BB962C8B-B14F-4D97-AF65-F5344CB8AC3E}">
        <p14:creationId xmlns:p14="http://schemas.microsoft.com/office/powerpoint/2010/main" xmlns="" val="1685381228"/>
      </p:ext>
    </p:extLst>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descr="Schukarev"/>
          <p:cNvPicPr>
            <a:picLocks noGrp="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179513" y="1520528"/>
            <a:ext cx="4176587" cy="4572767"/>
          </a:xfrm>
          <a:prstGeom prst="rect">
            <a:avLst/>
          </a:prstGeom>
          <a:noFill/>
          <a:ln>
            <a:noFill/>
          </a:ln>
        </p:spPr>
      </p:pic>
      <p:pic>
        <p:nvPicPr>
          <p:cNvPr id="5" name="Рисунок 4" descr="Хрущов Павло Дмитрович (1849-1909), професор Харківського університету. В 1897 році відтворив &quot;логічне піаніно&quot; – машину, винайдену в 1870 році англійським математиком Вільямом Стенлі Джевансом (1835-1882)"/>
          <p:cNvPicPr/>
          <p:nvPr/>
        </p:nvPicPr>
        <p:blipFill>
          <a:blip r:embed="rId3">
            <a:extLst>
              <a:ext uri="{28A0092B-C50C-407E-A947-70E740481C1C}">
                <a14:useLocalDpi xmlns:a14="http://schemas.microsoft.com/office/drawing/2010/main" xmlns="" val="0"/>
              </a:ext>
            </a:extLst>
          </a:blip>
          <a:srcRect/>
          <a:stretch>
            <a:fillRect/>
          </a:stretch>
        </p:blipFill>
        <p:spPr bwMode="auto">
          <a:xfrm>
            <a:off x="4751512" y="332656"/>
            <a:ext cx="3924944" cy="4320480"/>
          </a:xfrm>
          <a:prstGeom prst="rect">
            <a:avLst/>
          </a:prstGeom>
          <a:noFill/>
          <a:ln>
            <a:noFill/>
          </a:ln>
        </p:spPr>
      </p:pic>
      <p:sp>
        <p:nvSpPr>
          <p:cNvPr id="6" name="Прямоугольник 5"/>
          <p:cNvSpPr/>
          <p:nvPr/>
        </p:nvSpPr>
        <p:spPr>
          <a:xfrm>
            <a:off x="4974636" y="4941168"/>
            <a:ext cx="3704761" cy="954107"/>
          </a:xfrm>
          <a:prstGeom prst="rect">
            <a:avLst/>
          </a:prstGeom>
        </p:spPr>
        <p:txBody>
          <a:bodyPr wrap="square">
            <a:spAutoFit/>
          </a:bodyPr>
          <a:lstStyle/>
          <a:p>
            <a:pPr algn="ctr"/>
            <a:r>
              <a:rPr lang="uk-UA" sz="2800" dirty="0" smtClean="0">
                <a:latin typeface="Times New Roman" pitchFamily="18" charset="0"/>
                <a:cs typeface="Times New Roman" pitchFamily="18" charset="0"/>
              </a:rPr>
              <a:t>Хрущов </a:t>
            </a:r>
          </a:p>
          <a:p>
            <a:pPr algn="ctr"/>
            <a:r>
              <a:rPr lang="uk-UA" sz="2800" dirty="0" smtClean="0">
                <a:latin typeface="Times New Roman" pitchFamily="18" charset="0"/>
                <a:cs typeface="Times New Roman" pitchFamily="18" charset="0"/>
              </a:rPr>
              <a:t>Павло Дмитрович</a:t>
            </a:r>
            <a:endParaRPr lang="ru-RU" sz="2800" dirty="0"/>
          </a:p>
        </p:txBody>
      </p:sp>
      <p:sp>
        <p:nvSpPr>
          <p:cNvPr id="7" name="Прямоугольник 6"/>
          <p:cNvSpPr/>
          <p:nvPr/>
        </p:nvSpPr>
        <p:spPr>
          <a:xfrm>
            <a:off x="179512" y="332656"/>
            <a:ext cx="4176588" cy="954107"/>
          </a:xfrm>
          <a:prstGeom prst="rect">
            <a:avLst/>
          </a:prstGeom>
        </p:spPr>
        <p:txBody>
          <a:bodyPr wrap="square">
            <a:spAutoFit/>
          </a:bodyPr>
          <a:lstStyle/>
          <a:p>
            <a:pPr algn="ctr"/>
            <a:r>
              <a:rPr lang="uk-UA" sz="2800" dirty="0" err="1" smtClean="0">
                <a:latin typeface="Times New Roman" pitchFamily="18" charset="0"/>
                <a:cs typeface="Times New Roman" pitchFamily="18" charset="0"/>
              </a:rPr>
              <a:t>Щукарьов</a:t>
            </a:r>
            <a:r>
              <a:rPr lang="uk-UA" sz="2800" dirty="0" smtClean="0">
                <a:latin typeface="Times New Roman" pitchFamily="18" charset="0"/>
                <a:cs typeface="Times New Roman" pitchFamily="18" charset="0"/>
              </a:rPr>
              <a:t> </a:t>
            </a:r>
          </a:p>
          <a:p>
            <a:pPr algn="ctr"/>
            <a:r>
              <a:rPr lang="uk-UA" sz="2800" dirty="0" smtClean="0">
                <a:latin typeface="Times New Roman" pitchFamily="18" charset="0"/>
                <a:cs typeface="Times New Roman" pitchFamily="18" charset="0"/>
              </a:rPr>
              <a:t>Олександр Миколайович</a:t>
            </a:r>
            <a:endParaRPr lang="ru-RU" sz="2800" dirty="0"/>
          </a:p>
        </p:txBody>
      </p:sp>
    </p:spTree>
    <p:extLst>
      <p:ext uri="{BB962C8B-B14F-4D97-AF65-F5344CB8AC3E}">
        <p14:creationId xmlns:p14="http://schemas.microsoft.com/office/powerpoint/2010/main" xmlns="" val="1770470621"/>
      </p:ext>
    </p:extLst>
  </p:cSld>
  <p:clrMapOvr>
    <a:masterClrMapping/>
  </p:clrMapOvr>
  <p:transition spd="slow">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68971" y="5589240"/>
            <a:ext cx="7520940" cy="1080120"/>
          </a:xfrm>
        </p:spPr>
        <p:txBody>
          <a:bodyPr/>
          <a:lstStyle/>
          <a:p>
            <a:pPr algn="ctr"/>
            <a:r>
              <a:rPr lang="ru-RU" dirty="0">
                <a:latin typeface="Times New Roman" pitchFamily="18" charset="0"/>
                <a:cs typeface="Times New Roman" pitchFamily="18" charset="0"/>
              </a:rPr>
              <a:t>"Машина </a:t>
            </a:r>
            <a:r>
              <a:rPr lang="ru-RU" dirty="0" err="1">
                <a:latin typeface="Times New Roman" pitchFamily="18" charset="0"/>
                <a:cs typeface="Times New Roman" pitchFamily="18" charset="0"/>
              </a:rPr>
              <a:t>логічного</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мислення</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професора</a:t>
            </a:r>
            <a:r>
              <a:rPr lang="ru-RU" dirty="0">
                <a:latin typeface="Times New Roman" pitchFamily="18" charset="0"/>
                <a:cs typeface="Times New Roman" pitchFamily="18" charset="0"/>
              </a:rPr>
              <a:t> </a:t>
            </a:r>
            <a:r>
              <a:rPr lang="ru-RU" dirty="0" err="1" smtClean="0">
                <a:latin typeface="Times New Roman" pitchFamily="18" charset="0"/>
                <a:cs typeface="Times New Roman" pitchFamily="18" charset="0"/>
              </a:rPr>
              <a:t>А.Н.Щукарьова</a:t>
            </a:r>
            <a:endParaRPr lang="ru-RU" dirty="0">
              <a:latin typeface="Times New Roman" pitchFamily="18" charset="0"/>
              <a:cs typeface="Times New Roman" pitchFamily="18" charset="0"/>
            </a:endParaRPr>
          </a:p>
        </p:txBody>
      </p:sp>
      <p:pic>
        <p:nvPicPr>
          <p:cNvPr id="4" name="Объект 3" descr="Забута &quot;Машина логічного мислення&quot; професора А.Н.Щукарьова. 1914 год."/>
          <p:cNvPicPr>
            <a:picLocks noGrp="1"/>
          </p:cNvPicPr>
          <p:nvPr>
            <p:ph idx="1"/>
          </p:nvPr>
        </p:nvPicPr>
        <p:blipFill>
          <a:blip r:embed="rId3">
            <a:extLst>
              <a:ext uri="{28A0092B-C50C-407E-A947-70E740481C1C}">
                <a14:useLocalDpi xmlns:a14="http://schemas.microsoft.com/office/drawing/2010/main" xmlns="" val="0"/>
              </a:ext>
            </a:extLst>
          </a:blip>
          <a:srcRect/>
          <a:stretch>
            <a:fillRect/>
          </a:stretch>
        </p:blipFill>
        <p:spPr bwMode="auto">
          <a:xfrm>
            <a:off x="1161404" y="260648"/>
            <a:ext cx="6696744" cy="5256584"/>
          </a:xfrm>
          <a:prstGeom prst="rect">
            <a:avLst/>
          </a:prstGeom>
          <a:noFill/>
          <a:ln>
            <a:noFill/>
          </a:ln>
        </p:spPr>
      </p:pic>
      <p:pic>
        <p:nvPicPr>
          <p:cNvPr id="5" name="Українка, яка першою у світі створила мову програмування (online-video-cutter.com).mp4">
            <a:hlinkClick r:id="" action="ppaction://media"/>
          </p:cNvPr>
          <p:cNvPicPr>
            <a:picLocks noRot="1" noChangeAspect="1"/>
          </p:cNvPicPr>
          <p:nvPr>
            <a:videoFile r:link="rId1"/>
          </p:nvPr>
        </p:nvPicPr>
        <p:blipFill>
          <a:blip r:embed="rId4"/>
          <a:stretch>
            <a:fillRect/>
          </a:stretch>
        </p:blipFill>
        <p:spPr>
          <a:xfrm>
            <a:off x="7858148" y="142852"/>
            <a:ext cx="1134722" cy="934637"/>
          </a:xfrm>
          <a:prstGeom prst="rect">
            <a:avLst/>
          </a:prstGeom>
        </p:spPr>
      </p:pic>
    </p:spTree>
    <p:extLst>
      <p:ext uri="{BB962C8B-B14F-4D97-AF65-F5344CB8AC3E}">
        <p14:creationId xmlns:p14="http://schemas.microsoft.com/office/powerpoint/2010/main" xmlns="" val="1277976370"/>
      </p:ext>
    </p:extLst>
  </p:cSld>
  <p:clrMapOvr>
    <a:masterClrMapping/>
  </p:clrMapOvr>
  <p:transition spd="slow">
    <p:wedge/>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pro-ukraine.com/wp-content/uploads/2015/05/8-5-1024x768.jpg"/>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611560" y="692696"/>
            <a:ext cx="7704856" cy="5757862"/>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308304" y="265212"/>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913321715"/>
      </p:ext>
    </p:extLst>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60032" y="332656"/>
            <a:ext cx="3843908" cy="1263040"/>
          </a:xfrm>
        </p:spPr>
        <p:txBody>
          <a:bodyPr/>
          <a:lstStyle/>
          <a:p>
            <a:pPr algn="ctr"/>
            <a:r>
              <a:rPr lang="uk-UA" b="1" dirty="0">
                <a:latin typeface="Times New Roman" pitchFamily="18" charset="0"/>
                <a:cs typeface="Times New Roman" pitchFamily="18" charset="0"/>
              </a:rPr>
              <a:t>Ігнатій </a:t>
            </a:r>
            <a:r>
              <a:rPr lang="uk-UA" b="1" dirty="0" err="1">
                <a:latin typeface="Times New Roman" pitchFamily="18" charset="0"/>
                <a:cs typeface="Times New Roman" pitchFamily="18" charset="0"/>
              </a:rPr>
              <a:t>Лукасевич</a:t>
            </a:r>
            <a:r>
              <a:rPr lang="uk-UA" b="1" dirty="0">
                <a:latin typeface="Times New Roman" pitchFamily="18" charset="0"/>
                <a:cs typeface="Times New Roman" pitchFamily="18" charset="0"/>
              </a:rPr>
              <a:t> </a:t>
            </a:r>
            <a:r>
              <a:rPr lang="uk-UA" b="1" dirty="0" smtClean="0">
                <a:latin typeface="Times New Roman" pitchFamily="18" charset="0"/>
                <a:cs typeface="Times New Roman" pitchFamily="18" charset="0"/>
              </a:rPr>
              <a:t/>
            </a:r>
            <a:br>
              <a:rPr lang="uk-UA" b="1" dirty="0" smtClean="0">
                <a:latin typeface="Times New Roman" pitchFamily="18" charset="0"/>
                <a:cs typeface="Times New Roman" pitchFamily="18" charset="0"/>
              </a:rPr>
            </a:br>
            <a:r>
              <a:rPr lang="uk-UA" b="1" dirty="0" smtClean="0">
                <a:latin typeface="Times New Roman" pitchFamily="18" charset="0"/>
                <a:cs typeface="Times New Roman" pitchFamily="18" charset="0"/>
              </a:rPr>
              <a:t>(</a:t>
            </a:r>
            <a:r>
              <a:rPr lang="uk-UA" b="1" dirty="0">
                <a:latin typeface="Times New Roman" pitchFamily="18" charset="0"/>
                <a:cs typeface="Times New Roman" pitchFamily="18" charset="0"/>
              </a:rPr>
              <a:t> </a:t>
            </a:r>
            <a:r>
              <a:rPr lang="uk-UA" b="1" dirty="0">
                <a:latin typeface="Times New Roman" pitchFamily="18" charset="0"/>
                <a:cs typeface="Times New Roman" pitchFamily="18" charset="0"/>
                <a:hlinkClick r:id="rId2" tooltip="1822"/>
              </a:rPr>
              <a:t>1822</a:t>
            </a:r>
            <a:r>
              <a:rPr lang="uk-UA" b="1" dirty="0">
                <a:latin typeface="Times New Roman" pitchFamily="18" charset="0"/>
                <a:cs typeface="Times New Roman" pitchFamily="18" charset="0"/>
              </a:rPr>
              <a:t> — </a:t>
            </a:r>
            <a:r>
              <a:rPr lang="uk-UA" b="1" dirty="0">
                <a:latin typeface="Times New Roman" pitchFamily="18" charset="0"/>
                <a:cs typeface="Times New Roman" pitchFamily="18" charset="0"/>
                <a:hlinkClick r:id="rId3" tooltip="1882"/>
              </a:rPr>
              <a:t>1882</a:t>
            </a:r>
            <a:r>
              <a:rPr lang="uk-UA" b="1" dirty="0">
                <a:latin typeface="Times New Roman" pitchFamily="18" charset="0"/>
                <a:cs typeface="Times New Roman" pitchFamily="18" charset="0"/>
              </a:rPr>
              <a:t>)</a:t>
            </a:r>
            <a:endParaRPr lang="ru-RU" dirty="0"/>
          </a:p>
        </p:txBody>
      </p:sp>
      <p:pic>
        <p:nvPicPr>
          <p:cNvPr id="4" name="Picture 6" descr="http://pro-ukraine.com/wp-content/uploads/2015/05/8-3.jpg"/>
          <p:cNvPicPr>
            <a:picLocks noGrp="1" noChangeAspect="1" noChangeArrowheads="1"/>
          </p:cNvPicPr>
          <p:nvPr>
            <p:ph idx="1"/>
          </p:nvPr>
        </p:nvPicPr>
        <p:blipFill>
          <a:blip r:embed="rId4">
            <a:extLst>
              <a:ext uri="{28A0092B-C50C-407E-A947-70E740481C1C}">
                <a14:useLocalDpi xmlns:a14="http://schemas.microsoft.com/office/drawing/2010/main" xmlns="" val="0"/>
              </a:ext>
            </a:extLst>
          </a:blip>
          <a:srcRect/>
          <a:stretch>
            <a:fillRect/>
          </a:stretch>
        </p:blipFill>
        <p:spPr bwMode="auto">
          <a:xfrm>
            <a:off x="179512" y="548680"/>
            <a:ext cx="4176588" cy="5040560"/>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Рисунок 4" descr="https://upload.wikimedia.org/wikipedia/commons/thumb/9/92/Ignacy_Lukasiewicz.jpg/220px-Ignacy_Lukasiewicz.jpg"/>
          <p:cNvPicPr/>
          <p:nvPr/>
        </p:nvPicPr>
        <p:blipFill>
          <a:blip r:embed="rId5">
            <a:extLst>
              <a:ext uri="{28A0092B-C50C-407E-A947-70E740481C1C}">
                <a14:useLocalDpi xmlns:a14="http://schemas.microsoft.com/office/drawing/2010/main" xmlns="" val="0"/>
              </a:ext>
            </a:extLst>
          </a:blip>
          <a:srcRect/>
          <a:stretch>
            <a:fillRect/>
          </a:stretch>
        </p:blipFill>
        <p:spPr bwMode="auto">
          <a:xfrm>
            <a:off x="4356100" y="1772816"/>
            <a:ext cx="4469241" cy="4824536"/>
          </a:xfrm>
          <a:prstGeom prst="rect">
            <a:avLst/>
          </a:prstGeom>
          <a:noFill/>
          <a:ln>
            <a:noFill/>
          </a:ln>
        </p:spPr>
      </p:pic>
      <p:pic>
        <p:nvPicPr>
          <p:cNvPr id="6" name="Picture 2"/>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323528" y="5305772"/>
            <a:ext cx="1575048" cy="12915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83828190"/>
      </p:ext>
    </p:extLst>
  </p:cSld>
  <p:clrMapOvr>
    <a:masterClrMapping/>
  </p:clrMapOvr>
  <p:transition spd="slow">
    <p:wipe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10" descr="http://pro-ukraine.com/wp-content/uploads/2015/05/8-1-691x1024.jpg"/>
          <p:cNvPicPr>
            <a:picLocks noGrp="1" noChangeAspect="1" noChangeArrowheads="1"/>
          </p:cNvPicPr>
          <p:nvPr>
            <p:ph idx="1"/>
          </p:nvPr>
        </p:nvPicPr>
        <p:blipFill>
          <a:blip r:embed="rId3">
            <a:extLst>
              <a:ext uri="{28A0092B-C50C-407E-A947-70E740481C1C}">
                <a14:useLocalDpi xmlns:a14="http://schemas.microsoft.com/office/drawing/2010/main" xmlns="" val="0"/>
              </a:ext>
            </a:extLst>
          </a:blip>
          <a:srcRect/>
          <a:stretch>
            <a:fillRect/>
          </a:stretch>
        </p:blipFill>
        <p:spPr bwMode="auto">
          <a:xfrm>
            <a:off x="4788024" y="2492896"/>
            <a:ext cx="4104456" cy="4116883"/>
          </a:xfrm>
          <a:prstGeom prst="rect">
            <a:avLst/>
          </a:prstGeom>
          <a:noFill/>
          <a:extLst>
            <a:ext uri="{909E8E84-426E-40DD-AFC4-6F175D3DCCD1}">
              <a14:hiddenFill xmlns:a14="http://schemas.microsoft.com/office/drawing/2010/main" xmlns="">
                <a:solidFill>
                  <a:srgbClr val="FFFFFF"/>
                </a:solidFill>
              </a14:hiddenFill>
            </a:ext>
          </a:extLst>
        </p:spPr>
      </p:pic>
      <p:pic>
        <p:nvPicPr>
          <p:cNvPr id="3074" name="Picture 2" descr="Картинки по запросу гасова лампа лукасевич"/>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95536" y="404664"/>
            <a:ext cx="4176464" cy="3744416"/>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Зех і Лукасевич.mp4">
            <a:hlinkClick r:id="" action="ppaction://media"/>
          </p:cNvPr>
          <p:cNvPicPr>
            <a:picLocks noRot="1" noChangeAspect="1"/>
          </p:cNvPicPr>
          <p:nvPr>
            <a:videoFile r:link="rId1"/>
          </p:nvPr>
        </p:nvPicPr>
        <p:blipFill>
          <a:blip r:embed="rId5"/>
          <a:stretch>
            <a:fillRect/>
          </a:stretch>
        </p:blipFill>
        <p:spPr>
          <a:xfrm>
            <a:off x="7000892" y="285728"/>
            <a:ext cx="1734588" cy="1428728"/>
          </a:xfrm>
          <a:prstGeom prst="rect">
            <a:avLst/>
          </a:prstGeom>
        </p:spPr>
      </p:pic>
    </p:spTree>
    <p:extLst>
      <p:ext uri="{BB962C8B-B14F-4D97-AF65-F5344CB8AC3E}">
        <p14:creationId xmlns:p14="http://schemas.microsoft.com/office/powerpoint/2010/main" xmlns="" val="121816930"/>
      </p:ext>
    </p:extLst>
  </p:cSld>
  <p:clrMapOvr>
    <a:masterClrMapping/>
  </p:clrMapOvr>
  <p:transition spd="slow">
    <p:wipe dir="u"/>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7"/>
                </p:tgtEl>
              </p:cMediaNode>
            </p:video>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Углы">
  <a:themeElements>
    <a:clrScheme name="Углы">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Углы">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Углы">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1667</TotalTime>
  <Words>158</Words>
  <Application>Microsoft Office PowerPoint</Application>
  <PresentationFormat>Экран (4:3)</PresentationFormat>
  <Paragraphs>54</Paragraphs>
  <Slides>49</Slides>
  <Notes>0</Notes>
  <HiddenSlides>0</HiddenSlides>
  <MMClips>17</MMClips>
  <ScaleCrop>false</ScaleCrop>
  <HeadingPairs>
    <vt:vector size="4" baseType="variant">
      <vt:variant>
        <vt:lpstr>Тема</vt:lpstr>
      </vt:variant>
      <vt:variant>
        <vt:i4>1</vt:i4>
      </vt:variant>
      <vt:variant>
        <vt:lpstr>Заголовки слайдов</vt:lpstr>
      </vt:variant>
      <vt:variant>
        <vt:i4>49</vt:i4>
      </vt:variant>
    </vt:vector>
  </HeadingPairs>
  <TitlesOfParts>
    <vt:vector size="50" baseType="lpstr">
      <vt:lpstr>Углы</vt:lpstr>
      <vt:lpstr>25 річниця незалежності</vt:lpstr>
      <vt:lpstr>«НАРОДЖЕНИЙ БУТИ  УКРАЇНЦЕМ»</vt:lpstr>
      <vt:lpstr>Слайд 3</vt:lpstr>
      <vt:lpstr>Забута  «Машина логічного мислення» професора Щукарьова</vt:lpstr>
      <vt:lpstr>Слайд 5</vt:lpstr>
      <vt:lpstr>"Машина логічного мислення" професора А.Н.Щукарьова</vt:lpstr>
      <vt:lpstr>Слайд 7</vt:lpstr>
      <vt:lpstr>Ігнатій Лукасевич  ( 1822 — 1882)</vt:lpstr>
      <vt:lpstr>Слайд 9</vt:lpstr>
      <vt:lpstr>Слайд 10</vt:lpstr>
      <vt:lpstr>Слайд 11</vt:lpstr>
      <vt:lpstr>Слайд 12</vt:lpstr>
      <vt:lpstr>гнучкий тканинний  супер- конденсатор </vt:lpstr>
      <vt:lpstr>Розумна кепка</vt:lpstr>
      <vt:lpstr>замінники клавіатури і мишки</vt:lpstr>
      <vt:lpstr>Віталій Запека  хірургічний  шов-блискавка</vt:lpstr>
      <vt:lpstr>Слайд 17</vt:lpstr>
      <vt:lpstr>Анатолій Малихін  аналіз крові  без крові</vt:lpstr>
      <vt:lpstr>Висячі сади Семіраміди </vt:lpstr>
      <vt:lpstr> Микола Бельдій   «вічний двигун» </vt:lpstr>
      <vt:lpstr>академік НАНУ Микола Осауленко «біотелевізор»</vt:lpstr>
      <vt:lpstr>Слайд 22</vt:lpstr>
      <vt:lpstr>Олександр Березін  модель катера-тримарана </vt:lpstr>
      <vt:lpstr>харків'янин Олександр Мірошник   перемикач відпаювань трансформатора </vt:lpstr>
      <vt:lpstr>найцікавіші винаходи українців за період незалежності</vt:lpstr>
      <vt:lpstr>Вітряк "на балкон"</vt:lpstr>
      <vt:lpstr>Теплі жалюзі</vt:lpstr>
      <vt:lpstr>Екологічні батарейки</vt:lpstr>
      <vt:lpstr>Опріснення морської води</vt:lpstr>
      <vt:lpstr>Вимірювач швидкості автомобіля у момент ДТП</vt:lpstr>
      <vt:lpstr>"Костюм супермена"</vt:lpstr>
      <vt:lpstr>Конкурент Skype і Viber</vt:lpstr>
      <vt:lpstr>CD-диск на тисячі років</vt:lpstr>
      <vt:lpstr>Їстівний поліетилен</vt:lpstr>
      <vt:lpstr>Рукавичка EnableTalk, яка "говорить"</vt:lpstr>
      <vt:lpstr>Годинник-глюкометр для діабетиків</vt:lpstr>
      <vt:lpstr>Рідкий  струменевий  скальпель</vt:lpstr>
      <vt:lpstr>Електродерматом</vt:lpstr>
      <vt:lpstr>Нестандартні пристрої спостереження </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Винаходи і вчені України</dc:title>
  <dc:creator>LENOVO</dc:creator>
  <cp:lastModifiedBy>admin</cp:lastModifiedBy>
  <cp:revision>116</cp:revision>
  <dcterms:created xsi:type="dcterms:W3CDTF">2016-02-10T09:45:28Z</dcterms:created>
  <dcterms:modified xsi:type="dcterms:W3CDTF">2016-05-18T16:36:23Z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2070311</vt:lpwstr>
  </property>
  <property fmtid="{D5CDD505-2E9C-101B-9397-08002B2CF9AE}" name="NXPowerLiteVersion" pid="3">
    <vt:lpwstr>D4.1.4</vt:lpwstr>
  </property>
</Properties>
</file>