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71" r:id="rId6"/>
    <p:sldId id="273" r:id="rId7"/>
    <p:sldId id="283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74" r:id="rId17"/>
    <p:sldId id="258" r:id="rId18"/>
    <p:sldId id="259" r:id="rId19"/>
    <p:sldId id="263" r:id="rId20"/>
    <p:sldId id="261" r:id="rId21"/>
    <p:sldId id="266" r:id="rId22"/>
    <p:sldId id="262" r:id="rId23"/>
    <p:sldId id="260" r:id="rId24"/>
    <p:sldId id="267" r:id="rId25"/>
    <p:sldId id="264" r:id="rId26"/>
    <p:sldId id="265" r:id="rId27"/>
    <p:sldId id="26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4586" y="5339796"/>
            <a:ext cx="4414846" cy="576064"/>
          </a:xfrm>
        </p:spPr>
        <p:txBody>
          <a:bodyPr>
            <a:normAutofit/>
          </a:bodyPr>
          <a:lstStyle/>
          <a:p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 Кривий Ріг</a:t>
            </a:r>
          </a:p>
          <a:p>
            <a:r>
              <a:rPr lang="uk-UA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2017р.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-142900"/>
            <a:ext cx="7000892" cy="264318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854600" y="4069164"/>
            <a:ext cx="934236" cy="4643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390882" y="4104882"/>
            <a:ext cx="934236" cy="4572001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4" name="TextBox 3"/>
          <p:cNvSpPr txBox="1"/>
          <p:nvPr/>
        </p:nvSpPr>
        <p:spPr>
          <a:xfrm>
            <a:off x="4067944" y="260648"/>
            <a:ext cx="44385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Криворізька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загальноосвітня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школа І-ІІІ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ступенів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№ 19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Криворізької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міської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ради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Дніпропетровської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області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2348880"/>
            <a:ext cx="8856984" cy="28931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Соціальний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проект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Я-європеєць, Я-українець,  </a:t>
            </a:r>
          </a:p>
          <a:p>
            <a:pPr algn="ctr"/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Я-громадянин!» </a:t>
            </a:r>
          </a:p>
          <a:p>
            <a:pPr algn="ctr"/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85918" y="1606672"/>
            <a:ext cx="3456384" cy="93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7" name="Содержимое 5"/>
          <p:cNvSpPr txBox="1">
            <a:spLocks/>
          </p:cNvSpPr>
          <p:nvPr/>
        </p:nvSpPr>
        <p:spPr>
          <a:xfrm>
            <a:off x="5076056" y="2348880"/>
            <a:ext cx="345638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Освіта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5"/>
          <p:cNvSpPr txBox="1">
            <a:spLocks/>
          </p:cNvSpPr>
          <p:nvPr/>
        </p:nvSpPr>
        <p:spPr>
          <a:xfrm>
            <a:off x="1813805" y="3212976"/>
            <a:ext cx="345638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Спорт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5"/>
          <p:cNvSpPr txBox="1">
            <a:spLocks/>
          </p:cNvSpPr>
          <p:nvPr/>
        </p:nvSpPr>
        <p:spPr>
          <a:xfrm>
            <a:off x="5174526" y="4121918"/>
            <a:ext cx="3456384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Економіка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5"/>
          <p:cNvSpPr txBox="1">
            <a:spLocks/>
          </p:cNvSpPr>
          <p:nvPr/>
        </p:nvSpPr>
        <p:spPr>
          <a:xfrm>
            <a:off x="1907704" y="4941168"/>
            <a:ext cx="345638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Медицина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394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051720" y="1412777"/>
            <a:ext cx="6203032" cy="42783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Незабутні виступи наших зірок на пісенному конкурсі Євробачення: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Тіна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Кароль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, Світлана Лобода, Андрій Данилко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Легендарні переможці Руслана та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Джамала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65841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60032" y="404665"/>
            <a:ext cx="3826768" cy="36724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Двічі поспіль Україна гостинно приймала учасників Євро-2012 та </a:t>
            </a:r>
          </a:p>
          <a:p>
            <a:pPr marL="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Євро-2016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691680" y="116632"/>
            <a:ext cx="7344816" cy="662473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546494" y="2636912"/>
            <a:ext cx="38164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Недосяжними вершинами для багатьох залишаються перемоги </a:t>
            </a:r>
          </a:p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Яни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Клочкової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Лілії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Подкопаєвої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Сергія Бубки, </a:t>
            </a:r>
          </a:p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Олександра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Усика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та </a:t>
            </a:r>
          </a:p>
          <a:p>
            <a:pPr algn="ctr"/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Братів Кличків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29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60032" y="404665"/>
            <a:ext cx="3826768" cy="36724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17% затребуваних спеціалістів Європи в ланках освіти і медицини, саме українські фахівці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691680" y="116632"/>
            <a:ext cx="7344816" cy="662473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267744" y="3573016"/>
            <a:ext cx="27363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Український економічний потенціал - невичерпний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39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60032" y="404665"/>
            <a:ext cx="3826768" cy="36724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Майже 40% різногалузевих товарів експортується до Європи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691680" y="116632"/>
            <a:ext cx="7344816" cy="662473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979712" y="2996952"/>
            <a:ext cx="28803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Недарма у всьому світі Україну вважають годувальницею Європи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398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95736" y="1988840"/>
            <a:ext cx="6203032" cy="42783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100% гігантом у виробленні і постачанні залізної руди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вропи є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Кривий Ріг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11801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72186" y="332656"/>
            <a:ext cx="7138750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Свято Першого дзвоника</a:t>
            </a:r>
          </a:p>
          <a:p>
            <a:pPr algn="ctr"/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«Україна на карті Європи»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D:\фото школа\1 вересня КЗШ19\IMG_15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101950"/>
            <a:ext cx="1993563" cy="132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фото школа\1 вересня КЗШ19\IMG_15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534" y="1779206"/>
            <a:ext cx="1494181" cy="224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фото школа\1 вересня КЗШ19\IMG_16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101950"/>
            <a:ext cx="1993563" cy="1329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ownloads\IMG_539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437" y="4293096"/>
            <a:ext cx="24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ользователь\Downloads\IMG_538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93095"/>
            <a:ext cx="2400000" cy="180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551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31" name="Picture 7" descr="C:\Users\Пользователь\Desktop\Свято Соборності\DSCN26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4668">
            <a:off x="1945413" y="2129700"/>
            <a:ext cx="1944216" cy="1458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ользователь\Desktop\Свято Соборності\FAazRA_RE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5" y="2069094"/>
            <a:ext cx="1904481" cy="1428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ользователь\Desktop\Свято Соборності\IMG_23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0980">
            <a:off x="6660232" y="2264886"/>
            <a:ext cx="2145320" cy="1428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Пользователь\Desktop\Свято Соборності\IMG_241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134" y="4437112"/>
            <a:ext cx="2703502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Пользователь\Desktop\Свято Соборності\x7CThMfQ95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4437112"/>
            <a:ext cx="2701055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20928448">
            <a:off x="2004610" y="3622350"/>
            <a:ext cx="1998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Акція «З Україною в серці»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87450" y="3581532"/>
            <a:ext cx="19082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Флеш-</a:t>
            </a:r>
            <a:r>
              <a:rPr lang="uk-UA" sz="1200" dirty="0" err="1" smtClean="0">
                <a:latin typeface="Times New Roman" pitchFamily="18" charset="0"/>
                <a:cs typeface="Times New Roman" pitchFamily="18" charset="0"/>
              </a:rPr>
              <a:t>моб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Free Ukraine</a:t>
            </a:r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690817">
            <a:off x="7182601" y="3657635"/>
            <a:ext cx="9275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dirty="0" smtClean="0">
                <a:latin typeface="Times New Roman" pitchFamily="18" charset="0"/>
                <a:cs typeface="Times New Roman" pitchFamily="18" charset="0"/>
              </a:rPr>
              <a:t>Свято пісні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3103" y="332656"/>
            <a:ext cx="697691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Свято Соборності України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163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7"/>
            <a:ext cx="6900882" cy="1475581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Міський марафон </a:t>
            </a:r>
            <a:b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 серці кожної людини живе любов до України»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C:\Users\Пользователь\Desktop\Україна для нас\CJfwhb652O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14" b="15476"/>
          <a:stretch/>
        </p:blipFill>
        <p:spPr bwMode="auto">
          <a:xfrm>
            <a:off x="6020149" y="4087406"/>
            <a:ext cx="2597732" cy="1944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Україна для нас\oERYEJt8Yh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60437"/>
            <a:ext cx="2705028" cy="1728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Desktop\Україна для нас\Україна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87406"/>
            <a:ext cx="2705028" cy="192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Пользователь\Desktop\Україна для нас\флеш-моб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0148" y="2060437"/>
            <a:ext cx="2597733" cy="17286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63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88640"/>
            <a:ext cx="6900882" cy="1143000"/>
          </a:xfrm>
        </p:spPr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Кімната бойової слави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4098" name="Picture 2" descr="D:\презент\Кімната бойової слави\Небесна сотн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460761"/>
            <a:ext cx="1813173" cy="2417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099" name="Picture 3" descr="D:\презент\Кімната бойової слави\RDtF4rkaSd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029" y="1460761"/>
            <a:ext cx="1611709" cy="2417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0" name="Picture 4" descr="D:\презент\Кімната бойової слави\OGcVYvMZnP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413361"/>
            <a:ext cx="2664296" cy="1775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1" name="Picture 5" descr="D:\презент\Кімната бойової слави\lANvPO6kB_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542" y="4413362"/>
            <a:ext cx="2664296" cy="1775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6798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19672" y="1196752"/>
            <a:ext cx="7272808" cy="49294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Громадянине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!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Ось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настав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твій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час, </a:t>
            </a:r>
          </a:p>
          <a:p>
            <a:pPr marL="0" indent="0"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І зараз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вирішуєш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 праву: 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Яке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майбутнє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завтра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дітям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даш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,  </a:t>
            </a:r>
          </a:p>
          <a:p>
            <a:pPr marL="0" indent="0" algn="ctr">
              <a:buNone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Яку у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спадок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передаш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державу! </a:t>
            </a:r>
          </a:p>
          <a:p>
            <a:pPr marL="0" indent="0" algn="ctr">
              <a:buNone/>
            </a:pP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</p:spPr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Гра «Сокіл» «Джура»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2050" name="Picture 2" descr="D:\презент\Гра Сокіл Джура\YcfBbEnToA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632" y="1780415"/>
            <a:ext cx="2400000" cy="1800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презент\Гра Сокіл Джура\JqNxi-jtq8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80415"/>
            <a:ext cx="2400000" cy="1800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презент\Гра Сокіл Джура\jmsfFEVMByw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632" y="4077072"/>
            <a:ext cx="2400000" cy="1800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презент\Гра Сокіл Джура\a1RGwAuxJg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077072"/>
            <a:ext cx="2400000" cy="18000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63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7250578" cy="1143000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Свято </a:t>
            </a: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Перемоги</a:t>
            </a: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ять стоголоса»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7170" name="Picture 2" descr="D:\презент\Свято перемоги Память стоголоса\xRjAOJRl3n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869160"/>
            <a:ext cx="2174451" cy="144000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презент\Свято перемоги Память стоголоса\Gict5WjvV8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023" y="4866355"/>
            <a:ext cx="1264219" cy="144000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презент\Свято перемоги Память стоголоса\fDruvUBWgK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86145"/>
            <a:ext cx="2775946" cy="208196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D:\презент\Свято перемоги Память стоголоса\6wpRQBOFmW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866355"/>
            <a:ext cx="2174451" cy="144000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D:\презент\Свято перемоги Память стоголоса\1Ucd0xXVt6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86145"/>
            <a:ext cx="2775947" cy="208196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8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</p:spPr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Зустріч з воїнами АТО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3074" name="Picture 2" descr="D:\презент\Зустріч з воїнами АТО\ZPqJjDKts1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25144"/>
            <a:ext cx="2160844" cy="144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презент\Зустріч з воїнами АТО\xFlzReuwQM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725144"/>
            <a:ext cx="2174451" cy="144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презент\Зустріч з воїнами АТО\W-mz5nTn1W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517" y="2060437"/>
            <a:ext cx="2966539" cy="196454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презент\Зустріч з воїнами АТО\0-LYpEjOFL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822" y="2060437"/>
            <a:ext cx="2932682" cy="196454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:\презент\Зустріч з воїнами АТО\_E03HZKaO_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658" y="4725144"/>
            <a:ext cx="2160844" cy="14400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63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Відвідування музею воїнів АТО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1026" name="Picture 2" descr="D:\презент\Відвідування музею воїнів АТО\sAJ3z2Ttf8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29108"/>
            <a:ext cx="2592288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презент\Відвідування музею воїнів АТО\MjT9yWKWt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729108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презент\Відвідування музею воїнів АТО\JhxQpnINp2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077072"/>
            <a:ext cx="2592288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презент\Відвідування музею воїнів АТО\2J10AsbZGT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77072"/>
            <a:ext cx="2400000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63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</p:spPr>
        <p:txBody>
          <a:bodyPr>
            <a:noAutofit/>
          </a:bodyPr>
          <a:lstStyle/>
          <a:p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Співпраця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волонтерськими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організаціями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8194" name="Picture 2" descr="D:\презент\Співпраця з волонтерськими організаціями\u0JXOUQNYE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33" y="2348880"/>
            <a:ext cx="2592075" cy="1944056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презент\Співпраця з волонтерськими організаціями\slrwE58G47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99013"/>
            <a:ext cx="1920000" cy="1440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презент\Співпраця з волонтерськими організаціями\ILbGBoHhBm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799013"/>
            <a:ext cx="1920000" cy="1440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D:\презент\Співпраця з волонтерськими організаціями\fzPx9L_7Ss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820" y="2348880"/>
            <a:ext cx="2583076" cy="1937307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D:\презент\Співпраця з волонтерськими організаціями\f8cXtXgie-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99013"/>
            <a:ext cx="1920000" cy="14400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8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</p:spPr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Правові дебати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122" name="Picture 2" descr="D:\презент\Правові дебати\XIrY1LMK9G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521" y="3881575"/>
            <a:ext cx="2756727" cy="206754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презент\Правові дебати\n8IF-2pSpO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3865922"/>
            <a:ext cx="2777597" cy="2083198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презент\Правові дебати\h9lXkw22DO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612982"/>
            <a:ext cx="2355619" cy="176671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8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6900882" cy="1143000"/>
          </a:xfrm>
        </p:spPr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Родинне свято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146" name="Picture 2" descr="D:\презент\Родинне свято\oE9NB-VwwH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463" y="4077072"/>
            <a:ext cx="2870577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презент\Родинне свято\EoPXmJAOOQ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77072"/>
            <a:ext cx="2701055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презент\Родинне свято\dqRqqnAy-p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463" y="1916832"/>
            <a:ext cx="2870577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презент\Родинне свято\0vINkY0Od6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16832"/>
            <a:ext cx="2699986" cy="18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8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95736" y="2810648"/>
            <a:ext cx="643298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Дякуємо за увагу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!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59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620688"/>
            <a:ext cx="6829444" cy="550547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нашого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Проекту полягає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виховуванні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у дітей та учнівської молоді громадянськості, патріотизму як найважливіших духовно-моральних і соціальних цінностей, готовності до активного прояву в різних сферах життя суспільства, особистої відповідальності та дієвості за долю й єдність країни;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формуванні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духовно і фізично здорової, інтелектуально, культурно та всебічно розвиненої особистості, що нерозривно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повʼязує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свою долю з майбутнім рідного міста, України та Європи.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96496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88640"/>
            <a:ext cx="6829444" cy="593752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Було поставлено такі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- підвищити статус патріотичного виховання в українському суспільстві загалом та школі зокрема;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- забезпечити взаємодію виховної системи школи з усіма соціальними інститутами щодо інтенсифікації процесу патріотичного виховання особистості;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- формувати шанобливе ставлення до зростаючої особистості у відповідності з Конвенцією ООН про права дитини;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- посилити роль сім’ї, зміцнити її взаємодію з навчальним закладом;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- сприяти розвитку дитячих і молодіжних громадських організацій як центрів становлення патріотів України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96496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764704"/>
            <a:ext cx="6829444" cy="5361459"/>
          </a:xfrm>
        </p:spPr>
        <p:txBody>
          <a:bodyPr>
            <a:normAutofit fontScale="62500" lnSpcReduction="20000"/>
          </a:bodyPr>
          <a:lstStyle/>
          <a:p>
            <a:r>
              <a:rPr lang="uk-UA" sz="3900" dirty="0">
                <a:latin typeface="Times New Roman" pitchFamily="18" charset="0"/>
                <a:cs typeface="Times New Roman" pitchFamily="18" charset="0"/>
              </a:rPr>
              <a:t>- активізувати форми масової патріотичної діяльності (пошукова робота, діяльність військово-патріотичних клубів, тематичні заходи, пов’язаних із знаменними й пам’ятними датами);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900" dirty="0">
                <a:latin typeface="Times New Roman" pitchFamily="18" charset="0"/>
                <a:cs typeface="Times New Roman" pitchFamily="18" charset="0"/>
              </a:rPr>
              <a:t>- сприяти подальшій демократизації управління процесом патріотичного виховання підростаючого покоління.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900" dirty="0">
                <a:latin typeface="Times New Roman" pitchFamily="18" charset="0"/>
                <a:cs typeface="Times New Roman" pitchFamily="18" charset="0"/>
              </a:rPr>
              <a:t>- розвиток у дітей і молоді активної життєвої позиції, готовності брати участь у суспільному, культурному та міжнародному житті країни;</a:t>
            </a:r>
            <a:endParaRPr lang="ru-RU" sz="390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uk-UA" sz="39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молоді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демократичних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європейських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цінностей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розуміння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прав і свобод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високих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соціальних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культурних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освітніх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стандартів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fontAlgn="base"/>
            <a:r>
              <a:rPr lang="uk-UA" sz="39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підвищення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значущості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ідеї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єдності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дружби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uk-UA" sz="3900" dirty="0"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молодих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dirty="0" err="1">
                <a:latin typeface="Times New Roman" pitchFamily="18" charset="0"/>
                <a:cs typeface="Times New Roman" pitchFamily="18" charset="0"/>
              </a:rPr>
              <a:t>учасників</a:t>
            </a:r>
            <a:r>
              <a:rPr lang="ru-RU" sz="39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96496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857356" y="1124744"/>
            <a:ext cx="6829444" cy="50014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Провідною ідеєю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Проекту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Я- європеєць, Я-українець,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Я-громадянин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»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є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формування у дітей та молоді патріотизму, сучасної національної свідомості та гідності, громадянської активності не тільки у своїй країні, але й у європейських та міжнародних просторах.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62362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104458" y="2069277"/>
            <a:ext cx="619268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Статистичні</a:t>
            </a:r>
          </a:p>
          <a:p>
            <a:pPr algn="ctr"/>
            <a:r>
              <a:rPr lang="uk-UA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дані</a:t>
            </a:r>
            <a:endParaRPr lang="uk-UA" sz="8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1886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76056" y="332656"/>
            <a:ext cx="3456384" cy="39604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80% українців щороку шукають сезонний або         короткостроковий заробіток поза межами країни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1691680" y="116632"/>
            <a:ext cx="7344816" cy="662473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011955" y="3645024"/>
            <a:ext cx="35283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Лише 15% із них розглядають пропозицію на тривале працевлаштування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99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860032" y="404665"/>
            <a:ext cx="3826768" cy="36724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 Європейських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ВУЗах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навчається близько 55 тис. українських студентів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691680" y="116632"/>
            <a:ext cx="7344816" cy="662473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547664" y="3140968"/>
            <a:ext cx="36724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Але перспективу у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працевлаштуванні 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мають і ті, хто отримав освіту на Батьківщині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99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456</TotalTime>
  <Words>531</Words>
  <Application>Microsoft Office PowerPoint</Application>
  <PresentationFormat>Экран (4:3)</PresentationFormat>
  <Paragraphs>69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Міський марафон  «У серці кожної людини живе любов до України»</vt:lpstr>
      <vt:lpstr>Кімната бойової слави</vt:lpstr>
      <vt:lpstr>Гра «Сокіл» «Джура»</vt:lpstr>
      <vt:lpstr>Свято Перемоги «Пам’ять стоголоса»</vt:lpstr>
      <vt:lpstr>Зустріч з воїнами АТО</vt:lpstr>
      <vt:lpstr>Відвідування музею воїнів АТО</vt:lpstr>
      <vt:lpstr>Співпраця з волонтерськими організаціями</vt:lpstr>
      <vt:lpstr>Правові дебати</vt:lpstr>
      <vt:lpstr>Родинне свято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Елена</cp:lastModifiedBy>
  <cp:revision>23</cp:revision>
  <dcterms:created xsi:type="dcterms:W3CDTF">2017-01-17T06:40:58Z</dcterms:created>
  <dcterms:modified xsi:type="dcterms:W3CDTF">2018-02-25T21:13:42Z</dcterms:modified>
</cp:coreProperties>
</file>