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5143500" type="screen16x9"/>
  <p:notesSz cx="6858000" cy="9144000"/>
  <p:embeddedFontLst>
    <p:embeddedFont>
      <p:font typeface="Lobster" charset="-52"/>
      <p:regular r:id="rId1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21" d="100"/>
          <a:sy n="121" d="100"/>
        </p:scale>
        <p:origin x="-346" y="-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9664124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542fc6d1df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542fc6d1df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542fc6d1df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542fc6d1df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542fc6d1df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542fc6d1df_0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542fc6d1df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542fc6d1df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542fc6d1df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542fc6d1df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542fc6d1df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542fc6d1df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542fc6d1df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542fc6d1df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542fc6d1df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542fc6d1df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542fc6d1df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542fc6d1df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542fc6d1df_0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542fc6d1df_0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542fc6d1df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542fc6d1df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FF2CC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XM9GSIg9eSw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5" Type="http://schemas.openxmlformats.org/officeDocument/2006/relationships/hyperlink" Target="https://www.youtube.com/watch?v=tRk0JLjILDI" TargetMode="External"/><Relationship Id="rId4" Type="http://schemas.openxmlformats.org/officeDocument/2006/relationships/hyperlink" Target="https://www.youtube.com/watch?v=_8DR_0zLv8M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presentation/d/1_ooEV02UjmV--TKdmxGFdiT0TPxb68l7GR86TgQa4j8/edit?usp=sharin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docs.google.com/presentation/d/1ini_4IhTemjv6Mo_cyYYPbLxg9tvoSdWZufjAQvmrrc/edit?usp=sharin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%D0%9A%D0%BE%D0%BD%D1%84%D0%BB%D1%96%D0%BA%D1%82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u2qh3upc20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698650" y="1237050"/>
            <a:ext cx="8028600" cy="21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" sz="3200">
                <a:solidFill>
                  <a:srgbClr val="073763"/>
                </a:solidFill>
                <a:latin typeface="Lobster"/>
                <a:ea typeface="Lobster"/>
                <a:cs typeface="Lobster"/>
                <a:sym typeface="Lobster"/>
              </a:rPr>
              <a:t>Практичне заняття</a:t>
            </a:r>
            <a:endParaRPr sz="3200">
              <a:solidFill>
                <a:srgbClr val="073763"/>
              </a:solidFill>
              <a:latin typeface="Lobster"/>
              <a:ea typeface="Lobster"/>
              <a:cs typeface="Lobster"/>
              <a:sym typeface="Lobster"/>
            </a:endParaRP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" sz="4000">
                <a:solidFill>
                  <a:srgbClr val="660000"/>
                </a:solidFill>
                <a:latin typeface="Lobster"/>
                <a:ea typeface="Lobster"/>
                <a:cs typeface="Lobster"/>
                <a:sym typeface="Lobster"/>
              </a:rPr>
              <a:t>“Вчимося розв'язувати конфлікти”</a:t>
            </a:r>
            <a:endParaRPr sz="4000">
              <a:solidFill>
                <a:srgbClr val="660000"/>
              </a:solidFill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/>
          <p:nvPr/>
        </p:nvSpPr>
        <p:spPr>
          <a:xfrm>
            <a:off x="1148325" y="401900"/>
            <a:ext cx="63876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" sz="2400" dirty="0">
                <a:solidFill>
                  <a:srgbClr val="073763"/>
                </a:solidFill>
                <a:latin typeface="Lobster"/>
                <a:ea typeface="Lobster"/>
                <a:cs typeface="Lobster"/>
                <a:sym typeface="Lobster"/>
              </a:rPr>
              <a:t>Визначте стратегію виходу з конфлікту в  запропонованих  мультфільмах:</a:t>
            </a:r>
            <a:endParaRPr sz="2400" dirty="0">
              <a:solidFill>
                <a:srgbClr val="073763"/>
              </a:solidFill>
              <a:latin typeface="Lobster"/>
              <a:ea typeface="Lobster"/>
              <a:cs typeface="Lobster"/>
              <a:sym typeface="Lobster"/>
            </a:endParaRPr>
          </a:p>
          <a:p>
            <a:pPr marL="45720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73763"/>
              </a:solidFill>
              <a:latin typeface="Lobster"/>
              <a:ea typeface="Lobster"/>
              <a:cs typeface="Lobster"/>
              <a:sym typeface="Lobster"/>
            </a:endParaRPr>
          </a:p>
          <a:p>
            <a:pPr marL="45720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" sz="4000" u="sng">
                <a:solidFill>
                  <a:schemeClr val="hlink"/>
                </a:solidFill>
                <a:latin typeface="Lobster"/>
                <a:ea typeface="Lobster"/>
                <a:cs typeface="Lobster"/>
                <a:sym typeface="Lobster"/>
                <a:hlinkClick r:id="rId3"/>
              </a:rPr>
              <a:t>1 </a:t>
            </a:r>
            <a:r>
              <a:rPr lang="uk" sz="4000">
                <a:solidFill>
                  <a:srgbClr val="073763"/>
                </a:solidFill>
                <a:latin typeface="Lobster"/>
                <a:ea typeface="Lobster"/>
                <a:cs typeface="Lobster"/>
                <a:sym typeface="Lobster"/>
              </a:rPr>
              <a:t>  </a:t>
            </a:r>
            <a:r>
              <a:rPr lang="uk" sz="4000" u="sng">
                <a:solidFill>
                  <a:schemeClr val="hlink"/>
                </a:solidFill>
                <a:latin typeface="Lobster"/>
                <a:ea typeface="Lobster"/>
                <a:cs typeface="Lobster"/>
                <a:sym typeface="Lobster"/>
                <a:hlinkClick r:id="rId4"/>
              </a:rPr>
              <a:t>2</a:t>
            </a:r>
            <a:r>
              <a:rPr lang="uk" sz="4000">
                <a:solidFill>
                  <a:srgbClr val="073763"/>
                </a:solidFill>
                <a:latin typeface="Lobster"/>
                <a:ea typeface="Lobster"/>
                <a:cs typeface="Lobster"/>
                <a:sym typeface="Lobster"/>
              </a:rPr>
              <a:t>   </a:t>
            </a:r>
            <a:r>
              <a:rPr lang="uk" sz="4000" u="sng">
                <a:solidFill>
                  <a:schemeClr val="hlink"/>
                </a:solidFill>
                <a:latin typeface="Lobster"/>
                <a:ea typeface="Lobster"/>
                <a:cs typeface="Lobster"/>
                <a:sym typeface="Lobster"/>
                <a:hlinkClick r:id="rId5"/>
              </a:rPr>
              <a:t>3</a:t>
            </a:r>
            <a:endParaRPr sz="4000" dirty="0">
              <a:solidFill>
                <a:srgbClr val="073763"/>
              </a:solidFill>
              <a:latin typeface="Lobster"/>
              <a:ea typeface="Lobster"/>
              <a:cs typeface="Lobster"/>
              <a:sym typeface="Lobster"/>
            </a:endParaRPr>
          </a:p>
          <a:p>
            <a:pPr marL="45720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3"/>
          <p:cNvSpPr txBox="1"/>
          <p:nvPr/>
        </p:nvSpPr>
        <p:spPr>
          <a:xfrm>
            <a:off x="1272800" y="624625"/>
            <a:ext cx="6545400" cy="31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" sz="2400">
                <a:solidFill>
                  <a:srgbClr val="073763"/>
                </a:solidFill>
                <a:latin typeface="Lobster"/>
                <a:ea typeface="Lobster"/>
                <a:cs typeface="Lobster"/>
                <a:sym typeface="Lobster"/>
              </a:rPr>
              <a:t>Домашнє завдання: </a:t>
            </a:r>
            <a:endParaRPr sz="2400">
              <a:solidFill>
                <a:srgbClr val="073763"/>
              </a:solidFill>
              <a:latin typeface="Lobster"/>
              <a:ea typeface="Lobster"/>
              <a:cs typeface="Lobster"/>
              <a:sym typeface="Lobster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73763"/>
              </a:solidFill>
              <a:latin typeface="Lobster"/>
              <a:ea typeface="Lobster"/>
              <a:cs typeface="Lobster"/>
              <a:sym typeface="Lobster"/>
            </a:endParaRPr>
          </a:p>
          <a:p>
            <a:pPr marL="0" lvl="0" indent="314999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" sz="2400">
                <a:latin typeface="Times New Roman"/>
                <a:ea typeface="Times New Roman"/>
                <a:cs typeface="Times New Roman"/>
                <a:sym typeface="Times New Roman"/>
              </a:rPr>
              <a:t>Повторити вивчене (С. 46-62 підручника та презентації в Classroom). Підготуватись до узагальнення за темою.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/>
        </p:nvSpPr>
        <p:spPr>
          <a:xfrm>
            <a:off x="1344550" y="495425"/>
            <a:ext cx="6344400" cy="37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500">
                <a:solidFill>
                  <a:srgbClr val="1C4587"/>
                </a:solidFill>
                <a:latin typeface="Lobster"/>
                <a:ea typeface="Lobster"/>
                <a:cs typeface="Lobster"/>
                <a:sym typeface="Lobster"/>
              </a:rPr>
              <a:t>Перевірка домашнього завдання</a:t>
            </a:r>
            <a:endParaRPr sz="2500">
              <a:solidFill>
                <a:srgbClr val="1C4587"/>
              </a:solidFill>
              <a:latin typeface="Lobster"/>
              <a:ea typeface="Lobster"/>
              <a:cs typeface="Lobster"/>
              <a:sym typeface="Lobster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500">
              <a:solidFill>
                <a:srgbClr val="1C4587"/>
              </a:solidFill>
              <a:latin typeface="Lobster"/>
              <a:ea typeface="Lobster"/>
              <a:cs typeface="Lobster"/>
              <a:sym typeface="Lobster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Times New Roman"/>
              <a:buAutoNum type="arabicParenR"/>
            </a:pPr>
            <a:r>
              <a:rPr lang="uk" sz="1800">
                <a:latin typeface="Times New Roman"/>
                <a:ea typeface="Times New Roman"/>
                <a:cs typeface="Times New Roman"/>
                <a:sym typeface="Times New Roman"/>
              </a:rPr>
              <a:t>презентація (</a:t>
            </a:r>
            <a:r>
              <a:rPr lang="uk" sz="18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10-М</a:t>
            </a:r>
            <a:r>
              <a:rPr lang="uk" sz="180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uk" sz="18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/>
              </a:rPr>
              <a:t>10-Ф</a:t>
            </a:r>
            <a:r>
              <a:rPr lang="uk" sz="1800"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endParaRPr sz="1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Times New Roman"/>
              <a:buAutoNum type="arabicParenR"/>
            </a:pPr>
            <a:r>
              <a:rPr lang="uk" sz="1800">
                <a:latin typeface="Times New Roman"/>
                <a:ea typeface="Times New Roman"/>
                <a:cs typeface="Times New Roman"/>
                <a:sym typeface="Times New Roman"/>
              </a:rPr>
              <a:t>“Перелік добрих справ”</a:t>
            </a:r>
            <a:endParaRPr sz="1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Times New Roman"/>
              <a:buAutoNum type="arabicParenR"/>
            </a:pPr>
            <a:r>
              <a:rPr lang="uk" sz="1800">
                <a:latin typeface="Times New Roman"/>
                <a:ea typeface="Times New Roman"/>
                <a:cs typeface="Times New Roman"/>
                <a:sym typeface="Times New Roman"/>
              </a:rPr>
              <a:t> Що таке конфлікти?</a:t>
            </a:r>
            <a:endParaRPr sz="1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Times New Roman"/>
              <a:buAutoNum type="arabicParenR"/>
            </a:pPr>
            <a:r>
              <a:rPr lang="uk" sz="1800">
                <a:latin typeface="Times New Roman"/>
                <a:ea typeface="Times New Roman"/>
                <a:cs typeface="Times New Roman"/>
                <a:sym typeface="Times New Roman"/>
              </a:rPr>
              <a:t>Назвіть основні види конфліктів за характером їх перебігу.</a:t>
            </a:r>
            <a:endParaRPr sz="1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5"/>
          <p:cNvPicPr preferRelativeResize="0"/>
          <p:nvPr/>
        </p:nvPicPr>
        <p:blipFill rotWithShape="1">
          <a:blip r:embed="rId3">
            <a:alphaModFix/>
          </a:blip>
          <a:srcRect l="20196" t="33590" r="18730" b="27053"/>
          <a:stretch/>
        </p:blipFill>
        <p:spPr>
          <a:xfrm>
            <a:off x="1086200" y="995400"/>
            <a:ext cx="6870648" cy="249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/>
          <p:nvPr/>
        </p:nvSpPr>
        <p:spPr>
          <a:xfrm>
            <a:off x="1057475" y="629400"/>
            <a:ext cx="5086200" cy="364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3600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" sz="2000" b="1" i="1">
                <a:latin typeface="Times New Roman"/>
                <a:ea typeface="Times New Roman"/>
                <a:cs typeface="Times New Roman"/>
                <a:sym typeface="Times New Roman"/>
              </a:rPr>
              <a:t>Конфлі́кт </a:t>
            </a:r>
            <a:r>
              <a:rPr lang="uk" sz="2000">
                <a:latin typeface="Times New Roman"/>
                <a:ea typeface="Times New Roman"/>
                <a:cs typeface="Times New Roman"/>
                <a:sym typeface="Times New Roman"/>
              </a:rPr>
              <a:t>— зіткнення протилежних інтересів і поглядів, напруження і крайнє загострення суперечностей, що приводить до активних дій, ускладнень, боротьби, що супроводжуються складними колізіями; ситуація, в якій кожна зі сторін намагається зайняти позицію несумісну з інтересами іншої сторони.  </a:t>
            </a:r>
            <a:endParaRPr sz="2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" sz="20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Вікіпедія</a:t>
            </a:r>
            <a:endParaRPr sz="20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0" name="Google Shape;7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33400" y="294038"/>
            <a:ext cx="2324100" cy="1971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/>
          <p:nvPr/>
        </p:nvSpPr>
        <p:spPr>
          <a:xfrm>
            <a:off x="2090975" y="1806425"/>
            <a:ext cx="5387400" cy="10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400">
                <a:solidFill>
                  <a:srgbClr val="073763"/>
                </a:solidFill>
                <a:latin typeface="Lobster"/>
                <a:ea typeface="Lobster"/>
                <a:cs typeface="Lobster"/>
                <a:sym typeface="Lobster"/>
              </a:rPr>
              <a:t>Вправа “Розіжми кулак”</a:t>
            </a:r>
            <a:endParaRPr sz="2400">
              <a:solidFill>
                <a:srgbClr val="073763"/>
              </a:solidFill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8"/>
          <p:cNvSpPr txBox="1"/>
          <p:nvPr/>
        </p:nvSpPr>
        <p:spPr>
          <a:xfrm>
            <a:off x="846950" y="1002600"/>
            <a:ext cx="7789500" cy="37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uk" b="1" i="1"/>
              <a:t>Конкуренція</a:t>
            </a:r>
            <a:r>
              <a:rPr lang="uk"/>
              <a:t> виникає тоді, коли людина поставити власні цілі вище інтересів інших людей і взаємин з ними.</a:t>
            </a:r>
            <a:endParaRPr/>
          </a:p>
          <a:p>
            <a:pPr marL="45720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uk" b="1" i="1"/>
              <a:t>Компроміс</a:t>
            </a:r>
            <a:r>
              <a:rPr lang="uk"/>
              <a:t> – дозволяє частково задовольнити як свої домагання, так і бажання партнера (50 х 50).</a:t>
            </a:r>
            <a:endParaRPr/>
          </a:p>
          <a:p>
            <a:pPr marL="45720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uk" b="1" i="1"/>
              <a:t>Співпраця</a:t>
            </a:r>
            <a:r>
              <a:rPr lang="uk"/>
              <a:t> виникає, коли людина прагне до встановлення рівноправності власних інтересів і зацікавленості до реалізації інтересів партнера.</a:t>
            </a:r>
            <a:endParaRPr/>
          </a:p>
          <a:p>
            <a:pPr marL="45720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uk" b="1" i="1"/>
              <a:t>Уникання</a:t>
            </a:r>
            <a:r>
              <a:rPr lang="uk"/>
              <a:t>, або відхід, характерний для тих випадків, коли конфліктів відмовляються і від власних інтересів, і від підтримки позитивних відносин з партнером.</a:t>
            </a:r>
            <a:endParaRPr/>
          </a:p>
          <a:p>
            <a:pPr marL="45720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uk" b="1" i="1"/>
              <a:t>Пристосування</a:t>
            </a:r>
            <a:r>
              <a:rPr lang="uk"/>
              <a:t> — це стиль поводження в конфлікті, під час якого учасник конфлікту відмовляється від своїх інтересів заради інтересів іншої людини.</a:t>
            </a:r>
            <a:endParaRPr/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p18"/>
          <p:cNvSpPr txBox="1"/>
          <p:nvPr/>
        </p:nvSpPr>
        <p:spPr>
          <a:xfrm>
            <a:off x="588575" y="198775"/>
            <a:ext cx="77895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" sz="1900">
                <a:solidFill>
                  <a:srgbClr val="1C4587"/>
                </a:solidFill>
                <a:latin typeface="Lobster"/>
                <a:ea typeface="Lobster"/>
                <a:cs typeface="Lobster"/>
                <a:sym typeface="Lobster"/>
              </a:rPr>
              <a:t>Інформаційна хвилинка </a:t>
            </a:r>
            <a:endParaRPr sz="1900">
              <a:solidFill>
                <a:srgbClr val="1C4587"/>
              </a:solidFill>
              <a:latin typeface="Lobster"/>
              <a:ea typeface="Lobster"/>
              <a:cs typeface="Lobster"/>
              <a:sym typeface="Lobster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" sz="1200" b="1" i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           </a:t>
            </a:r>
            <a:r>
              <a:rPr lang="uk" sz="1500" b="1" i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uk" sz="1900" b="1" i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uk" sz="2200" b="1" i="1">
                <a:solidFill>
                  <a:srgbClr val="85200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“Стратегії вирішення конфліктів”</a:t>
            </a:r>
            <a:endParaRPr sz="2900">
              <a:solidFill>
                <a:srgbClr val="85200C"/>
              </a:solidFill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/>
          <p:nvPr/>
        </p:nvSpPr>
        <p:spPr>
          <a:xfrm>
            <a:off x="1890025" y="1414075"/>
            <a:ext cx="5445000" cy="84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400">
                <a:solidFill>
                  <a:srgbClr val="073763"/>
                </a:solidFill>
                <a:latin typeface="Lobster"/>
                <a:ea typeface="Lobster"/>
                <a:cs typeface="Lobster"/>
                <a:sym typeface="Lobster"/>
              </a:rPr>
              <a:t>Вправа “Навчись сваритись”</a:t>
            </a:r>
            <a:endParaRPr sz="2400">
              <a:solidFill>
                <a:srgbClr val="073763"/>
              </a:solidFill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0"/>
          <p:cNvSpPr txBox="1"/>
          <p:nvPr/>
        </p:nvSpPr>
        <p:spPr>
          <a:xfrm>
            <a:off x="459400" y="292100"/>
            <a:ext cx="8133900" cy="44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" sz="1200" b="1" i="1">
                <a:latin typeface="Times New Roman"/>
                <a:ea typeface="Times New Roman"/>
                <a:cs typeface="Times New Roman"/>
                <a:sym typeface="Times New Roman"/>
              </a:rPr>
              <a:t>Конкуренція:</a:t>
            </a:r>
            <a:r>
              <a:rPr lang="uk" sz="1200">
                <a:latin typeface="Times New Roman"/>
                <a:ea typeface="Times New Roman"/>
                <a:cs typeface="Times New Roman"/>
                <a:sym typeface="Times New Roman"/>
              </a:rPr>
              <a:t> людина максимально орієнтована на перемогу в конфлікті і мінімально зважає на потреби інших. Сторона конфлікту, що застосовує стиль суперництва, намагається нав’язати іншим свій варіант вирішення спірних питань. Застосовується тактика тиску й погроз, робляться спроби поставити під сумнів компетентність опонентів, вишукується слабке місце в їхній аргументації.</a:t>
            </a:r>
            <a:endParaRPr sz="1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" sz="1200" b="1" i="1">
                <a:latin typeface="Times New Roman"/>
                <a:ea typeface="Times New Roman"/>
                <a:cs typeface="Times New Roman"/>
                <a:sym typeface="Times New Roman"/>
              </a:rPr>
              <a:t>Співробітництво/Співпраця:</a:t>
            </a:r>
            <a:r>
              <a:rPr lang="uk" sz="1200">
                <a:latin typeface="Times New Roman"/>
                <a:ea typeface="Times New Roman"/>
                <a:cs typeface="Times New Roman"/>
                <a:sym typeface="Times New Roman"/>
              </a:rPr>
              <a:t> орієнтація на якнайповніше задоволення інтересів усіх учасників конфліктної ситуації. Суперечності відверто обговорюються, спільно з іншою стороною наполегливо шукається розв’язання спірної проблеми. Виявляються приховані інтереси, вишукуються резерви та ресурси для їх задоволення.</a:t>
            </a:r>
            <a:endParaRPr sz="1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" sz="1200" b="1" i="1">
                <a:latin typeface="Times New Roman"/>
                <a:ea typeface="Times New Roman"/>
                <a:cs typeface="Times New Roman"/>
                <a:sym typeface="Times New Roman"/>
              </a:rPr>
              <a:t>Ухилення:</a:t>
            </a:r>
            <a:r>
              <a:rPr lang="uk" sz="1200">
                <a:latin typeface="Times New Roman"/>
                <a:ea typeface="Times New Roman"/>
                <a:cs typeface="Times New Roman"/>
                <a:sym typeface="Times New Roman"/>
              </a:rPr>
              <a:t> пасивна поведінка в конфліктній ситуації, що полягає в ігноруванні проблеми або відкладенні свого втручання до «кращих часів». Це прагнення уникати гострих ситуацій і не обговорювати питання, які є предметом суперечок. </a:t>
            </a:r>
            <a:endParaRPr sz="1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" sz="1200" b="1" i="1">
                <a:latin typeface="Times New Roman"/>
                <a:ea typeface="Times New Roman"/>
                <a:cs typeface="Times New Roman"/>
                <a:sym typeface="Times New Roman"/>
              </a:rPr>
              <a:t>Пристосування:</a:t>
            </a:r>
            <a:r>
              <a:rPr lang="uk" sz="1200">
                <a:latin typeface="Times New Roman"/>
                <a:ea typeface="Times New Roman"/>
                <a:cs typeface="Times New Roman"/>
                <a:sym typeface="Times New Roman"/>
              </a:rPr>
              <a:t> жертвування інтересами справи заради підтримання й поліпшення стосунків з опонентом. Людина, яка пристосовується, намагається виглядати в очах оточення приємною, доброю, співчутливою, готовою допомогти. Зазвичай вона робить усе, щоб усунути саму можливість критики, запобігти загостренню конфліктів.</a:t>
            </a:r>
            <a:endParaRPr sz="1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" sz="1200" b="1" i="1">
                <a:latin typeface="Times New Roman"/>
                <a:ea typeface="Times New Roman"/>
                <a:cs typeface="Times New Roman"/>
                <a:sym typeface="Times New Roman"/>
              </a:rPr>
              <a:t>Компроміс:</a:t>
            </a:r>
            <a:r>
              <a:rPr lang="uk" sz="1200">
                <a:latin typeface="Times New Roman"/>
                <a:ea typeface="Times New Roman"/>
                <a:cs typeface="Times New Roman"/>
                <a:sym typeface="Times New Roman"/>
              </a:rPr>
              <a:t> пошуки балансу взаємних поступок і надбань. Прагнучи порозумітися,сторони погоджуються на часткове задоволення своїх потреб, щоб зберегти стосунки й отримати хоча б щось. При цьому наявне підкреслення спільності інтересів. </a:t>
            </a:r>
            <a:endParaRPr sz="1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1"/>
          <p:cNvSpPr txBox="1"/>
          <p:nvPr/>
        </p:nvSpPr>
        <p:spPr>
          <a:xfrm>
            <a:off x="1301500" y="624625"/>
            <a:ext cx="6191400" cy="8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400" u="sng" dirty="0">
                <a:solidFill>
                  <a:schemeClr val="hlink"/>
                </a:solidFill>
                <a:latin typeface="Lobster"/>
                <a:ea typeface="Lobster"/>
                <a:cs typeface="Lobster"/>
                <a:sym typeface="Lobster"/>
                <a:hlinkClick r:id="rId3"/>
              </a:rPr>
              <a:t>Вправа “Знайди пару”</a:t>
            </a:r>
            <a:endParaRPr sz="2400" dirty="0">
              <a:solidFill>
                <a:srgbClr val="1C4587"/>
              </a:solidFill>
              <a:latin typeface="Lobster"/>
              <a:ea typeface="Lobster"/>
              <a:cs typeface="Lobster"/>
              <a:sym typeface="Lobster"/>
            </a:endParaRPr>
          </a:p>
        </p:txBody>
      </p:sp>
      <p:pic>
        <p:nvPicPr>
          <p:cNvPr id="1026" name="Picture 2" descr="https://learningapps.org/qrcode.php?id=pu2qh3upc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467" y="1243856"/>
            <a:ext cx="2804727" cy="280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449</Words>
  <Application>Microsoft Office PowerPoint</Application>
  <PresentationFormat>Экран (16:9)</PresentationFormat>
  <Paragraphs>39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Times New Roman</vt:lpstr>
      <vt:lpstr>Lobster</vt:lpstr>
      <vt:lpstr>Simple Light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Energoinvest</cp:lastModifiedBy>
  <cp:revision>1</cp:revision>
  <dcterms:modified xsi:type="dcterms:W3CDTF">2021-01-09T10:24:44Z</dcterms:modified>
</cp:coreProperties>
</file>