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5" r:id="rId1"/>
  </p:sldMasterIdLst>
  <p:sldIdLst>
    <p:sldId id="278" r:id="rId2"/>
    <p:sldId id="265" r:id="rId3"/>
    <p:sldId id="266" r:id="rId4"/>
    <p:sldId id="269" r:id="rId5"/>
    <p:sldId id="270" r:id="rId6"/>
    <p:sldId id="268" r:id="rId7"/>
    <p:sldId id="280" r:id="rId8"/>
    <p:sldId id="279" r:id="rId9"/>
  </p:sldIdLst>
  <p:sldSz cx="9144000" cy="6858000" type="screen4x3"/>
  <p:notesSz cx="6858000" cy="9144000"/>
  <p:defaultTextStyle>
    <a:defPPr>
      <a:defRPr lang="en-US"/>
    </a:defPPr>
    <a:lvl1pPr algn="ctr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ctr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ctr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ctr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ctr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FF3300"/>
    <a:srgbClr val="33CC33"/>
    <a:srgbClr val="FFCC66"/>
    <a:srgbClr val="00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136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SD-PanelTitle-GrommetsCombine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" name="Straight Connector 14"/>
          <p:cNvCxnSpPr/>
          <p:nvPr/>
        </p:nvCxnSpPr>
        <p:spPr>
          <a:xfrm>
            <a:off x="2019300" y="3471863"/>
            <a:ext cx="511333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21934" y="1811863"/>
            <a:ext cx="5308866" cy="1515533"/>
          </a:xfrm>
        </p:spPr>
        <p:txBody>
          <a:bodyPr anchor="b">
            <a:noAutofit/>
          </a:bodyPr>
          <a:lstStyle>
            <a:lvl1pPr algn="ctr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1934" y="3598327"/>
            <a:ext cx="5308866" cy="1377651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>
          <a:xfrm>
            <a:off x="6065838" y="5054600"/>
            <a:ext cx="673100" cy="279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22463" y="5054600"/>
            <a:ext cx="4064000" cy="279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16725" y="5054600"/>
            <a:ext cx="414338" cy="279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03039A-1B56-47F3-8425-0FBAB750B12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 spd="slow">
    <p:blinds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6"/>
          <p:cNvCxnSpPr/>
          <p:nvPr/>
        </p:nvCxnSpPr>
        <p:spPr>
          <a:xfrm>
            <a:off x="1277938" y="2354263"/>
            <a:ext cx="6596062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C99553-A39C-411C-A02E-7CEC8F6C27E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 spd="slow">
    <p:blinds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0"/>
          <p:cNvCxnSpPr/>
          <p:nvPr/>
        </p:nvCxnSpPr>
        <p:spPr>
          <a:xfrm>
            <a:off x="1277938" y="3598863"/>
            <a:ext cx="6596062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8465" y="1641413"/>
            <a:ext cx="6595534" cy="1822514"/>
          </a:xfrm>
        </p:spPr>
        <p:txBody>
          <a:bodyPr anchor="b">
            <a:normAutofit/>
          </a:bodyPr>
          <a:lstStyle>
            <a:lvl1pPr algn="ctr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78465" y="3734859"/>
            <a:ext cx="6595534" cy="1090015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7144F1-FCCE-4B48-9EBC-9E0FE9860DB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 spd="slow">
    <p:blinds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7"/>
          <p:cNvCxnSpPr/>
          <p:nvPr/>
        </p:nvCxnSpPr>
        <p:spPr>
          <a:xfrm>
            <a:off x="1277938" y="2355850"/>
            <a:ext cx="6596062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79576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5152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A6897D-8E05-4A54-BAED-8041CEBD3A6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 spd="slow">
    <p:blinds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40"/>
          <p:cNvCxnSpPr/>
          <p:nvPr/>
        </p:nvCxnSpPr>
        <p:spPr>
          <a:xfrm>
            <a:off x="1277938" y="2354263"/>
            <a:ext cx="6596062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76868" y="3243262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1832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1832" y="3243262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860B46-BBCA-4BF5-814A-56EDF6F33D9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 spd="slow">
    <p:blinds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13"/>
          <p:cNvCxnSpPr/>
          <p:nvPr/>
        </p:nvCxnSpPr>
        <p:spPr>
          <a:xfrm>
            <a:off x="1277938" y="2354263"/>
            <a:ext cx="6596062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15337"/>
            <a:ext cx="6798735" cy="130386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9DA1DF-EBD3-43F6-8110-954C6413699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 spd="slow">
    <p:blinds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B50E9F-C8FD-4C6D-96E7-313E3412D3F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 spd="slow">
    <p:blinds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15"/>
          <p:cNvCxnSpPr/>
          <p:nvPr/>
        </p:nvCxnSpPr>
        <p:spPr>
          <a:xfrm>
            <a:off x="1277938" y="2913063"/>
            <a:ext cx="23336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388534"/>
            <a:ext cx="2536798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0062" y="982132"/>
            <a:ext cx="3855539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031065"/>
            <a:ext cx="2536798" cy="2438404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5FD03F-E2CC-42B1-AE67-6523FC8A7C9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 spd="slow">
    <p:blinds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883832"/>
            <a:ext cx="3632202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069" y="1032933"/>
            <a:ext cx="2929463" cy="4792136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255432"/>
            <a:ext cx="363220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A18FE2-0CBD-49DC-AC16-7F239E5DD3F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 spd="slow">
    <p:blinds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4815415"/>
            <a:ext cx="6798734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26260" y="1032933"/>
            <a:ext cx="7091482" cy="33612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6" y="5382153"/>
            <a:ext cx="6798734" cy="49371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186A29-CCCC-4AB2-B4E1-E9702E59569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4"/>
          <p:cNvCxnSpPr/>
          <p:nvPr/>
        </p:nvCxnSpPr>
        <p:spPr>
          <a:xfrm>
            <a:off x="1277938" y="4140200"/>
            <a:ext cx="660717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06873"/>
            <a:ext cx="6798734" cy="3097860"/>
          </a:xfrm>
        </p:spPr>
        <p:txBody>
          <a:bodyPr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275666"/>
            <a:ext cx="6798736" cy="1600202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C6CA33-6D1D-4059-9291-2AFAF7BDBCE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3"/>
          <p:cNvSpPr txBox="1"/>
          <p:nvPr/>
        </p:nvSpPr>
        <p:spPr>
          <a:xfrm>
            <a:off x="849313" y="904875"/>
            <a:ext cx="457200" cy="585788"/>
          </a:xfrm>
          <a:prstGeom prst="rect">
            <a:avLst/>
          </a:prstGeom>
        </p:spPr>
        <p:txBody>
          <a:bodyPr anchor="ctr"/>
          <a:lstStyle/>
          <a:p>
            <a:pPr algn="l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200" dirty="0">
                <a:latin typeface="+mn-lt"/>
                <a:cs typeface="+mn-cs"/>
              </a:rPr>
              <a:t>“</a:t>
            </a:r>
          </a:p>
        </p:txBody>
      </p:sp>
      <p:sp>
        <p:nvSpPr>
          <p:cNvPr id="6" name="TextBox 14"/>
          <p:cNvSpPr txBox="1"/>
          <p:nvPr/>
        </p:nvSpPr>
        <p:spPr>
          <a:xfrm>
            <a:off x="7634288" y="2827338"/>
            <a:ext cx="457200" cy="585787"/>
          </a:xfrm>
          <a:prstGeom prst="rect">
            <a:avLst/>
          </a:prstGeom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200" dirty="0">
                <a:latin typeface="+mn-lt"/>
                <a:cs typeface="+mn-cs"/>
              </a:rPr>
              <a:t>”</a:t>
            </a:r>
          </a:p>
        </p:txBody>
      </p:sp>
      <p:cxnSp>
        <p:nvCxnSpPr>
          <p:cNvPr id="7" name="Straight Connector 18"/>
          <p:cNvCxnSpPr/>
          <p:nvPr/>
        </p:nvCxnSpPr>
        <p:spPr>
          <a:xfrm>
            <a:off x="1277938" y="4140200"/>
            <a:ext cx="6596062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4333" y="982132"/>
            <a:ext cx="6400250" cy="2370668"/>
          </a:xfrm>
        </p:spPr>
        <p:txBody>
          <a:bodyPr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00200" y="3352799"/>
            <a:ext cx="5892798" cy="651933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3" y="4343400"/>
            <a:ext cx="6798738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847155-5AE1-4CD8-88CA-A21E2E8A8DF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9" y="3308581"/>
            <a:ext cx="679872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4777381"/>
            <a:ext cx="6798730" cy="860400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A4A0D2-AF00-4188-B097-7A4F190497D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1"/>
          <p:cNvSpPr txBox="1"/>
          <p:nvPr/>
        </p:nvSpPr>
        <p:spPr>
          <a:xfrm>
            <a:off x="877888" y="896938"/>
            <a:ext cx="457200" cy="584200"/>
          </a:xfrm>
          <a:prstGeom prst="rect">
            <a:avLst/>
          </a:prstGeom>
        </p:spPr>
        <p:txBody>
          <a:bodyPr anchor="ctr"/>
          <a:lstStyle/>
          <a:p>
            <a:pPr algn="l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atin typeface="+mn-lt"/>
                <a:cs typeface="+mn-cs"/>
              </a:rPr>
              <a:t>“</a:t>
            </a:r>
          </a:p>
        </p:txBody>
      </p:sp>
      <p:sp>
        <p:nvSpPr>
          <p:cNvPr id="6" name="TextBox 12"/>
          <p:cNvSpPr txBox="1"/>
          <p:nvPr/>
        </p:nvSpPr>
        <p:spPr>
          <a:xfrm>
            <a:off x="7650163" y="2608263"/>
            <a:ext cx="457200" cy="584200"/>
          </a:xfrm>
          <a:prstGeom prst="rect">
            <a:avLst/>
          </a:prstGeom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atin typeface="+mn-lt"/>
                <a:cs typeface="+mn-cs"/>
              </a:rPr>
              <a:t>”</a:t>
            </a:r>
          </a:p>
        </p:txBody>
      </p:sp>
      <p:cxnSp>
        <p:nvCxnSpPr>
          <p:cNvPr id="7" name="Straight Connector 25"/>
          <p:cNvCxnSpPr/>
          <p:nvPr/>
        </p:nvCxnSpPr>
        <p:spPr>
          <a:xfrm>
            <a:off x="1277938" y="3429000"/>
            <a:ext cx="6596062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9416" y="982132"/>
            <a:ext cx="6325168" cy="2243668"/>
          </a:xfrm>
        </p:spPr>
        <p:txBody>
          <a:bodyPr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639312"/>
            <a:ext cx="6798730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529667"/>
            <a:ext cx="6798736" cy="1346200"/>
          </a:xfrm>
        </p:spPr>
        <p:txBody>
          <a:bodyPr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24CBE5-8F37-4F26-8602-E0F8BC87F31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14"/>
          <p:cNvCxnSpPr/>
          <p:nvPr/>
        </p:nvCxnSpPr>
        <p:spPr>
          <a:xfrm>
            <a:off x="1277938" y="3429000"/>
            <a:ext cx="660717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82131"/>
            <a:ext cx="6798734" cy="2294467"/>
          </a:xfrm>
        </p:spPr>
        <p:txBody>
          <a:bodyPr rtlCol="0">
            <a:normAutofit/>
          </a:bodyPr>
          <a:lstStyle>
            <a:lvl1pPr>
              <a:defRPr lang="en-US" sz="3200" b="0" dirty="0"/>
            </a:lvl1pPr>
          </a:lstStyle>
          <a:p>
            <a:pPr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566160"/>
            <a:ext cx="6798730" cy="905256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6" y="4470400"/>
            <a:ext cx="6798734" cy="1405467"/>
          </a:xfrm>
        </p:spPr>
        <p:txBody>
          <a:bodyPr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96B7D2-D6C1-4D8F-BA82-E735B3ABD74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3"/>
          <p:cNvCxnSpPr/>
          <p:nvPr/>
        </p:nvCxnSpPr>
        <p:spPr>
          <a:xfrm>
            <a:off x="1277938" y="2354263"/>
            <a:ext cx="660717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5" y="2490135"/>
            <a:ext cx="6798736" cy="338573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350752-066E-4665-BED4-8FCBEFE788D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 spd="slow">
    <p:blinds dir="vert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3"/>
          <p:cNvCxnSpPr/>
          <p:nvPr/>
        </p:nvCxnSpPr>
        <p:spPr>
          <a:xfrm>
            <a:off x="6245225" y="906463"/>
            <a:ext cx="0" cy="4968875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356667" y="906873"/>
            <a:ext cx="1618930" cy="496899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7" y="906873"/>
            <a:ext cx="4915509" cy="496899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96EB70-8930-45E0-A578-27BA7894484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 spd="slow">
    <p:blinds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6" descr="SD-PanelContent-GrommetsCombined.png"/>
          <p:cNvPicPr>
            <a:picLocks noChangeAspect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1176338" y="915988"/>
            <a:ext cx="6799262" cy="1303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176338" y="2490788"/>
            <a:ext cx="6799262" cy="344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56350" y="5961063"/>
            <a:ext cx="114935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 i="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76338" y="5961063"/>
            <a:ext cx="51054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 b="0" i="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80313" y="5961063"/>
            <a:ext cx="39528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 i="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fld id="{70E3ADDC-6777-4EB7-B451-5685F634D5A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3" r:id="rId1"/>
    <p:sldLayoutId id="2147483784" r:id="rId2"/>
    <p:sldLayoutId id="2147483785" r:id="rId3"/>
    <p:sldLayoutId id="2147483786" r:id="rId4"/>
    <p:sldLayoutId id="2147483787" r:id="rId5"/>
    <p:sldLayoutId id="2147483788" r:id="rId6"/>
    <p:sldLayoutId id="2147483782" r:id="rId7"/>
    <p:sldLayoutId id="2147483789" r:id="rId8"/>
    <p:sldLayoutId id="2147483781" r:id="rId9"/>
    <p:sldLayoutId id="2147483780" r:id="rId10"/>
    <p:sldLayoutId id="2147483790" r:id="rId11"/>
    <p:sldLayoutId id="2147483791" r:id="rId12"/>
    <p:sldLayoutId id="2147483779" r:id="rId13"/>
    <p:sldLayoutId id="2147483792" r:id="rId14"/>
    <p:sldLayoutId id="2147483793" r:id="rId15"/>
    <p:sldLayoutId id="2147483794" r:id="rId16"/>
    <p:sldLayoutId id="2147483795" r:id="rId17"/>
  </p:sldLayoutIdLst>
  <p:transition spd="slow">
    <p:blinds dir="vert"/>
  </p:transition>
  <p:timing>
    <p:tnLst>
      <p:par>
        <p:cTn id="1" dur="indefinite" restart="never" nodeType="tmRoot"/>
      </p:par>
    </p:tnLst>
  </p:timing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000" kern="1200">
          <a:ln w="3175" cmpd="sng">
            <a:noFill/>
          </a:ln>
          <a:solidFill>
            <a:srgbClr val="262626"/>
          </a:solidFill>
          <a:latin typeface="+mj-lt"/>
          <a:ea typeface="+mj-ea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000">
          <a:solidFill>
            <a:srgbClr val="262626"/>
          </a:solidFill>
          <a:latin typeface="Garamond" pitchFamily="18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000">
          <a:solidFill>
            <a:srgbClr val="262626"/>
          </a:solidFill>
          <a:latin typeface="Garamond" pitchFamily="18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000">
          <a:solidFill>
            <a:srgbClr val="262626"/>
          </a:solidFill>
          <a:latin typeface="Garamond" pitchFamily="18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000">
          <a:solidFill>
            <a:srgbClr val="262626"/>
          </a:solidFill>
          <a:latin typeface="Garamond" pitchFamily="18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0" fontAlgn="base" hangingPunct="0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charset="0"/>
        <a:buChar char="•"/>
        <a:defRPr sz="2400" kern="1200">
          <a:solidFill>
            <a:srgbClr val="262626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charset="0"/>
        <a:buChar char="•"/>
        <a:defRPr sz="2000" kern="1200">
          <a:solidFill>
            <a:srgbClr val="262626"/>
          </a:solidFill>
          <a:latin typeface="+mn-lt"/>
          <a:ea typeface="+mn-ea"/>
          <a:cs typeface="+mn-cs"/>
        </a:defRPr>
      </a:lvl2pPr>
      <a:lvl3pPr marL="1200150" indent="-285750" algn="l" defTabSz="457200" rtl="0" eaLnBrk="0" fontAlgn="base" hangingPunct="0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charset="0"/>
        <a:buChar char="•"/>
        <a:defRPr kern="1200">
          <a:solidFill>
            <a:srgbClr val="262626"/>
          </a:solidFill>
          <a:latin typeface="+mn-lt"/>
          <a:ea typeface="+mn-ea"/>
          <a:cs typeface="+mn-cs"/>
        </a:defRPr>
      </a:lvl3pPr>
      <a:lvl4pPr marL="1543050" indent="-171450" algn="l" defTabSz="457200" rtl="0" eaLnBrk="0" fontAlgn="base" hangingPunct="0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4pPr>
      <a:lvl5pPr marL="2000250" indent="-171450" algn="l" defTabSz="457200" rtl="0" eaLnBrk="0" fontAlgn="base" hangingPunct="0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charset="0"/>
        <a:buChar char="•"/>
        <a:defRPr sz="1400" kern="1200">
          <a:solidFill>
            <a:srgbClr val="262626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png"/><Relationship Id="rId7" Type="http://schemas.openxmlformats.org/officeDocument/2006/relationships/image" Target="../media/image11.jpeg"/><Relationship Id="rId2" Type="http://schemas.openxmlformats.org/officeDocument/2006/relationships/hyperlink" Target="http://vidaemcronicas.files.wordpress.com/2010/09/skin.gif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Объект 2"/>
          <p:cNvSpPr txBox="1">
            <a:spLocks/>
          </p:cNvSpPr>
          <p:nvPr/>
        </p:nvSpPr>
        <p:spPr>
          <a:xfrm>
            <a:off x="5921375" y="1557338"/>
            <a:ext cx="2098675" cy="579437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buFont typeface="Wingdings 3" charset="2"/>
              <a:buNone/>
              <a:defRPr/>
            </a:pPr>
            <a:endParaRPr lang="ru-RU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>
              <a:defRPr/>
            </a:pPr>
            <a:endParaRPr lang="uk-UA" altLang="ru-RU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>
              <a:defRPr/>
            </a:pPr>
            <a:endParaRPr lang="ru-RU" dirty="0" smtClean="0"/>
          </a:p>
          <a:p>
            <a:pPr fontAlgn="auto">
              <a:defRPr/>
            </a:pPr>
            <a:endParaRPr lang="ru-RU" dirty="0"/>
          </a:p>
        </p:txBody>
      </p:sp>
      <p:sp>
        <p:nvSpPr>
          <p:cNvPr id="19458" name="Заголовок 4"/>
          <p:cNvSpPr>
            <a:spLocks noGrp="1"/>
          </p:cNvSpPr>
          <p:nvPr>
            <p:ph type="title"/>
          </p:nvPr>
        </p:nvSpPr>
        <p:spPr>
          <a:xfrm>
            <a:off x="1176338" y="915988"/>
            <a:ext cx="6799262" cy="1073150"/>
          </a:xfrm>
        </p:spPr>
        <p:txBody>
          <a:bodyPr/>
          <a:lstStyle/>
          <a:p>
            <a:pPr eaLnBrk="1" hangingPunct="1"/>
            <a:r>
              <a:rPr lang="uk-UA" altLang="ru-RU" sz="3200" b="1" smtClean="0">
                <a:ln>
                  <a:noFill/>
                </a:ln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МОЛОДІЖНІ  </a:t>
            </a:r>
            <a:r>
              <a:rPr lang="ru-RU" altLang="ru-RU" sz="3200" b="1" smtClean="0">
                <a:ln>
                  <a:noFill/>
                </a:ln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СУБКУЛЬТУРИ</a:t>
            </a:r>
            <a:br>
              <a:rPr lang="ru-RU" altLang="ru-RU" sz="3200" b="1" smtClean="0">
                <a:ln>
                  <a:noFill/>
                </a:ln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altLang="ru-RU" sz="3200" b="1" smtClean="0">
                <a:ln>
                  <a:noFill/>
                </a:ln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СКІНХЕДИ</a:t>
            </a:r>
            <a:endParaRPr lang="ru-RU" sz="3200" smtClean="0">
              <a:ln>
                <a:noFill/>
              </a:ln>
            </a:endParaRPr>
          </a:p>
        </p:txBody>
      </p:sp>
      <p:pic>
        <p:nvPicPr>
          <p:cNvPr id="19459" name="Рисунок 17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03350" y="1773238"/>
            <a:ext cx="2141538" cy="3097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Рисунок 18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87900" y="2133600"/>
            <a:ext cx="2043113" cy="2951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Рисунок 16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2138" y="3141663"/>
            <a:ext cx="2041525" cy="2951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2" name="Text Box 7"/>
          <p:cNvSpPr txBox="1">
            <a:spLocks noChangeArrowheads="1"/>
          </p:cNvSpPr>
          <p:nvPr/>
        </p:nvSpPr>
        <p:spPr bwMode="auto">
          <a:xfrm>
            <a:off x="5580063" y="4724400"/>
            <a:ext cx="3095625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4400"/>
            <a:r>
              <a:rPr lang="uk-UA"/>
              <a:t>  Підготували:</a:t>
            </a:r>
          </a:p>
          <a:p>
            <a:pPr defTabSz="914400"/>
            <a:r>
              <a:rPr lang="uk-UA"/>
              <a:t>здобувачі освіти гр1К</a:t>
            </a:r>
          </a:p>
          <a:p>
            <a:pPr defTabSz="914400"/>
            <a:r>
              <a:rPr lang="uk-UA"/>
              <a:t>ДНЗ “Костянтинівське вище професійне училище</a:t>
            </a:r>
          </a:p>
          <a:p>
            <a:pPr defTabSz="914400"/>
            <a:r>
              <a:rPr lang="uk-UA"/>
              <a:t>Літвінов Олег</a:t>
            </a:r>
          </a:p>
          <a:p>
            <a:pPr defTabSz="914400"/>
            <a:r>
              <a:rPr lang="uk-UA"/>
              <a:t>Барабаш Софія</a:t>
            </a:r>
            <a:endParaRPr lang="ru-RU"/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8313" y="1052513"/>
            <a:ext cx="8188325" cy="50069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Rectangle 3"/>
          <p:cNvSpPr txBox="1">
            <a:spLocks noChangeArrowheads="1"/>
          </p:cNvSpPr>
          <p:nvPr/>
        </p:nvSpPr>
        <p:spPr>
          <a:xfrm>
            <a:off x="107950" y="5084763"/>
            <a:ext cx="6221413" cy="143986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buFont typeface="Wingdings 3" charset="2"/>
              <a:buNone/>
              <a:defRPr/>
            </a:pPr>
            <a:r>
              <a:rPr lang="uk-UA" altLang="ru-RU" sz="2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Скінхеди </a:t>
            </a:r>
            <a:r>
              <a:rPr lang="uk-UA" altLang="ru-RU" sz="2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(від </a:t>
            </a:r>
            <a:r>
              <a:rPr lang="uk-UA" altLang="ru-RU" sz="2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англ</a:t>
            </a:r>
            <a:r>
              <a:rPr lang="uk-UA" altLang="ru-RU" sz="2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altLang="ru-RU" sz="2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skin head</a:t>
            </a:r>
            <a:r>
              <a:rPr lang="en-US" altLang="ru-RU" sz="2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altLang="ru-RU" sz="2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голена </a:t>
            </a:r>
            <a:r>
              <a:rPr lang="uk-UA" altLang="ru-RU" sz="2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голова) - сучасна </a:t>
            </a:r>
            <a:r>
              <a:rPr lang="uk-UA" altLang="ru-RU" sz="2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субкультура. Рух скінхедів зародився в Англії. Ці хлопці голили голови і носили тяжкі боти.</a:t>
            </a:r>
            <a:endParaRPr lang="ru-RU" altLang="ru-RU" sz="2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483" name="Прямоугольник 1"/>
          <p:cNvSpPr>
            <a:spLocks noChangeArrowheads="1"/>
          </p:cNvSpPr>
          <p:nvPr/>
        </p:nvSpPr>
        <p:spPr bwMode="auto">
          <a:xfrm>
            <a:off x="1258888" y="504825"/>
            <a:ext cx="6815137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altLang="ru-RU" sz="3000" b="1">
                <a:latin typeface="Times New Roman" pitchFamily="18" charset="0"/>
                <a:cs typeface="Times New Roman" pitchFamily="18" charset="0"/>
              </a:rPr>
              <a:t>Головна ідея скінхедів “Влада білим!”</a:t>
            </a:r>
            <a:endParaRPr lang="ru-RU" altLang="ru-RU" sz="3000" b="1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6" descr="Картинка 125 из 29458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0363" y="4937125"/>
            <a:ext cx="1741487" cy="1800225"/>
          </a:xfrm>
          <a:prstGeom prst="rect">
            <a:avLst/>
          </a:prstGeom>
          <a:noFill/>
          <a:ln w="9525">
            <a:solidFill>
              <a:srgbClr val="0066FF"/>
            </a:solidFill>
            <a:miter lim="800000"/>
            <a:headEnd/>
            <a:tailEnd/>
          </a:ln>
        </p:spPr>
      </p:pic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602944" y="698135"/>
            <a:ext cx="6435502" cy="851691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 fontAlgn="auto">
              <a:spcAft>
                <a:spcPts val="0"/>
              </a:spcAft>
              <a:defRPr/>
            </a:pPr>
            <a:r>
              <a:rPr lang="uk-UA" altLang="ru-RU" sz="2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 Black" panose="020B0A04020102020204" pitchFamily="34" charset="0"/>
              </a:rPr>
              <a:t>Типовий </a:t>
            </a:r>
            <a:r>
              <a:rPr lang="uk-UA" altLang="ru-RU" sz="22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 Black" panose="020B0A04020102020204" pitchFamily="34" charset="0"/>
              </a:rPr>
              <a:t>ск</a:t>
            </a:r>
            <a:r>
              <a:rPr lang="en-US" altLang="ru-RU" sz="22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 Black" panose="020B0A04020102020204" pitchFamily="34" charset="0"/>
              </a:rPr>
              <a:t>i</a:t>
            </a:r>
            <a:r>
              <a:rPr lang="ru-RU" altLang="ru-RU" sz="2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 Black" panose="020B0A04020102020204" pitchFamily="34" charset="0"/>
              </a:rPr>
              <a:t>н </a:t>
            </a:r>
            <a:r>
              <a:rPr lang="ru-RU" altLang="ru-RU" sz="22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 Black" panose="020B0A04020102020204" pitchFamily="34" charset="0"/>
              </a:rPr>
              <a:t>керу</a:t>
            </a:r>
            <a:r>
              <a:rPr lang="uk-UA" altLang="ru-RU" sz="22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 Black" panose="020B0A04020102020204" pitchFamily="34" charset="0"/>
              </a:rPr>
              <a:t>ється</a:t>
            </a:r>
            <a:r>
              <a:rPr lang="uk-UA" altLang="ru-RU" sz="2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 Black" panose="020B0A04020102020204" pitchFamily="34" charset="0"/>
              </a:rPr>
              <a:t> в житті такими цілями:</a:t>
            </a:r>
            <a:r>
              <a:rPr lang="en-US" altLang="ru-RU" sz="2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 Black" panose="020B0A04020102020204" pitchFamily="34" charset="0"/>
              </a:rPr>
              <a:t> </a:t>
            </a:r>
            <a:endParaRPr lang="ru-RU" altLang="ru-RU" sz="2200" b="1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21507" name="Рисунок 2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02475" y="115888"/>
            <a:ext cx="1798638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539750" y="1544638"/>
            <a:ext cx="6562725" cy="3252787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/>
          <a:lstStyle/>
          <a:p>
            <a:pPr indent="-342900" algn="just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" pitchFamily="2" charset="2"/>
              <a:buChar char="Ø"/>
              <a:defRPr/>
            </a:pPr>
            <a:r>
              <a:rPr lang="uk-UA" altLang="ru-RU"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Вигнати з країни насильницьким методом усіх осіб неєвропейського походження</a:t>
            </a:r>
          </a:p>
          <a:p>
            <a:pPr indent="-342900" algn="just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" pitchFamily="2" charset="2"/>
              <a:buChar char="Ø"/>
              <a:defRPr/>
            </a:pPr>
            <a:r>
              <a:rPr lang="uk-UA" altLang="ru-RU"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Боротися з наркоманією</a:t>
            </a:r>
          </a:p>
          <a:p>
            <a:pPr indent="-342900" algn="just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" pitchFamily="2" charset="2"/>
              <a:buChar char="Ø"/>
              <a:defRPr/>
            </a:pPr>
            <a:r>
              <a:rPr lang="uk-UA" altLang="ru-RU"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Дотримуватися “чистоти раси”</a:t>
            </a:r>
          </a:p>
          <a:p>
            <a:pPr indent="-342900" algn="just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" pitchFamily="2" charset="2"/>
              <a:buChar char="Ø"/>
              <a:defRPr/>
            </a:pPr>
            <a:r>
              <a:rPr lang="uk-UA" altLang="ru-RU"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Розправлятися з представниками інших субкультурних утворень</a:t>
            </a:r>
          </a:p>
          <a:p>
            <a:pPr indent="-342900" algn="just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" pitchFamily="2" charset="2"/>
              <a:buChar char="Ø"/>
              <a:defRPr/>
            </a:pPr>
            <a:r>
              <a:rPr lang="uk-UA" altLang="ru-RU" sz="20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Сповідувати нацистську ідеологію</a:t>
            </a:r>
            <a:endParaRPr lang="ru-RU" altLang="ru-RU" sz="200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509" name="Picture 4" descr="Нацистский крест: что означает этот символ? Почему его использовали фашисты?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102475" y="2420938"/>
            <a:ext cx="1798638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0" name="Рисунок 10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102475" y="4937125"/>
            <a:ext cx="1798638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1" name="Рисунок 11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492625" y="4937125"/>
            <a:ext cx="233997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2" name="Рисунок 12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422525" y="4937125"/>
            <a:ext cx="180022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0" y="426765"/>
            <a:ext cx="6881823" cy="691233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 fontAlgn="auto">
              <a:spcAft>
                <a:spcPts val="0"/>
              </a:spcAft>
              <a:defRPr/>
            </a:pPr>
            <a:r>
              <a:rPr lang="uk-UA" altLang="ru-RU" b="1" i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 Black" panose="020B0A04020102020204" pitchFamily="34" charset="0"/>
              </a:rPr>
              <a:t>Скінхеди в Україні:</a:t>
            </a:r>
            <a:endParaRPr lang="ru-RU" altLang="ru-RU" b="1" i="1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7174" name="Picture 6" descr="В Москве скинхеды убили 36-летнего кыргызстанца — K-New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6180164" y="675474"/>
            <a:ext cx="2976265" cy="237338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/>
          </a:extLst>
        </p:spPr>
      </p:pic>
      <p:pic>
        <p:nvPicPr>
          <p:cNvPr id="7170" name="Picture 2" descr="Новости - Следственный комитет Российской Федераци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23527" y="3495460"/>
            <a:ext cx="3768353" cy="282626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/>
          </a:extLst>
        </p:spPr>
      </p:pic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30163" y="1095375"/>
            <a:ext cx="5619750" cy="149542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/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None/>
              <a:defRPr/>
            </a:pPr>
            <a:r>
              <a:rPr lang="uk-UA" altLang="ru-RU" sz="2200" b="1" i="1" u="sng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Скіни</a:t>
            </a:r>
            <a:r>
              <a:rPr lang="uk-UA" altLang="ru-RU" sz="2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altLang="ru-RU" sz="22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це зазвичай старшокласники,  безробітні, підлітки із малозабезпечених сімей. Більшість із них об</a:t>
            </a:r>
            <a:r>
              <a:rPr lang="en-US" altLang="ru-RU" sz="22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uk-UA" altLang="ru-RU" sz="22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єднані в маленькі банди.</a:t>
            </a:r>
            <a:endParaRPr lang="ru-RU" altLang="ru-RU" sz="2200" b="1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SzPct val="80000"/>
              <a:buFont typeface="Wingdings 3" pitchFamily="18" charset="2"/>
              <a:buNone/>
              <a:defRPr/>
            </a:pPr>
            <a:endParaRPr lang="ru-RU" altLang="ru-RU" sz="200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3502025" y="5300663"/>
            <a:ext cx="5400675" cy="115252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/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Bef>
                <a:spcPts val="600"/>
              </a:spcBef>
              <a:spcAft>
                <a:spcPts val="600"/>
              </a:spcAft>
              <a:buFont typeface="Wingdings 3" charset="2"/>
              <a:buNone/>
              <a:defRPr/>
            </a:pPr>
            <a:r>
              <a:rPr lang="uk-UA" altLang="ru-RU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Масово скінхеди активізуються під час футбольних матчів, коли провокують вболівальників на погроми тощо</a:t>
            </a:r>
            <a:endParaRPr lang="ru-RU" altLang="ru-RU" sz="22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2" name="Picture 4" descr="Россия переписывает историю, чтобы очернить Украину во время войны - Tim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3502455" y="2532620"/>
            <a:ext cx="4293859" cy="262209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/>
          </a:extLst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962081" y="192702"/>
            <a:ext cx="6881823" cy="691233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 fontAlgn="auto">
              <a:spcAft>
                <a:spcPts val="0"/>
              </a:spcAft>
              <a:defRPr/>
            </a:pPr>
            <a:r>
              <a:rPr lang="uk-UA" altLang="ru-RU" b="1" i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 Black" panose="020B0A04020102020204" pitchFamily="34" charset="0"/>
              </a:rPr>
              <a:t>Жорстокість скінхедів</a:t>
            </a:r>
            <a:endParaRPr lang="ru-RU" altLang="ru-RU" b="1" i="1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1030" name="Picture 6" descr="агрессия России: Агрессивный путинский &amp;quot;Русский мир&amp;quot; в действии: как  избивали проукраинских активистов в Севастополе. ФОТО « Фото | Мобильная  версия | Цензор.НЕТ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9900" y="960438"/>
            <a:ext cx="3495675" cy="27622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/>
          </a:extLst>
        </p:spPr>
      </p:pic>
      <p:pic>
        <p:nvPicPr>
          <p:cNvPr id="1028" name="Picture 4" descr="Дух 69-го. Библия скинхеда»: скины без политики. | Иван Гвоздь | Яндекс Дзен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03725" y="892175"/>
            <a:ext cx="1925638" cy="25892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/>
          </a:extLst>
        </p:spPr>
      </p:pic>
      <p:sp>
        <p:nvSpPr>
          <p:cNvPr id="13" name="Rectangle 3"/>
          <p:cNvSpPr txBox="1">
            <a:spLocks noChangeArrowheads="1"/>
          </p:cNvSpPr>
          <p:nvPr/>
        </p:nvSpPr>
        <p:spPr>
          <a:xfrm>
            <a:off x="4100513" y="10593388"/>
            <a:ext cx="2219325" cy="287337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32000">
                <a:schemeClr val="lt1">
                  <a:shade val="67500"/>
                  <a:satMod val="115000"/>
                </a:schemeClr>
              </a:gs>
              <a:gs pos="69000">
                <a:schemeClr val="lt1">
                  <a:shade val="100000"/>
                  <a:satMod val="115000"/>
                </a:schemeClr>
              </a:gs>
            </a:gsLst>
            <a:lin ang="16200000" scaled="1"/>
            <a:tileRect/>
          </a:gradFill>
          <a:ln w="19050" cap="rnd" cmpd="sng" algn="ctr">
            <a:solidFill>
              <a:schemeClr val="accent2"/>
            </a:solidFill>
            <a:prstDash val="solid"/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buFont typeface="Wingdings 3" charset="2"/>
              <a:buNone/>
              <a:defRPr/>
            </a:pPr>
            <a:r>
              <a:rPr lang="uk-UA" altLang="ru-RU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Скінхеди часто зчиняють жорстокі бійки, які часто закінчуються тяжкими тілесними ушкодженнями та смертями.</a:t>
            </a:r>
            <a:endParaRPr lang="ru-RU" altLang="ru-RU" sz="22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10" descr="5 сильных фильмов о скинхедах - Что посмотреть - Титр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67238" y="3722688"/>
            <a:ext cx="4238625" cy="28209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/>
          </a:extLst>
        </p:spPr>
      </p:pic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469900" y="4154488"/>
            <a:ext cx="4068763" cy="1782762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/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buFont typeface="Wingdings 3" charset="2"/>
              <a:buNone/>
              <a:defRPr/>
            </a:pPr>
            <a:r>
              <a:rPr lang="uk-UA" altLang="ru-RU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Скінхеди часто зчиняють жорстокі бійки, які часто закінчуються тяжкими тілесними ушкодженнями та смертями.</a:t>
            </a:r>
            <a:endParaRPr lang="ru-RU" altLang="ru-RU" sz="22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36" name="Picture 12" descr="Бритоголовый шик В России их считают нацистами. В Британии они иконы стиля:  Стиль: Ценности: Lenta.ru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43675" y="874713"/>
            <a:ext cx="1968500" cy="26543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/>
          </a:extLst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"/>
          <p:cNvSpPr txBox="1">
            <a:spLocks noChangeArrowheads="1"/>
          </p:cNvSpPr>
          <p:nvPr/>
        </p:nvSpPr>
        <p:spPr>
          <a:xfrm>
            <a:off x="607963" y="506618"/>
            <a:ext cx="7640885" cy="604070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 fontAlgn="auto">
              <a:spcAft>
                <a:spcPts val="0"/>
              </a:spcAft>
              <a:defRPr/>
            </a:pPr>
            <a:r>
              <a:rPr lang="uk-UA" altLang="ru-RU" b="1" i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 Black" panose="020B0A04020102020204" pitchFamily="34" charset="0"/>
              </a:rPr>
              <a:t>Зовнішній вигляд скінхедів</a:t>
            </a:r>
            <a:endParaRPr lang="ru-RU" altLang="ru-RU" b="1" i="1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24578" name="Прямоугольник 1"/>
          <p:cNvSpPr>
            <a:spLocks noChangeArrowheads="1"/>
          </p:cNvSpPr>
          <p:nvPr/>
        </p:nvSpPr>
        <p:spPr bwMode="auto">
          <a:xfrm>
            <a:off x="539750" y="1243013"/>
            <a:ext cx="8208963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uk-UA" altLang="ru-RU" b="1" u="sng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Взуття:</a:t>
            </a:r>
            <a:r>
              <a:rPr lang="uk-UA" altLang="ru-RU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черевики на товстій підошві з металевим носаком та високою шнурівкою – “мартінси</a:t>
            </a:r>
            <a:endParaRPr lang="ru-RU">
              <a:solidFill>
                <a:srgbClr val="C00000"/>
              </a:solidFill>
              <a:latin typeface="Garamond" pitchFamily="18" charset="0"/>
            </a:endParaRPr>
          </a:p>
        </p:txBody>
      </p:sp>
      <p:pic>
        <p:nvPicPr>
          <p:cNvPr id="24579" name="Picture 2" descr="Правее правого Как и где одевались скинхеды в России: Стиль: Ценности:  Lenta.r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0688" y="1989138"/>
            <a:ext cx="59055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"/>
          <p:cNvSpPr txBox="1">
            <a:spLocks noChangeArrowheads="1"/>
          </p:cNvSpPr>
          <p:nvPr/>
        </p:nvSpPr>
        <p:spPr>
          <a:xfrm>
            <a:off x="607963" y="506618"/>
            <a:ext cx="7640885" cy="604070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 fontAlgn="auto">
              <a:spcAft>
                <a:spcPts val="0"/>
              </a:spcAft>
              <a:defRPr/>
            </a:pPr>
            <a:r>
              <a:rPr lang="uk-UA" altLang="ru-RU" b="1" i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 Black" panose="020B0A04020102020204" pitchFamily="34" charset="0"/>
              </a:rPr>
              <a:t>Зовнішній вигляд скінхедів</a:t>
            </a:r>
            <a:endParaRPr lang="ru-RU" altLang="ru-RU" b="1" i="1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25602" name="Прямоугольник 2"/>
          <p:cNvSpPr>
            <a:spLocks noChangeArrowheads="1"/>
          </p:cNvSpPr>
          <p:nvPr/>
        </p:nvSpPr>
        <p:spPr bwMode="auto">
          <a:xfrm>
            <a:off x="323850" y="1111250"/>
            <a:ext cx="842486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b="1" u="sng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Одяг:</a:t>
            </a:r>
            <a:r>
              <a:rPr lang="uk-UA" altLang="ru-RU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вузькі джинси чи камуфляжні штани, куртки-мілітарі або “бомбери” (болонові курточки без комірців зі змійкою та резинками на рукавах)</a:t>
            </a:r>
            <a:endParaRPr lang="ru-RU" b="1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603" name="Picture 2" descr="Что носят скинхэды: бренды одежды для бритоголовых | брендшоп о моде и  стиле | Яндекс Дзен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62175" y="1989138"/>
            <a:ext cx="4532313" cy="410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Picture 4" descr="НС-скинхеды — Википедия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1787525"/>
            <a:ext cx="2095500" cy="269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Picture 6" descr="скинхеды | Информационное агентство UralDaily.ru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59550" y="3395663"/>
            <a:ext cx="1798638" cy="270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"/>
          <p:cNvSpPr txBox="1">
            <a:spLocks noChangeArrowheads="1"/>
          </p:cNvSpPr>
          <p:nvPr/>
        </p:nvSpPr>
        <p:spPr>
          <a:xfrm>
            <a:off x="607963" y="506618"/>
            <a:ext cx="7640885" cy="604070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 fontAlgn="auto">
              <a:spcAft>
                <a:spcPts val="0"/>
              </a:spcAft>
              <a:defRPr/>
            </a:pPr>
            <a:r>
              <a:rPr lang="uk-UA" altLang="ru-RU" b="1" i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 Black" panose="020B0A04020102020204" pitchFamily="34" charset="0"/>
              </a:rPr>
              <a:t>Зовнішній вигляд скінхедів</a:t>
            </a:r>
            <a:endParaRPr lang="ru-RU" altLang="ru-RU" b="1" i="1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26626" name="Прямоугольник 3"/>
          <p:cNvSpPr>
            <a:spLocks noChangeArrowheads="1"/>
          </p:cNvSpPr>
          <p:nvPr/>
        </p:nvSpPr>
        <p:spPr bwMode="auto">
          <a:xfrm>
            <a:off x="600075" y="1341438"/>
            <a:ext cx="814863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uk-UA" altLang="ru-RU" b="1" u="sng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Аксесуари: </a:t>
            </a:r>
            <a:r>
              <a:rPr lang="uk-UA" altLang="ru-RU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підтяжки, татуювання із символікою кельтів, друїдів, свастикою.</a:t>
            </a:r>
            <a:endParaRPr lang="ru-RU" b="1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6627" name="Picture 2" descr="Скинхеды: история татуировки — pavuk.in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7413" y="1987550"/>
            <a:ext cx="7573962" cy="408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AB946B"/>
      </a:accent1>
      <a:accent2>
        <a:srgbClr val="C04F32"/>
      </a:accent2>
      <a:accent3>
        <a:srgbClr val="DD8C3C"/>
      </a:accent3>
      <a:accent4>
        <a:srgbClr val="8E684C"/>
      </a:accent4>
      <a:accent5>
        <a:srgbClr val="CBAF62"/>
      </a:accent5>
      <a:accent6>
        <a:srgbClr val="803348"/>
      </a:accent6>
      <a:hlink>
        <a:srgbClr val="86724D"/>
      </a:hlink>
      <a:folHlink>
        <a:srgbClr val="B99E84"/>
      </a:folHlink>
    </a:clrScheme>
    <a:fontScheme name="Натуральные материалы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rganic" id="{28CDC826-8792-45C0-861B-85EB3ADEDA33}" vid="{A2BEDC8B-F191-493B-BA33-0F4F800A89D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1027</TotalTime>
  <Words>163</Words>
  <Application>Microsoft Office PowerPoint</Application>
  <PresentationFormat>Экран (4:3)</PresentationFormat>
  <Paragraphs>22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Шаблон оформления</vt:lpstr>
      </vt:variant>
      <vt:variant>
        <vt:i4>14</vt:i4>
      </vt:variant>
      <vt:variant>
        <vt:lpstr>Заголовки слайдов</vt:lpstr>
      </vt:variant>
      <vt:variant>
        <vt:i4>8</vt:i4>
      </vt:variant>
    </vt:vector>
  </HeadingPairs>
  <TitlesOfParts>
    <vt:vector size="28" baseType="lpstr">
      <vt:lpstr>Arial</vt:lpstr>
      <vt:lpstr>Garamond</vt:lpstr>
      <vt:lpstr>Calibri</vt:lpstr>
      <vt:lpstr>Times New Roman</vt:lpstr>
      <vt:lpstr>Wingdings 3</vt:lpstr>
      <vt:lpstr>Wingdings</vt:lpstr>
      <vt:lpstr>Натуральные материалы</vt:lpstr>
      <vt:lpstr>Натуральные материалы</vt:lpstr>
      <vt:lpstr>Натуральные материалы</vt:lpstr>
      <vt:lpstr>Натуральные материалы</vt:lpstr>
      <vt:lpstr>Натуральные материалы</vt:lpstr>
      <vt:lpstr>Натуральные материалы</vt:lpstr>
      <vt:lpstr>Натуральные материалы</vt:lpstr>
      <vt:lpstr>Натуральные материалы</vt:lpstr>
      <vt:lpstr>Натуральные материалы</vt:lpstr>
      <vt:lpstr>Натуральные материалы</vt:lpstr>
      <vt:lpstr>Натуральные материалы</vt:lpstr>
      <vt:lpstr>Натуральные материалы</vt:lpstr>
      <vt:lpstr>Натуральные материалы</vt:lpstr>
      <vt:lpstr>Натуральные материалы</vt:lpstr>
      <vt:lpstr>МОЛОДІЖНІ  СУБКУЛЬТУРИ СКІНХЕДИ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</dc:creator>
  <cp:lastModifiedBy>ДаниловАлла</cp:lastModifiedBy>
  <cp:revision>83</cp:revision>
  <dcterms:created xsi:type="dcterms:W3CDTF">2012-03-21T17:53:54Z</dcterms:created>
  <dcterms:modified xsi:type="dcterms:W3CDTF">2021-10-27T14:29:04Z</dcterms:modified>
</cp:coreProperties>
</file>